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05" r:id="rId3"/>
    <p:sldId id="309" r:id="rId4"/>
    <p:sldId id="308" r:id="rId5"/>
    <p:sldId id="280" r:id="rId6"/>
    <p:sldId id="286" r:id="rId7"/>
    <p:sldId id="287" r:id="rId8"/>
    <p:sldId id="302" r:id="rId9"/>
    <p:sldId id="303" r:id="rId10"/>
    <p:sldId id="304" r:id="rId11"/>
    <p:sldId id="281" r:id="rId12"/>
    <p:sldId id="306" r:id="rId13"/>
    <p:sldId id="289" r:id="rId14"/>
    <p:sldId id="297" r:id="rId15"/>
    <p:sldId id="307" r:id="rId16"/>
    <p:sldId id="311"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CEACB"/>
    <a:srgbClr val="8EC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0207" autoAdjust="0"/>
  </p:normalViewPr>
  <p:slideViewPr>
    <p:cSldViewPr snapToGrid="0">
      <p:cViewPr>
        <p:scale>
          <a:sx n="100" d="100"/>
          <a:sy n="100" d="100"/>
        </p:scale>
        <p:origin x="-72"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0D806B1-9C70-4795-B8EA-C3ECCF816ED3}" type="datetimeFigureOut">
              <a:rPr lang="en-US"/>
              <a:pPr>
                <a:defRPr/>
              </a:pPr>
              <a:t>12/20/2013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E95CF23-A99E-44F5-85B5-1E116EC8D8EF}" type="slidenum">
              <a:rPr lang="en-US"/>
              <a:pPr>
                <a:defRPr/>
              </a:pPr>
              <a:t>‹#›</a:t>
            </a:fld>
            <a:endParaRPr lang="en-US"/>
          </a:p>
        </p:txBody>
      </p:sp>
    </p:spTree>
    <p:extLst>
      <p:ext uri="{BB962C8B-B14F-4D97-AF65-F5344CB8AC3E}">
        <p14:creationId xmlns="" xmlns:p14="http://schemas.microsoft.com/office/powerpoint/2010/main" val="2623729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fairtradeusa.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Big_Chocolat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n.wikipedia.org/wiki/Oligopol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2FB5254B-C763-46DF-800E-E4DFD096D95E}" type="slidenum">
              <a:rPr lang="en-US">
                <a:latin typeface="Calibri" pitchFamily="34" charset="0"/>
              </a:rPr>
              <a:pPr fontAlgn="base">
                <a:spcBef>
                  <a:spcPct val="0"/>
                </a:spcBef>
                <a:spcAft>
                  <a:spcPct val="0"/>
                </a:spcAft>
                <a:defRPr/>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800" b="1" i="1" smtClean="0"/>
              <a:t>To give some examples of the benefits of fair trade, besides fair price, I would like to refer to Kuapa Kokoo, the largest FT coop, in ghana. </a:t>
            </a:r>
          </a:p>
          <a:p>
            <a:pPr>
              <a:lnSpc>
                <a:spcPct val="80000"/>
              </a:lnSpc>
            </a:pPr>
            <a:r>
              <a:rPr lang="en-US" sz="800" smtClean="0"/>
              <a:t>Gold Star example: </a:t>
            </a:r>
            <a:r>
              <a:rPr lang="en-US" sz="600" b="1" smtClean="0">
                <a:solidFill>
                  <a:srgbClr val="000000"/>
                </a:solidFill>
              </a:rPr>
              <a:t>Kuapa Kokoo Coop in Ghana </a:t>
            </a:r>
          </a:p>
          <a:p>
            <a:pPr>
              <a:lnSpc>
                <a:spcPct val="80000"/>
              </a:lnSpc>
            </a:pPr>
            <a:r>
              <a:rPr lang="en-US" sz="800" smtClean="0">
                <a:solidFill>
                  <a:srgbClr val="000000"/>
                </a:solidFill>
              </a:rPr>
              <a:t>	Est. 1993. Started Divine Chocolate UK in 1998</a:t>
            </a:r>
          </a:p>
          <a:p>
            <a:pPr>
              <a:lnSpc>
                <a:spcPct val="80000"/>
              </a:lnSpc>
            </a:pPr>
            <a:r>
              <a:rPr lang="en-US" sz="800" smtClean="0">
                <a:solidFill>
                  <a:srgbClr val="000000"/>
                </a:solidFill>
              </a:rPr>
              <a:t>	</a:t>
            </a:r>
            <a:r>
              <a:rPr lang="en-US" sz="800" b="1" smtClean="0">
                <a:solidFill>
                  <a:srgbClr val="000000"/>
                </a:solidFill>
              </a:rPr>
              <a:t>45,000 registered members in 1,200 villages societies</a:t>
            </a:r>
            <a:r>
              <a:rPr lang="en-US" sz="800" smtClean="0">
                <a:solidFill>
                  <a:srgbClr val="000000"/>
                </a:solidFill>
              </a:rPr>
              <a:t>. Each has his or her own farm of 5 hectors or less.  Accounts for 1% of world output of coco</a:t>
            </a:r>
            <a:endParaRPr lang="en-US" sz="800" b="1" i="1" smtClean="0"/>
          </a:p>
          <a:p>
            <a:pPr>
              <a:lnSpc>
                <a:spcPct val="80000"/>
              </a:lnSpc>
            </a:pPr>
            <a:r>
              <a:rPr lang="en-US" sz="800" smtClean="0">
                <a:solidFill>
                  <a:srgbClr val="000000"/>
                </a:solidFill>
              </a:rPr>
              <a:t>They take FT one step further b/c</a:t>
            </a:r>
          </a:p>
          <a:p>
            <a:pPr>
              <a:lnSpc>
                <a:spcPct val="80000"/>
              </a:lnSpc>
            </a:pPr>
            <a:r>
              <a:rPr lang="en-US" sz="800" smtClean="0">
                <a:solidFill>
                  <a:srgbClr val="000000"/>
                </a:solidFill>
              </a:rPr>
              <a:t>The african farmers of </a:t>
            </a:r>
            <a:r>
              <a:rPr lang="en-US" sz="600" b="1" smtClean="0">
                <a:solidFill>
                  <a:srgbClr val="000000"/>
                </a:solidFill>
              </a:rPr>
              <a:t>Kuapa Kokoo own</a:t>
            </a:r>
            <a:r>
              <a:rPr lang="en-US" sz="800" b="1" smtClean="0">
                <a:solidFill>
                  <a:srgbClr val="000000"/>
                </a:solidFill>
              </a:rPr>
              <a:t> 1/3 of Divine Chocolate USA</a:t>
            </a:r>
            <a:r>
              <a:rPr lang="en-US" sz="800" smtClean="0">
                <a:solidFill>
                  <a:srgbClr val="000000"/>
                </a:solidFill>
              </a:rPr>
              <a:t>, and 45% of Divine UK </a:t>
            </a:r>
          </a:p>
          <a:p>
            <a:pPr marL="1143000" lvl="2" indent="-228600">
              <a:lnSpc>
                <a:spcPct val="95000"/>
              </a:lnSpc>
              <a:spcBef>
                <a:spcPct val="0"/>
              </a:spcBef>
              <a:buClr>
                <a:srgbClr val="000000"/>
              </a:buClr>
              <a:buFontTx/>
              <a:buChar char="•"/>
            </a:pPr>
            <a:r>
              <a:rPr lang="en-US" sz="800" smtClean="0">
                <a:solidFill>
                  <a:srgbClr val="000000"/>
                </a:solidFill>
              </a:rPr>
              <a:t>have two seats on the board </a:t>
            </a:r>
          </a:p>
          <a:p>
            <a:pPr marL="1143000" lvl="2" indent="-228600">
              <a:lnSpc>
                <a:spcPct val="95000"/>
              </a:lnSpc>
              <a:spcBef>
                <a:spcPct val="0"/>
              </a:spcBef>
              <a:buClr>
                <a:srgbClr val="000000"/>
              </a:buClr>
              <a:buFontTx/>
              <a:buChar char="•"/>
            </a:pPr>
            <a:r>
              <a:rPr lang="en-US" sz="800" smtClean="0">
                <a:solidFill>
                  <a:srgbClr val="000000"/>
                </a:solidFill>
              </a:rPr>
              <a:t>receive a share of the profits from Divine chocolate sales on top of the fair price        </a:t>
            </a:r>
          </a:p>
          <a:p>
            <a:pPr marL="1143000" lvl="2" indent="-228600">
              <a:lnSpc>
                <a:spcPct val="95000"/>
              </a:lnSpc>
              <a:spcBef>
                <a:spcPct val="0"/>
              </a:spcBef>
              <a:buClr>
                <a:srgbClr val="000000"/>
              </a:buClr>
              <a:buFontTx/>
              <a:buChar char="•"/>
            </a:pPr>
            <a:endParaRPr lang="en-US" sz="800" b="1" i="1" smtClean="0"/>
          </a:p>
          <a:p>
            <a:pPr>
              <a:lnSpc>
                <a:spcPct val="80000"/>
              </a:lnSpc>
            </a:pPr>
            <a:r>
              <a:rPr lang="en-US" sz="800" b="1" i="1" smtClean="0"/>
              <a:t>Fair Trade system benefits kuapa through the creation of Democratic and transparent cooperative</a:t>
            </a:r>
            <a:r>
              <a:rPr lang="en-US" sz="800" b="1" smtClean="0"/>
              <a:t>:</a:t>
            </a:r>
          </a:p>
          <a:p>
            <a:pPr>
              <a:lnSpc>
                <a:spcPct val="80000"/>
              </a:lnSpc>
            </a:pPr>
            <a:r>
              <a:rPr lang="en-US" sz="800" b="1" smtClean="0"/>
              <a:t>These coops give farmers collective bargaining power</a:t>
            </a:r>
            <a:r>
              <a:rPr lang="en-US" sz="800" smtClean="0"/>
              <a:t> </a:t>
            </a:r>
          </a:p>
          <a:p>
            <a:pPr>
              <a:lnSpc>
                <a:spcPct val="80000"/>
              </a:lnSpc>
            </a:pPr>
            <a:r>
              <a:rPr lang="en-US" sz="800" smtClean="0"/>
              <a:t>Empowers farmers to be in control of their own destiny - -no plantation with a master </a:t>
            </a:r>
          </a:p>
          <a:p>
            <a:pPr>
              <a:lnSpc>
                <a:spcPct val="80000"/>
              </a:lnSpc>
            </a:pPr>
            <a:r>
              <a:rPr lang="en-US" sz="800" smtClean="0"/>
              <a:t>coops give farmers greater direct access to western markets </a:t>
            </a:r>
          </a:p>
          <a:p>
            <a:pPr>
              <a:lnSpc>
                <a:spcPct val="80000"/>
              </a:lnSpc>
            </a:pPr>
            <a:r>
              <a:rPr lang="en-US" sz="800" smtClean="0"/>
              <a:t>Finally, coops are organized to use social premium funds to meet the needs of the community. one person = one vote </a:t>
            </a:r>
          </a:p>
          <a:p>
            <a:pPr>
              <a:lnSpc>
                <a:spcPct val="80000"/>
              </a:lnSpc>
            </a:pPr>
            <a:r>
              <a:rPr lang="en-US" sz="500" smtClean="0">
                <a:solidFill>
                  <a:srgbClr val="000000"/>
                </a:solidFill>
              </a:rPr>
              <a:t>       </a:t>
            </a:r>
          </a:p>
          <a:p>
            <a:pPr>
              <a:lnSpc>
                <a:spcPct val="90000"/>
              </a:lnSpc>
            </a:pPr>
            <a:r>
              <a:rPr lang="en-US" sz="800" b="1" smtClean="0"/>
              <a:t>Fair Trade also works to create O\opportunities for women</a:t>
            </a:r>
          </a:p>
          <a:p>
            <a:pPr>
              <a:lnSpc>
                <a:spcPct val="90000"/>
              </a:lnSpc>
            </a:pPr>
            <a:r>
              <a:rPr lang="en-US" sz="800" smtClean="0"/>
              <a:t>Kuapa aims to enhance the active and effective participation of women in decision making throughout the organisation. </a:t>
            </a:r>
          </a:p>
          <a:p>
            <a:pPr>
              <a:lnSpc>
                <a:spcPct val="90000"/>
              </a:lnSpc>
            </a:pPr>
            <a:r>
              <a:rPr lang="en-US" sz="800" smtClean="0"/>
              <a:t>Measures have been introduced to ensure that a minimum number of members of the various councils and committees are women. Over time this has ensured women have more influence and make more contributions to the organisation. In 2008 more women than men were voted onto the Kuapa National Executive, and women hold some of the most senior positions.</a:t>
            </a:r>
          </a:p>
          <a:p>
            <a:pPr>
              <a:lnSpc>
                <a:spcPct val="90000"/>
              </a:lnSpc>
            </a:pPr>
            <a:r>
              <a:rPr lang="en-US" sz="800" smtClean="0"/>
              <a:t> </a:t>
            </a:r>
          </a:p>
          <a:p>
            <a:pPr>
              <a:lnSpc>
                <a:spcPct val="90000"/>
              </a:lnSpc>
            </a:pPr>
            <a:r>
              <a:rPr lang="en-US" sz="800" smtClean="0"/>
              <a:t>Further special seminars and workshops are organised for women on a wide range of issues, for example nutrition, child care, health and credit facilities.</a:t>
            </a:r>
          </a:p>
          <a:p>
            <a:pPr>
              <a:lnSpc>
                <a:spcPct val="95000"/>
              </a:lnSpc>
              <a:spcBef>
                <a:spcPct val="0"/>
              </a:spcBef>
            </a:pPr>
            <a:endParaRPr lang="en-US" sz="500" smtClean="0">
              <a:solidFill>
                <a:srgbClr val="000000"/>
              </a:solidFill>
            </a:endParaRPr>
          </a:p>
          <a:p>
            <a:pPr>
              <a:lnSpc>
                <a:spcPct val="95000"/>
              </a:lnSpc>
              <a:spcBef>
                <a:spcPct val="0"/>
              </a:spcBef>
            </a:pPr>
            <a:r>
              <a:rPr lang="en-US" sz="500" smtClean="0">
                <a:solidFill>
                  <a:srgbClr val="000000"/>
                </a:solidFill>
              </a:rPr>
              <a:t>Finally, Fair Trade offers the social development fund or fair trade premium</a:t>
            </a:r>
            <a:endParaRPr lang="en-US" sz="500" b="1" smtClean="0">
              <a:solidFill>
                <a:srgbClr val="000000"/>
              </a:solidFill>
            </a:endParaRPr>
          </a:p>
          <a:p>
            <a:pPr>
              <a:lnSpc>
                <a:spcPct val="80000"/>
              </a:lnSpc>
            </a:pPr>
            <a:r>
              <a:rPr lang="en-US" sz="800" smtClean="0"/>
              <a:t>This means that for each fair trade product sold, a certain amount of money (above and beyond the fair price/living wage/high hourly wages) is set aside for community development.  In chocolate this amount is 200/ton</a:t>
            </a:r>
            <a:endParaRPr lang="en-US" sz="800" b="1" smtClean="0"/>
          </a:p>
          <a:p>
            <a:pPr>
              <a:lnSpc>
                <a:spcPct val="80000"/>
              </a:lnSpc>
            </a:pPr>
            <a:r>
              <a:rPr lang="en-US" sz="800" smtClean="0"/>
              <a:t>-this $ is used for whatever the workers want.  They decide, democratically, how to invest this money.</a:t>
            </a:r>
          </a:p>
          <a:p>
            <a:pPr>
              <a:lnSpc>
                <a:spcPct val="80000"/>
              </a:lnSpc>
            </a:pPr>
            <a:r>
              <a:rPr lang="en-US" sz="800" smtClean="0"/>
              <a:t>examples of projects funded by the Kuapa Kokoo Coop with FT premium money:</a:t>
            </a:r>
          </a:p>
          <a:p>
            <a:pPr marL="1143000" lvl="2" indent="-228600">
              <a:lnSpc>
                <a:spcPct val="80000"/>
              </a:lnSpc>
            </a:pPr>
            <a:r>
              <a:rPr lang="en-US" sz="800" smtClean="0">
                <a:solidFill>
                  <a:srgbClr val="000000"/>
                </a:solidFill>
              </a:rPr>
              <a:t>Built water wells to give clean, potable water to villages</a:t>
            </a:r>
            <a:endParaRPr lang="en-US" sz="800" smtClean="0"/>
          </a:p>
          <a:p>
            <a:pPr marL="1143000" lvl="2" indent="-228600">
              <a:lnSpc>
                <a:spcPct val="80000"/>
              </a:lnSpc>
            </a:pPr>
            <a:r>
              <a:rPr lang="en-US" sz="800" smtClean="0">
                <a:solidFill>
                  <a:srgbClr val="000000"/>
                </a:solidFill>
              </a:rPr>
              <a:t>Built schools and hired teachers</a:t>
            </a:r>
          </a:p>
          <a:p>
            <a:pPr marL="1143000" lvl="2" indent="-228600">
              <a:lnSpc>
                <a:spcPct val="80000"/>
              </a:lnSpc>
            </a:pPr>
            <a:r>
              <a:rPr lang="en-US" sz="800" smtClean="0">
                <a:solidFill>
                  <a:srgbClr val="000000"/>
                </a:solidFill>
              </a:rPr>
              <a:t>Farmer Training programs:</a:t>
            </a:r>
          </a:p>
          <a:p>
            <a:pPr marL="1143000" lvl="2" indent="-228600">
              <a:lnSpc>
                <a:spcPct val="80000"/>
              </a:lnSpc>
            </a:pPr>
            <a:r>
              <a:rPr lang="en-US" sz="800" smtClean="0">
                <a:solidFill>
                  <a:srgbClr val="000000"/>
                </a:solidFill>
              </a:rPr>
              <a:t>	</a:t>
            </a:r>
            <a:r>
              <a:rPr lang="en-US" sz="800" smtClean="0"/>
              <a:t>quality improvement trainings, organic certification,</a:t>
            </a:r>
            <a:r>
              <a:rPr lang="en-US" sz="800" smtClean="0">
                <a:solidFill>
                  <a:srgbClr val="000000"/>
                </a:solidFill>
              </a:rPr>
              <a:t> pest management and disease prevention </a:t>
            </a:r>
          </a:p>
          <a:p>
            <a:pPr marL="1143000" lvl="2" indent="-228600">
              <a:lnSpc>
                <a:spcPct val="80000"/>
              </a:lnSpc>
            </a:pPr>
            <a:r>
              <a:rPr lang="en-US" sz="500" smtClean="0"/>
              <a:t>	women’s workshops to teach small-scale business and entrepreneurship skills – business principles, accounting, etc.</a:t>
            </a:r>
          </a:p>
          <a:p>
            <a:pPr>
              <a:lnSpc>
                <a:spcPct val="90000"/>
              </a:lnSpc>
            </a:pPr>
            <a:endParaRPr lang="en-US" smtClean="0"/>
          </a:p>
        </p:txBody>
      </p:sp>
      <p:sp>
        <p:nvSpPr>
          <p:cNvPr id="378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4448D42C-30E0-46F0-9CFE-14E2D8F8216E}" type="slidenum">
              <a:rPr lang="en-US">
                <a:latin typeface="Calibri" pitchFamily="34" charset="0"/>
              </a:rPr>
              <a:pPr fontAlgn="base">
                <a:spcBef>
                  <a:spcPct val="0"/>
                </a:spcBef>
                <a:spcAft>
                  <a:spcPct val="0"/>
                </a:spcAft>
                <a:defRPr/>
              </a:pPr>
              <a:t>10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Verdana" pitchFamily="127" charset="0"/>
              </a:rPr>
              <a:t>So given the fact that we are all know aware of these issues in chocolate, what can we do? Given the scale of the problem, and the power of major chocolate companies it can appear helpless, but improvement is possible. </a:t>
            </a:r>
          </a:p>
          <a:p>
            <a:endParaRPr lang="en-US" smtClean="0">
              <a:latin typeface="Verdana" pitchFamily="127" charset="0"/>
            </a:endParaRPr>
          </a:p>
          <a:p>
            <a:r>
              <a:rPr lang="en-US" smtClean="0">
                <a:latin typeface="Verdana" pitchFamily="127" charset="0"/>
              </a:rPr>
              <a:t>As consumer we actually hold a great deal of power. Companies will change their practices if they fear losing demand. And organized consumer campaigns threaten the image of he most popular chocolate companies, something they don’t want. </a:t>
            </a:r>
          </a:p>
          <a:p>
            <a:endParaRPr lang="en-US" smtClean="0">
              <a:latin typeface="Verdana" pitchFamily="127" charset="0"/>
            </a:endParaRPr>
          </a:p>
          <a:p>
            <a:r>
              <a:rPr lang="en-US" smtClean="0">
                <a:latin typeface="Verdana" pitchFamily="127" charset="0"/>
              </a:rPr>
              <a:t>So to tackle this issues we recommend- </a:t>
            </a:r>
          </a:p>
          <a:p>
            <a:pPr eaLnBrk="1" hangingPunct="1">
              <a:spcBef>
                <a:spcPct val="0"/>
              </a:spcBef>
              <a:buFontTx/>
              <a:buChar char="•"/>
            </a:pPr>
            <a:r>
              <a:rPr lang="en-US" sz="1800" smtClean="0">
                <a:latin typeface="Century Gothic" pitchFamily="127" charset="0"/>
              </a:rPr>
              <a:t> Support campaigns that pressure major chocolate companies to improve their sourcing policies and labor rights practices</a:t>
            </a:r>
          </a:p>
          <a:p>
            <a:r>
              <a:rPr lang="en-US" smtClean="0">
                <a:latin typeface="Verdana" pitchFamily="127" charset="0"/>
              </a:rPr>
              <a:t>We do not suggest a boycott, but rather writing, calling, emailing cocoa companies and letting them know how important this issue is to you. The more they hear from consumers about Fair Trade, the more likely they will be to take a hard look at labor issues. </a:t>
            </a:r>
          </a:p>
          <a:p>
            <a:r>
              <a:rPr lang="en-US" smtClean="0">
                <a:latin typeface="Verdana" pitchFamily="127" charset="0"/>
              </a:rPr>
              <a:t>We also suggest writing to your lawmakers, supporting Fair Trade companies that are part of the green economy, and telling your communities about these issues to increase awareness.</a:t>
            </a:r>
          </a:p>
          <a:p>
            <a:pPr eaLnBrk="1" hangingPunct="1">
              <a:spcBef>
                <a:spcPct val="0"/>
              </a:spcBef>
            </a:pPr>
            <a:endParaRPr lang="en-US" smtClean="0"/>
          </a:p>
        </p:txBody>
      </p:sp>
      <p:sp>
        <p:nvSpPr>
          <p:cNvPr id="3994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B51763EB-6189-4F42-8005-789884AE3EE6}" type="slidenum">
              <a:rPr lang="en-US">
                <a:latin typeface="Calibri" pitchFamily="34" charset="0"/>
              </a:rPr>
              <a:pPr fontAlgn="base">
                <a:spcBef>
                  <a:spcPct val="0"/>
                </a:spcBef>
                <a:spcAft>
                  <a:spcPct val="0"/>
                </a:spcAft>
                <a:defRPr/>
              </a:pPr>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27" charset="0"/>
              </a:rPr>
              <a:t>To brighten the mood here, I thought I’d share a few examples of improvements the chocolate industry has made, in regards to fair trade. </a:t>
            </a:r>
          </a:p>
          <a:p>
            <a:r>
              <a:rPr lang="en-US" smtClean="0">
                <a:latin typeface="Times New Roman" pitchFamily="127" charset="0"/>
              </a:rPr>
              <a:t>These successes are directly related to consumers demanding more from their chocolate manufacturers.  </a:t>
            </a:r>
          </a:p>
          <a:p>
            <a:endParaRPr lang="en-US" smtClean="0">
              <a:latin typeface="Times New Roman" pitchFamily="127" charset="0"/>
            </a:endParaRPr>
          </a:p>
          <a:p>
            <a:r>
              <a:rPr lang="en-US" smtClean="0">
                <a:latin typeface="Times New Roman" pitchFamily="127" charset="0"/>
              </a:rPr>
              <a:t>As you can see many of these developments have happened in europe, where consumers are more aware of these issues, and more educated as far as looking for a fair trade label. Here in the states, we are working on it, and seminars like this are helping. </a:t>
            </a:r>
          </a:p>
          <a:p>
            <a:endParaRPr lang="en-US" smtClean="0">
              <a:latin typeface="Verdana" pitchFamily="127" charset="0"/>
            </a:endParaRPr>
          </a:p>
          <a:p>
            <a:pPr eaLnBrk="1" hangingPunct="1">
              <a:spcBef>
                <a:spcPct val="0"/>
              </a:spcBef>
            </a:pPr>
            <a:r>
              <a:rPr lang="en-US" smtClean="0"/>
              <a:t>You’ll notice a few companies missing from this list. Mars has recently made commitments to shift its entire to supply chain to rainforest and Utz certifications</a:t>
            </a:r>
          </a:p>
          <a:p>
            <a:pPr eaLnBrk="1" hangingPunct="1">
              <a:spcBef>
                <a:spcPct val="0"/>
              </a:spcBef>
            </a:pPr>
            <a:r>
              <a:rPr lang="en-US" smtClean="0"/>
              <a:t>Hershey however has made no such commitments.  This is why our organizations have launched a consumer campaign, pushing hershey to go fair trade.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p>
        </p:txBody>
      </p:sp>
      <p:sp>
        <p:nvSpPr>
          <p:cNvPr id="39940" name="Slide Number Placeholder 3"/>
          <p:cNvSpPr txBox="1">
            <a:spLocks noGrp="1"/>
          </p:cNvSpPr>
          <p:nvPr/>
        </p:nvSpPr>
        <p:spPr bwMode="auto">
          <a:xfrm>
            <a:off x="3884613" y="8685213"/>
            <a:ext cx="2971800" cy="457200"/>
          </a:xfrm>
          <a:prstGeom prst="rect">
            <a:avLst/>
          </a:prstGeom>
          <a:noFill/>
          <a:extLst/>
        </p:spPr>
        <p:txBody>
          <a:bodyPr anchor="b">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fld id="{8944B051-5FCE-4084-9F40-5CAEC3E4A675}" type="slidenum">
              <a:rPr lang="en-US" sz="1200">
                <a:latin typeface="Calibri" pitchFamily="34" charset="0"/>
                <a:ea typeface="+mn-ea"/>
                <a:cs typeface="+mn-cs"/>
              </a:rPr>
              <a:pPr algn="r">
                <a:defRPr/>
              </a:pPr>
              <a:t>12</a:t>
            </a:fld>
            <a:endParaRPr lang="en-US" sz="1200">
              <a:latin typeface="Calibri"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27" charset="0"/>
              </a:rPr>
              <a:t>GA GX and ILRF We launched the campaign by publishing an Alternative CSR report in september 2010, the same day hershey released their first ever csr report.</a:t>
            </a:r>
          </a:p>
          <a:p>
            <a:r>
              <a:rPr lang="en-US" smtClean="0">
                <a:latin typeface="Times New Roman" pitchFamily="127" charset="0"/>
              </a:rPr>
              <a:t>With Robin Romano, we have organized Dark side of chocolate Screenings across the country, and organized focused actions in the weeks leading up to Halloween and Valentines day largest chocolate purchasing holidays of the years (sales figures). So far, 2,000 DVD’s have been distributed.</a:t>
            </a:r>
          </a:p>
          <a:p>
            <a:r>
              <a:rPr lang="en-US" smtClean="0">
                <a:latin typeface="Times New Roman" pitchFamily="127" charset="0"/>
              </a:rPr>
              <a:t>We have had call-in days to Hershey on the National Day Against Child Labor</a:t>
            </a:r>
          </a:p>
          <a:p>
            <a:r>
              <a:rPr lang="en-US" smtClean="0">
                <a:latin typeface="Times New Roman" pitchFamily="127" charset="0"/>
              </a:rPr>
              <a:t>We have collected over 30,000 signatures on petitions to the Hershey CEO - </a:t>
            </a:r>
            <a:r>
              <a:rPr lang="en-US" sz="1400" b="1" smtClean="0">
                <a:latin typeface="Times New Roman" pitchFamily="127" charset="0"/>
              </a:rPr>
              <a:t>PASS OUT PETITIONS</a:t>
            </a:r>
            <a:endParaRPr lang="en-US" smtClean="0">
              <a:latin typeface="Times New Roman" pitchFamily="127" charset="0"/>
            </a:endParaRPr>
          </a:p>
          <a:p>
            <a:r>
              <a:rPr lang="en-US" smtClean="0">
                <a:latin typeface="Times New Roman" pitchFamily="127" charset="0"/>
              </a:rPr>
              <a:t>Kid Valentines and send them to the hershey CEO ad we even delivered our report to the CEO on valentines day inside of an organic bouquet of flowers.</a:t>
            </a:r>
          </a:p>
          <a:p>
            <a:endParaRPr lang="en-US" smtClean="0">
              <a:latin typeface="Times New Roman" pitchFamily="127" charset="0"/>
            </a:endParaRPr>
          </a:p>
          <a:p>
            <a:r>
              <a:rPr lang="en-US" smtClean="0">
                <a:latin typeface="Times New Roman" pitchFamily="127" charset="0"/>
              </a:rPr>
              <a:t>What we are up to now -</a:t>
            </a:r>
          </a:p>
          <a:p>
            <a:r>
              <a:rPr lang="en-US" smtClean="0">
                <a:latin typeface="Times New Roman" pitchFamily="127" charset="0"/>
              </a:rPr>
              <a:t>Finally, Brand Jam contest</a:t>
            </a:r>
          </a:p>
          <a:p>
            <a:r>
              <a:rPr lang="en-US" smtClean="0">
                <a:latin typeface="Times New Roman" pitchFamily="127" charset="0"/>
              </a:rPr>
              <a:t>We are working to engage SRI shareholders to dialogue with hershey</a:t>
            </a:r>
          </a:p>
          <a:p>
            <a:r>
              <a:rPr lang="en-US" smtClean="0">
                <a:latin typeface="Times New Roman" pitchFamily="127" charset="0"/>
              </a:rPr>
              <a:t>Hershey Rally Times square, June 8, 2011</a:t>
            </a:r>
          </a:p>
          <a:p>
            <a:endParaRPr lang="en-US" smtClean="0"/>
          </a:p>
          <a:p>
            <a:r>
              <a:rPr lang="en-US" smtClean="0"/>
              <a:t>If any one wants to know more about this campaign you can visit our website, where you can also order the dvd and dowload the report.</a:t>
            </a:r>
          </a:p>
          <a:p>
            <a:r>
              <a:rPr lang="en-US" smtClean="0"/>
              <a:t>Or take one of my cards to get involved in the Rally!</a:t>
            </a:r>
          </a:p>
          <a:p>
            <a:pPr eaLnBrk="1" hangingPunct="1">
              <a:spcBef>
                <a:spcPct val="0"/>
              </a:spcBef>
            </a:pPr>
            <a:endParaRPr lang="en-US" smtClean="0"/>
          </a:p>
        </p:txBody>
      </p:sp>
      <p:sp>
        <p:nvSpPr>
          <p:cNvPr id="440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5703804-FA31-4206-9082-04A97EEE6C85}" type="slidenum">
              <a:rPr lang="en-US">
                <a:latin typeface="Calibri" pitchFamily="34" charset="0"/>
              </a:rPr>
              <a:pPr fontAlgn="base">
                <a:spcBef>
                  <a:spcPct val="0"/>
                </a:spcBef>
                <a:spcAft>
                  <a:spcPct val="0"/>
                </a:spcAft>
                <a:defRPr/>
              </a:pPr>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Verdana" pitchFamily="127" charset="0"/>
              </a:rPr>
              <a:t>Another way to take action is to reach out to our legislatures. As the 10 year anniversary of Harkin-engel protocol approaches, you can write to your representaives let them know how important this issue is to you, and how disappointed you are with the industry’s performance. </a:t>
            </a:r>
          </a:p>
          <a:p>
            <a:pPr eaLnBrk="1" hangingPunct="1">
              <a:spcBef>
                <a:spcPct val="0"/>
              </a:spcBef>
            </a:pPr>
            <a:endParaRPr lang="en-US" smtClean="0"/>
          </a:p>
        </p:txBody>
      </p:sp>
      <p:sp>
        <p:nvSpPr>
          <p:cNvPr id="4096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9F7213E6-3147-4197-9460-BDFC1A199BB5}" type="slidenum">
              <a:rPr lang="en-US">
                <a:latin typeface="Calibri" pitchFamily="34" charset="0"/>
              </a:rPr>
              <a:pPr fontAlgn="base">
                <a:spcBef>
                  <a:spcPct val="0"/>
                </a:spcBef>
                <a:spcAft>
                  <a:spcPct val="0"/>
                </a:spcAft>
                <a:defRPr/>
              </a:pPr>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27" charset="0"/>
              </a:rPr>
              <a:t>Finally, we can support a green economy, that protects workers rights, by shifting our spending dollars to support companies doing the right thing. </a:t>
            </a:r>
          </a:p>
          <a:p>
            <a:r>
              <a:rPr lang="en-US" smtClean="0">
                <a:latin typeface="Times New Roman" pitchFamily="127" charset="0"/>
              </a:rPr>
              <a:t>Fair Trade makes a great gift, and a perfect opportunity to tell the story about cocoa and where it comes from. </a:t>
            </a:r>
          </a:p>
          <a:p>
            <a:r>
              <a:rPr lang="en-US" smtClean="0">
                <a:latin typeface="Times New Roman" pitchFamily="127" charset="0"/>
              </a:rPr>
              <a:t>You can download our Fair Trade Chocolate scorecard (I have copies here) and take it with you when you shop. The back also makes sense of all the labels that are popping up on chocolate products.</a:t>
            </a:r>
          </a:p>
          <a:p>
            <a:r>
              <a:rPr lang="en-US" smtClean="0">
                <a:latin typeface="Times New Roman" pitchFamily="127" charset="0"/>
              </a:rPr>
              <a:t>Finally, you can find great Fair trade companies in Green America’s national green pages online.</a:t>
            </a:r>
          </a:p>
          <a:p>
            <a:endParaRPr lang="en-US" smtClean="0">
              <a:latin typeface="Times New Roman" pitchFamily="127" charset="0"/>
            </a:endParaRPr>
          </a:p>
          <a:p>
            <a:r>
              <a:rPr lang="en-US" smtClean="0">
                <a:latin typeface="Times New Roman" pitchFamily="127" charset="0"/>
              </a:rPr>
              <a:t>To finish on a positive note, I’ll point out that fair trade sales are up in this country. </a:t>
            </a:r>
          </a:p>
          <a:p>
            <a:r>
              <a:rPr lang="en-US" smtClean="0">
                <a:latin typeface="Times New Roman" pitchFamily="127" charset="0"/>
              </a:rPr>
              <a:t>In february, </a:t>
            </a:r>
            <a:r>
              <a:rPr lang="en-US" smtClean="0">
                <a:solidFill>
                  <a:srgbClr val="1A3F80"/>
                </a:solidFill>
                <a:latin typeface="Verdana" pitchFamily="127" charset="0"/>
                <a:hlinkClick r:id="rId3"/>
              </a:rPr>
              <a:t>Fair Trade USA</a:t>
            </a:r>
            <a:r>
              <a:rPr lang="en-US" smtClean="0">
                <a:latin typeface="Verdana" pitchFamily="127" charset="0"/>
              </a:rPr>
              <a:t>—a U.S.-based third-party certifier of Fair Trade—reported mainstream consumers are increasing their commitment to Fair Trade faster than ever. According to the report, sales of Fair Trade Certified</a:t>
            </a:r>
            <a:r>
              <a:rPr lang="en-US" smtClean="0">
                <a:latin typeface="Lucida Grande" pitchFamily="127" charset="0"/>
              </a:rPr>
              <a:t> </a:t>
            </a:r>
            <a:r>
              <a:rPr lang="en-US" smtClean="0">
                <a:latin typeface="Verdana" pitchFamily="127" charset="0"/>
              </a:rPr>
              <a:t>products increased 24 percent, totaling $170 million during 2010.</a:t>
            </a:r>
          </a:p>
          <a:p>
            <a:endParaRPr lang="en-US" smtClean="0">
              <a:latin typeface="Verdana" pitchFamily="127" charset="0"/>
            </a:endParaRPr>
          </a:p>
          <a:p>
            <a:r>
              <a:rPr lang="en-US" smtClean="0">
                <a:latin typeface="Verdana" pitchFamily="127" charset="0"/>
              </a:rPr>
              <a:t>Fair trade chocolate sales specifically rose by 19% in 2010, comapred to average industry growth of 3%.</a:t>
            </a:r>
          </a:p>
          <a:p>
            <a:pPr eaLnBrk="1" hangingPunct="1">
              <a:spcBef>
                <a:spcPct val="0"/>
              </a:spcBef>
            </a:pPr>
            <a:endParaRPr lang="en-US" smtClean="0">
              <a:latin typeface="Verdana" pitchFamily="127" charset="0"/>
            </a:endParaRPr>
          </a:p>
          <a:p>
            <a:pPr eaLnBrk="1" hangingPunct="1">
              <a:spcBef>
                <a:spcPct val="0"/>
              </a:spcBef>
            </a:pPr>
            <a:r>
              <a:rPr lang="en-US" smtClean="0">
                <a:latin typeface="Verdana" pitchFamily="127" charset="0"/>
              </a:rPr>
              <a:t>And finally, consumers campaigns work, even it takes a few years for Hershey to commit to our demand of a fair trade Hershey bar, we are building awareness in the process.  This campaign also puts the heat on other companies to choose fair trade, as transfair usa let us know that a company they were in dialogue with chose fair trade over another ethical certification because they read our report and were convinced fair trade was the best way to get at the issue, and avoid heat from consumers.</a:t>
            </a:r>
            <a:endParaRPr lang="en-US" smtClean="0"/>
          </a:p>
        </p:txBody>
      </p:sp>
      <p:sp>
        <p:nvSpPr>
          <p:cNvPr id="40964" name="Slide Number Placeholder 3"/>
          <p:cNvSpPr txBox="1">
            <a:spLocks noGrp="1"/>
          </p:cNvSpPr>
          <p:nvPr/>
        </p:nvSpPr>
        <p:spPr bwMode="auto">
          <a:xfrm>
            <a:off x="3884613" y="8685213"/>
            <a:ext cx="2971800" cy="457200"/>
          </a:xfrm>
          <a:prstGeom prst="rect">
            <a:avLst/>
          </a:prstGeom>
          <a:noFill/>
          <a:extLst/>
        </p:spPr>
        <p:txBody>
          <a:bodyPr anchor="b">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fld id="{5D19FD01-574F-4E43-9A4F-D0942E480D0E}" type="slidenum">
              <a:rPr lang="en-US" sz="1200">
                <a:latin typeface="Calibri" pitchFamily="34" charset="0"/>
                <a:ea typeface="+mn-ea"/>
                <a:cs typeface="+mn-cs"/>
              </a:rPr>
              <a:pPr algn="r">
                <a:defRPr/>
              </a:pPr>
              <a:t>15</a:t>
            </a:fld>
            <a:endParaRPr lang="en-US" sz="1200">
              <a:latin typeface="Calibri"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Finally, here are resources for more info. </a:t>
            </a:r>
          </a:p>
          <a:p>
            <a:pPr eaLnBrk="1" hangingPunct="1">
              <a:spcBef>
                <a:spcPct val="0"/>
              </a:spcBef>
            </a:pPr>
            <a:r>
              <a:rPr lang="en-US" smtClean="0"/>
              <a:t>There are 2 upcoming events in NYC I want to bring your attention to</a:t>
            </a:r>
          </a:p>
          <a:p>
            <a:pPr eaLnBrk="1" hangingPunct="1">
              <a:spcBef>
                <a:spcPct val="0"/>
              </a:spcBef>
            </a:pPr>
            <a:r>
              <a:rPr lang="en-US" smtClean="0"/>
              <a:t>Feel free to email me if you want to get involved in the hershey campaign</a:t>
            </a:r>
          </a:p>
        </p:txBody>
      </p:sp>
      <p:sp>
        <p:nvSpPr>
          <p:cNvPr id="40964" name="Slide Number Placeholder 3"/>
          <p:cNvSpPr txBox="1">
            <a:spLocks noGrp="1"/>
          </p:cNvSpPr>
          <p:nvPr/>
        </p:nvSpPr>
        <p:spPr bwMode="auto">
          <a:xfrm>
            <a:off x="3884613" y="8685213"/>
            <a:ext cx="2971800" cy="457200"/>
          </a:xfrm>
          <a:prstGeom prst="rect">
            <a:avLst/>
          </a:prstGeom>
          <a:noFill/>
          <a:extLst/>
        </p:spPr>
        <p:txBody>
          <a:bodyPr anchor="b">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fld id="{3C8E99E9-6710-49CE-9F03-E1A823DCC959}" type="slidenum">
              <a:rPr lang="en-US" sz="1200">
                <a:latin typeface="Calibri" pitchFamily="34" charset="0"/>
                <a:ea typeface="+mn-ea"/>
                <a:cs typeface="+mn-cs"/>
              </a:rPr>
              <a:pPr algn="r">
                <a:defRPr/>
              </a:pPr>
              <a:t>16</a:t>
            </a:fld>
            <a:endParaRPr lang="en-US" sz="1200">
              <a:latin typeface="Calibri"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4" name="Slide Number Placeholder 3"/>
          <p:cNvSpPr txBox="1">
            <a:spLocks noGrp="1"/>
          </p:cNvSpPr>
          <p:nvPr/>
        </p:nvSpPr>
        <p:spPr bwMode="auto">
          <a:xfrm>
            <a:off x="3884613" y="8685213"/>
            <a:ext cx="2971800" cy="457200"/>
          </a:xfrm>
          <a:prstGeom prst="rect">
            <a:avLst/>
          </a:prstGeom>
          <a:noFill/>
          <a:extLst/>
        </p:spPr>
        <p:txBody>
          <a:bodyPr anchor="b">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fld id="{37F9E7F6-FD76-49E8-BA69-165BC7FD16FC}" type="slidenum">
              <a:rPr lang="en-US" sz="1200">
                <a:latin typeface="Calibri" pitchFamily="34" charset="0"/>
                <a:ea typeface="+mn-ea"/>
                <a:cs typeface="+mn-cs"/>
              </a:rPr>
              <a:pPr algn="r">
                <a:defRPr/>
              </a:pPr>
              <a:t>2</a:t>
            </a:fld>
            <a:endParaRPr lang="en-US" sz="1200">
              <a:latin typeface="Calibri"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4" name="Slide Number Placeholder 3"/>
          <p:cNvSpPr txBox="1">
            <a:spLocks noGrp="1"/>
          </p:cNvSpPr>
          <p:nvPr/>
        </p:nvSpPr>
        <p:spPr bwMode="auto">
          <a:xfrm>
            <a:off x="3884613" y="8685213"/>
            <a:ext cx="2971800" cy="457200"/>
          </a:xfrm>
          <a:prstGeom prst="rect">
            <a:avLst/>
          </a:prstGeom>
          <a:noFill/>
          <a:extLst/>
        </p:spPr>
        <p:txBody>
          <a:bodyPr anchor="b">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fld id="{ECA4B492-7D88-4BFA-BBCF-A0F799177F4B}" type="slidenum">
              <a:rPr lang="en-US" sz="1200">
                <a:latin typeface="Calibri" pitchFamily="34" charset="0"/>
                <a:ea typeface="+mn-ea"/>
                <a:cs typeface="+mn-cs"/>
              </a:rPr>
              <a:pPr algn="r">
                <a:defRPr/>
              </a:pPr>
              <a:t>3</a:t>
            </a:fld>
            <a:endParaRPr lang="en-US" sz="1200">
              <a:latin typeface="Calibri"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chocolate industry is a steadily growing at about 3% per year, </a:t>
            </a:r>
          </a:p>
          <a:p>
            <a:r>
              <a:rPr lang="en-US" dirty="0" smtClean="0"/>
              <a:t>Last year $50 billion worth of chocolate were sold world wide, 16 billion in the US. </a:t>
            </a:r>
          </a:p>
          <a:p>
            <a:r>
              <a:rPr lang="en-US" dirty="0" smtClean="0">
                <a:hlinkClick r:id="rId3"/>
              </a:rPr>
              <a:t>Big Chocolate</a:t>
            </a:r>
            <a:r>
              <a:rPr lang="en-US" dirty="0" smtClean="0"/>
              <a:t>, as it is also called, is essentially an </a:t>
            </a:r>
            <a:r>
              <a:rPr lang="en-US" dirty="0" smtClean="0">
                <a:hlinkClick r:id="rId4"/>
              </a:rPr>
              <a:t>oligopoly</a:t>
            </a:r>
            <a:r>
              <a:rPr lang="en-US" dirty="0" smtClean="0"/>
              <a:t> between major international chocolate companies in Europe and the U.S. Last year Mars and Hershey’s alone generated $13 billion a year in chocolate sales, out of 16billion overall.  </a:t>
            </a:r>
          </a:p>
          <a:p>
            <a:r>
              <a:rPr lang="en-US" dirty="0" smtClean="0"/>
              <a:t>Hershey is the largest chocolate manufacturer in the US and holds 42% Market share within the US</a:t>
            </a:r>
          </a:p>
          <a:p>
            <a:endParaRPr lang="en-US" dirty="0" smtClean="0"/>
          </a:p>
          <a:p>
            <a:r>
              <a:rPr lang="en-US" dirty="0" smtClean="0"/>
              <a:t>Chocolate sales are increasing at about 3%/year as more of the world develops a taste for chocolate  </a:t>
            </a:r>
          </a:p>
          <a:p>
            <a:endParaRPr lang="en-US" dirty="0" smtClean="0"/>
          </a:p>
        </p:txBody>
      </p:sp>
      <p:sp>
        <p:nvSpPr>
          <p:cNvPr id="35844" name="Slide Number Placeholder 3"/>
          <p:cNvSpPr txBox="1">
            <a:spLocks noGrp="1"/>
          </p:cNvSpPr>
          <p:nvPr/>
        </p:nvSpPr>
        <p:spPr bwMode="auto">
          <a:xfrm>
            <a:off x="3884613" y="8685213"/>
            <a:ext cx="2971800" cy="457200"/>
          </a:xfrm>
          <a:prstGeom prst="rect">
            <a:avLst/>
          </a:prstGeom>
          <a:noFill/>
          <a:extLst/>
        </p:spPr>
        <p:txBody>
          <a:bodyPr anchor="b">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defRPr/>
            </a:pPr>
            <a:fld id="{4C001032-10FC-4313-AEE4-75227234476C}" type="slidenum">
              <a:rPr lang="en-US" sz="1200">
                <a:latin typeface="Calibri" pitchFamily="34" charset="0"/>
                <a:ea typeface="+mn-ea"/>
                <a:cs typeface="+mn-cs"/>
              </a:rPr>
              <a:pPr algn="r">
                <a:defRPr/>
              </a:pPr>
              <a:t>4</a:t>
            </a:fld>
            <a:endParaRPr lang="en-US" sz="1200">
              <a:latin typeface="Calibri"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smtClean="0">
                <a:latin typeface="Century Gothic" pitchFamily="127" charset="0"/>
              </a:rPr>
              <a:t>Chocolate is consumed widely on 5 out of 7 continents, the exclusions being Antarctica and africa, yet 70% of the world’s cocoa comes from West Africa. Ivory coast alone grows more than 40% of the world’s cocoa. </a:t>
            </a:r>
          </a:p>
          <a:p>
            <a:pPr eaLnBrk="1" hangingPunct="1">
              <a:lnSpc>
                <a:spcPct val="90000"/>
              </a:lnSpc>
              <a:spcBef>
                <a:spcPct val="0"/>
              </a:spcBef>
            </a:pPr>
            <a:r>
              <a:rPr lang="en-US" smtClean="0">
                <a:latin typeface="Arial" pitchFamily="127" charset="0"/>
              </a:rPr>
              <a:t>Cacao cultivation is restricted to the hot, humid belt 10 to 20 degrees north and south of the equator.</a:t>
            </a:r>
            <a:endParaRPr lang="en-US" sz="1800" smtClean="0">
              <a:latin typeface="Century Gothic" pitchFamily="127" charset="0"/>
            </a:endParaRPr>
          </a:p>
          <a:p>
            <a:pPr eaLnBrk="1" hangingPunct="1">
              <a:spcBef>
                <a:spcPct val="0"/>
              </a:spcBef>
            </a:pPr>
            <a:r>
              <a:rPr lang="en-US" sz="1800" smtClean="0">
                <a:latin typeface="Century Gothic" pitchFamily="127" charset="0"/>
              </a:rPr>
              <a:t>Nearly 2 million cocoa farmers live in this region, depending on cocoa for their livlihood. few of these farmers have have ever tried chocolate, many do not even know what the beans are for</a:t>
            </a:r>
          </a:p>
          <a:p>
            <a:pPr eaLnBrk="1" hangingPunct="1">
              <a:spcBef>
                <a:spcPct val="0"/>
              </a:spcBef>
            </a:pPr>
            <a:endParaRPr lang="en-US" sz="1800" smtClean="0">
              <a:latin typeface="Century Gothic" pitchFamily="127" charset="0"/>
            </a:endParaRPr>
          </a:p>
          <a:p>
            <a:pPr eaLnBrk="1" hangingPunct="1">
              <a:spcBef>
                <a:spcPct val="0"/>
              </a:spcBef>
            </a:pPr>
            <a:r>
              <a:rPr lang="en-US" sz="1800" smtClean="0">
                <a:latin typeface="Century Gothic" pitchFamily="127" charset="0"/>
              </a:rPr>
              <a:t>In 2010, The US Department of Labor released it’s “list of goods produced with child labor or forced labor” his list reported that cocoa from 5 countries was likely produced with labor in violation of international standard all our in west africa.  This is despite the 9 years that had passed since industry signed the Harkin Engel protocol commiting to put an end to this issue in 2005.</a:t>
            </a:r>
          </a:p>
          <a:p>
            <a:pPr eaLnBrk="1" hangingPunct="1">
              <a:spcBef>
                <a:spcPct val="0"/>
              </a:spcBef>
            </a:pPr>
            <a:r>
              <a:rPr lang="en-US" sz="1800" smtClean="0">
                <a:latin typeface="Century Gothic" pitchFamily="127" charset="0"/>
              </a:rPr>
              <a:t>Child labor persists in </a:t>
            </a:r>
          </a:p>
          <a:p>
            <a:pPr marL="37931725" lvl="1" indent="-37474525" eaLnBrk="1" hangingPunct="1">
              <a:spcBef>
                <a:spcPct val="0"/>
              </a:spcBef>
              <a:buSzPct val="150000"/>
              <a:buFontTx/>
              <a:buChar char="•"/>
            </a:pPr>
            <a:r>
              <a:rPr lang="en-US" sz="1800" smtClean="0">
                <a:latin typeface="Century Gothic" pitchFamily="127" charset="0"/>
                <a:cs typeface="ＭＳ Ｐゴシック" pitchFamily="127" charset="-128"/>
              </a:rPr>
              <a:t>Ivory Coast - Child labor, forced labor</a:t>
            </a:r>
          </a:p>
          <a:p>
            <a:pPr marL="37931725" lvl="1" indent="-37474525" eaLnBrk="1" hangingPunct="1">
              <a:spcBef>
                <a:spcPct val="0"/>
              </a:spcBef>
              <a:buSzPct val="150000"/>
              <a:buFontTx/>
              <a:buChar char="•"/>
            </a:pPr>
            <a:r>
              <a:rPr lang="en-US" sz="1800" smtClean="0">
                <a:latin typeface="Century Gothic" pitchFamily="127" charset="0"/>
                <a:cs typeface="ＭＳ Ｐゴシック" pitchFamily="127" charset="-128"/>
              </a:rPr>
              <a:t>Ghana - Child labor</a:t>
            </a:r>
          </a:p>
          <a:p>
            <a:pPr marL="37931725" lvl="1" indent="-37474525" eaLnBrk="1" hangingPunct="1">
              <a:spcBef>
                <a:spcPct val="0"/>
              </a:spcBef>
              <a:buSzPct val="150000"/>
              <a:buFontTx/>
              <a:buChar char="•"/>
            </a:pPr>
            <a:r>
              <a:rPr lang="en-US" sz="1800" smtClean="0">
                <a:latin typeface="Century Gothic" pitchFamily="127" charset="0"/>
                <a:cs typeface="ＭＳ Ｐゴシック" pitchFamily="127" charset="-128"/>
              </a:rPr>
              <a:t>Cameroon - Child labor</a:t>
            </a:r>
          </a:p>
          <a:p>
            <a:pPr marL="37931725" lvl="1" indent="-37474525" eaLnBrk="1" hangingPunct="1">
              <a:spcBef>
                <a:spcPct val="0"/>
              </a:spcBef>
              <a:buSzPct val="150000"/>
              <a:buFontTx/>
              <a:buChar char="•"/>
            </a:pPr>
            <a:r>
              <a:rPr lang="en-US" sz="1800" smtClean="0">
                <a:latin typeface="Century Gothic" pitchFamily="127" charset="0"/>
                <a:cs typeface="ＭＳ Ｐゴシック" pitchFamily="127" charset="-128"/>
              </a:rPr>
              <a:t>Nigeria - Child labor, forced labor</a:t>
            </a:r>
          </a:p>
          <a:p>
            <a:pPr marL="37931725" lvl="1" indent="-37474525" eaLnBrk="1" hangingPunct="1">
              <a:spcBef>
                <a:spcPct val="0"/>
              </a:spcBef>
              <a:buSzPct val="150000"/>
              <a:buFontTx/>
              <a:buChar char="•"/>
            </a:pPr>
            <a:r>
              <a:rPr lang="en-US" sz="1800" smtClean="0">
                <a:latin typeface="Century Gothic" pitchFamily="127" charset="0"/>
                <a:cs typeface="ＭＳ Ｐゴシック" pitchFamily="127" charset="-128"/>
              </a:rPr>
              <a:t>Guinea - Child labor</a:t>
            </a:r>
          </a:p>
        </p:txBody>
      </p:sp>
      <p:sp>
        <p:nvSpPr>
          <p:cNvPr id="358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1720B7AE-1829-441F-B46F-F05841782AE5}" type="slidenum">
              <a:rPr lang="en-US">
                <a:latin typeface="Calibri" pitchFamily="34" charset="0"/>
              </a:rPr>
              <a:pPr fontAlgn="base">
                <a:spcBef>
                  <a:spcPct val="0"/>
                </a:spcBef>
                <a:spcAft>
                  <a:spcPct val="0"/>
                </a:spcAft>
                <a:defRPr/>
              </a:pPr>
              <a:t>5</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The fact that the main ingredient of the 50 billion dollar cocoa industry is grow by the hands of children and individuals who are not compensated for their labor appalling. </a:t>
            </a:r>
          </a:p>
          <a:p>
            <a:pPr eaLnBrk="1" hangingPunct="1">
              <a:spcBef>
                <a:spcPct val="0"/>
              </a:spcBef>
            </a:pPr>
            <a:r>
              <a:rPr lang="en-US" b="1" smtClean="0"/>
              <a:t>The profits amassed by big chocolate are in stark contrast to that of cocoa cocoa farmers in West Africa.  These farmers are unable to cover their costs of production, and therefore must resort to child and forced labor.</a:t>
            </a:r>
          </a:p>
          <a:p>
            <a:pPr eaLnBrk="1" hangingPunct="1">
              <a:spcBef>
                <a:spcPct val="0"/>
              </a:spcBef>
            </a:pPr>
            <a:r>
              <a:rPr lang="en-US" b="1" smtClean="0"/>
              <a:t/>
            </a:r>
            <a:br>
              <a:rPr lang="en-US" b="1" smtClean="0"/>
            </a:br>
            <a:r>
              <a:rPr lang="en-US" b="1" smtClean="0"/>
              <a:t> </a:t>
            </a:r>
            <a:r>
              <a:rPr lang="en-US" sz="1800" smtClean="0">
                <a:latin typeface="Century Gothic" pitchFamily="127" charset="0"/>
              </a:rPr>
              <a:t>Because farmers are paid such low prices for their cocoa they are unable to cover costs of </a:t>
            </a:r>
            <a:r>
              <a:rPr lang="en-US" sz="1800" i="1" smtClean="0">
                <a:latin typeface="Century Gothic" pitchFamily="127" charset="0"/>
              </a:rPr>
              <a:t>sustainable</a:t>
            </a:r>
            <a:r>
              <a:rPr lang="en-US" sz="1800" smtClean="0">
                <a:latin typeface="Century Gothic" pitchFamily="127" charset="0"/>
              </a:rPr>
              <a:t> production </a:t>
            </a:r>
          </a:p>
          <a:p>
            <a:pPr eaLnBrk="1" hangingPunct="1">
              <a:lnSpc>
                <a:spcPct val="90000"/>
              </a:lnSpc>
              <a:spcBef>
                <a:spcPct val="0"/>
              </a:spcBef>
              <a:buSzPct val="150000"/>
              <a:buFontTx/>
              <a:buChar char="•"/>
            </a:pPr>
            <a:r>
              <a:rPr lang="en-US" sz="1800" smtClean="0">
                <a:latin typeface="Century Gothic" pitchFamily="127" charset="0"/>
              </a:rPr>
              <a:t>In order to harvest enough cocoa to make any cash at all, farmers must resort to cheap labor: child, trafficked, and forced labor.</a:t>
            </a:r>
          </a:p>
          <a:p>
            <a:pPr eaLnBrk="1" hangingPunct="1">
              <a:lnSpc>
                <a:spcPct val="90000"/>
              </a:lnSpc>
              <a:spcBef>
                <a:spcPct val="0"/>
              </a:spcBef>
              <a:buSzPct val="150000"/>
              <a:buFontTx/>
              <a:buChar char="•"/>
            </a:pPr>
            <a:r>
              <a:rPr lang="en-US" sz="1800" smtClean="0">
                <a:latin typeface="Century Gothic" pitchFamily="127" charset="0"/>
              </a:rPr>
              <a:t>Children who grow up experiencing the worst forms of child labor, instead of attending school, will not be able to escape poverty</a:t>
            </a:r>
            <a:endParaRPr lang="en-US" b="1" smtClean="0"/>
          </a:p>
          <a:p>
            <a:pPr eaLnBrk="1" hangingPunct="1">
              <a:spcBef>
                <a:spcPct val="0"/>
              </a:spcBef>
            </a:pPr>
            <a:endParaRPr lang="en-US" b="1" smtClean="0"/>
          </a:p>
          <a:p>
            <a:pPr eaLnBrk="1" hangingPunct="1">
              <a:spcBef>
                <a:spcPct val="0"/>
              </a:spcBef>
            </a:pPr>
            <a:r>
              <a:rPr lang="en-US" b="1" smtClean="0"/>
              <a:t>This leads to another one of chocolate’s major contradictions - While chocolate  is a favorite of kids at home, children on the other side fo the world, as young as 6 have been reported to work their lives away on cocoa farms.</a:t>
            </a:r>
          </a:p>
          <a:p>
            <a:pPr eaLnBrk="1" hangingPunct="1">
              <a:spcBef>
                <a:spcPct val="0"/>
              </a:spcBef>
            </a:pPr>
            <a:endParaRPr lang="en-US" smtClean="0"/>
          </a:p>
        </p:txBody>
      </p:sp>
      <p:sp>
        <p:nvSpPr>
          <p:cNvPr id="3686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58D16C16-F9A9-4752-BBF0-E44AD04F5945}" type="slidenum">
              <a:rPr lang="en-US">
                <a:latin typeface="Calibri" pitchFamily="34" charset="0"/>
              </a:rPr>
              <a:pPr fontAlgn="base">
                <a:spcBef>
                  <a:spcPct val="0"/>
                </a:spcBef>
                <a:spcAft>
                  <a:spcPct val="0"/>
                </a:spcAft>
                <a:defRPr/>
              </a:pPr>
              <a:t>6</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order to prevent child labor, the root cause of poverty must be addressed. Farmer livelihoods must be improved so that they no longer need to rely on free and exploitive labor. </a:t>
            </a:r>
          </a:p>
          <a:p>
            <a:r>
              <a:rPr lang="en-US" smtClean="0"/>
              <a:t>Fair Trade is one system of getting at the issue of paying farmers more. Fair Trade certification ensures that cocoa farmers receive a fair price for their harvest, creates direct trade links between farmer-owned cooperatives and buyers, and provides access to affordable credit to farmers so that they do need to go into debt to complete their harvest. Additionally, Fair Trade sets aside funds to be used for community development projects, as decided on by the cooperative. Fair Trade also emphasizes training programs. </a:t>
            </a:r>
          </a:p>
          <a:p>
            <a:r>
              <a:rPr lang="en-US" smtClean="0"/>
              <a:t>Additionally, Fair Trade certification is so far the best way to monitor whether child labor has been used to grow chocolate. Fair Trade strictly prohibits the use of slave and child labor, and discrimination, additionally fair trade protects workers collective bargaining rights. Fair Trade policies and procedures in place for remediation of children found to be in exploitive labor conditions. FLO has an internal task force on child labor and requires producer partners to set up internal systems to identify and eliminate child labor.</a:t>
            </a:r>
          </a:p>
          <a:p>
            <a:r>
              <a:rPr lang="en-US" smtClean="0"/>
              <a:t>FLO International, the standard setting body, audits cooperatives on an annual basis, to ensure Fair Trade principles are being met. FairTrade USA the certifying body in the US ensures fair trade brands are paid according to Fair Trade standards. </a:t>
            </a:r>
          </a:p>
          <a:p>
            <a:endParaRPr lang="en-US" smtClean="0"/>
          </a:p>
          <a:p>
            <a:endParaRPr lang="en-US" smtClean="0"/>
          </a:p>
        </p:txBody>
      </p:sp>
      <p:sp>
        <p:nvSpPr>
          <p:cNvPr id="378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DD4F716F-94D6-4C93-B94B-4E33C5BDF996}" type="slidenum">
              <a:rPr lang="en-US">
                <a:latin typeface="Calibri" pitchFamily="34" charset="0"/>
              </a:rPr>
              <a:pPr fontAlgn="base">
                <a:spcBef>
                  <a:spcPct val="0"/>
                </a:spcBef>
                <a:spcAft>
                  <a:spcPct val="0"/>
                </a:spcAft>
                <a:defRPr/>
              </a:pPr>
              <a:t>7</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guarantee of a minimum floor price protects farmer income from falling dramatically as world commodities prices fluctuate. </a:t>
            </a:r>
          </a:p>
          <a:p>
            <a:r>
              <a:rPr lang="en-US" smtClean="0"/>
              <a:t>The current floor price for cocoa is $2000/metric ton. (2300/organic). Additionally, for every metric ton sold $200 goes to the social premium fund which is used for social development projects as decided by the coop.</a:t>
            </a:r>
          </a:p>
          <a:p>
            <a:endParaRPr lang="en-US" smtClean="0"/>
          </a:p>
          <a:p>
            <a:r>
              <a:rPr lang="en-US" smtClean="0"/>
              <a:t>Current market price = 3020.05. This is higher than the Fair Trade floor price. In this case Fair Trade farmers earn market price, plus social premium. FT protects farmers from unexpected drops in market price.  </a:t>
            </a:r>
          </a:p>
          <a:p>
            <a:endParaRPr lang="en-US" smtClean="0"/>
          </a:p>
          <a:p>
            <a:endParaRPr lang="en-US" smtClean="0"/>
          </a:p>
        </p:txBody>
      </p:sp>
      <p:sp>
        <p:nvSpPr>
          <p:cNvPr id="378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DB358784-FCDE-4E22-818B-F20CCFC1699E}" type="slidenum">
              <a:rPr lang="en-US">
                <a:latin typeface="Calibri" pitchFamily="34" charset="0"/>
              </a:rPr>
              <a:pPr fontAlgn="base">
                <a:spcBef>
                  <a:spcPct val="0"/>
                </a:spcBef>
                <a:spcAft>
                  <a:spcPct val="0"/>
                </a:spcAft>
                <a:defRPr/>
              </a:pPr>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Fair Trade minimum is 2000/ton, what is considered a living wage, and covers the cost of sustainable production (many FT orgs pay more than this in fact, especially as cocoa quality improves.) </a:t>
            </a:r>
          </a:p>
          <a:p>
            <a:pPr eaLnBrk="1" hangingPunct="1"/>
            <a:endParaRPr lang="en-US" smtClean="0"/>
          </a:p>
          <a:p>
            <a:pPr eaLnBrk="1" hangingPunct="1"/>
            <a:r>
              <a:rPr lang="en-US" smtClean="0"/>
              <a:t>The Red Line on this graph shows the FT minimum floor price of $2000/ton a pound. The Gray represents the market price. </a:t>
            </a:r>
          </a:p>
          <a:p>
            <a:pPr eaLnBrk="1" hangingPunct="1"/>
            <a:r>
              <a:rPr lang="en-US" smtClean="0"/>
              <a:t>Market price has fluctuated over the past ten years from $700/ton to more than $3000. </a:t>
            </a:r>
          </a:p>
          <a:p>
            <a:pPr eaLnBrk="1" hangingPunct="1"/>
            <a:endParaRPr lang="en-US" smtClean="0"/>
          </a:p>
          <a:p>
            <a:pPr eaLnBrk="1" hangingPunct="1"/>
            <a:r>
              <a:rPr lang="en-US" smtClean="0"/>
              <a:t>Fair Trade cocoa was first imported to the US in 2002. Between 2002 and 2003 and again in 2004-2007, farmer incomes fell below the fair trade recommended minimum price for cocoa. Paying less than the fair trade price doesn’t cover the cost of production and farmer ends up further in debt at the end of the growing season and are forced to rely on free or very cheap labor.</a:t>
            </a:r>
          </a:p>
          <a:p>
            <a:pPr eaLnBrk="1" hangingPunct="1"/>
            <a:endParaRPr lang="en-US" smtClean="0"/>
          </a:p>
          <a:p>
            <a:pPr eaLnBrk="1" hangingPunct="1"/>
            <a:r>
              <a:rPr lang="en-US" smtClean="0"/>
              <a:t>In these times farmers still earned the FT price, in addition to social premium funds.</a:t>
            </a:r>
          </a:p>
          <a:p>
            <a:pPr eaLnBrk="1" hangingPunct="1"/>
            <a:endParaRPr lang="en-US" smtClean="0"/>
          </a:p>
          <a:p>
            <a:pPr eaLnBrk="1" hangingPunct="1"/>
            <a:r>
              <a:rPr lang="en-US" smtClean="0"/>
              <a:t>In times when market prices rose above FT floor price, or grey above red, the payment to ft farmers increased to market levels. Current market price = 3020.05.  You may be wondering what’s the point of FT.</a:t>
            </a:r>
          </a:p>
          <a:p>
            <a:pPr eaLnBrk="1" hangingPunct="1"/>
            <a:r>
              <a:rPr lang="en-US" smtClean="0"/>
              <a:t>FT farmers still benefit in these scenarios because of the social premium paid to the coops and all the additional benefits of fair trade I mentioned previously.</a:t>
            </a:r>
          </a:p>
          <a:p>
            <a:pPr eaLnBrk="1" hangingPunct="1"/>
            <a:endParaRPr lang="en-US" smtClean="0"/>
          </a:p>
        </p:txBody>
      </p:sp>
      <p:sp>
        <p:nvSpPr>
          <p:cNvPr id="378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847D8CA2-E7F4-4071-B4A8-86BE52BCBCB8}" type="slidenum">
              <a:rPr lang="en-US">
                <a:latin typeface="Calibri" pitchFamily="34" charset="0"/>
              </a:rPr>
              <a:pPr fontAlgn="base">
                <a:spcBef>
                  <a:spcPct val="0"/>
                </a:spcBef>
                <a:spcAft>
                  <a:spcPct val="0"/>
                </a:spcAft>
                <a:defRPr/>
              </a:pPr>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6350"/>
              <a:ext cx="9137046" cy="6864350"/>
              <a:chOff x="159" y="-6350"/>
              <a:chExt cx="9137046" cy="6864350"/>
            </a:xfrm>
          </p:grpSpPr>
          <p:grpSp>
            <p:nvGrpSpPr>
              <p:cNvPr id="28" name="Group 4"/>
              <p:cNvGrpSpPr>
                <a:grpSpLocks/>
              </p:cNvGrpSpPr>
              <p:nvPr/>
            </p:nvGrpSpPr>
            <p:grpSpPr bwMode="auto">
              <a:xfrm>
                <a:off x="159" y="0"/>
                <a:ext cx="2514434" cy="6858000"/>
                <a:chOff x="159" y="0"/>
                <a:chExt cx="2514434"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0" name="Group 88"/>
              <p:cNvGrpSpPr>
                <a:grpSpLocks/>
              </p:cNvGrpSpPr>
              <p:nvPr/>
            </p:nvGrpSpPr>
            <p:grpSpPr bwMode="auto">
              <a:xfrm rot="10800000">
                <a:off x="6622771" y="-6350"/>
                <a:ext cx="2514434" cy="6858000"/>
                <a:chOff x="6795" y="6350"/>
                <a:chExt cx="2514434" cy="6858000"/>
              </a:xfrm>
            </p:grpSpPr>
            <p:sp>
              <p:nvSpPr>
                <p:cNvPr id="34" name="Rectangle 33"/>
                <p:cNvSpPr/>
                <p:nvPr/>
              </p:nvSpPr>
              <p:spPr>
                <a:xfrm>
                  <a:off x="921135" y="635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5" name="Rectangle 34"/>
                <p:cNvSpPr/>
                <p:nvPr/>
              </p:nvSpPr>
              <p:spPr>
                <a:xfrm>
                  <a:off x="6795" y="635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6" name="Rectangle 35"/>
                <p:cNvSpPr/>
                <p:nvPr/>
              </p:nvSpPr>
              <p:spPr>
                <a:xfrm>
                  <a:off x="235380" y="635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4" name="Rectangle 43"/>
          <p:cNvSpPr/>
          <p:nvPr/>
        </p:nvSpPr>
        <p:spPr>
          <a:xfrm>
            <a:off x="4649788" y="-22225"/>
            <a:ext cx="3505200" cy="23129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Footer Placeholder 4"/>
          <p:cNvSpPr>
            <a:spLocks noGrp="1"/>
          </p:cNvSpPr>
          <p:nvPr>
            <p:ph type="ftr" sz="quarter" idx="10"/>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8" name="Slide Number Placeholder 5"/>
          <p:cNvSpPr>
            <a:spLocks noGrp="1"/>
          </p:cNvSpPr>
          <p:nvPr>
            <p:ph type="sldNum" sz="quarter" idx="11"/>
          </p:nvPr>
        </p:nvSpPr>
        <p:spPr>
          <a:xfrm>
            <a:off x="4649788" y="5719763"/>
            <a:ext cx="642937" cy="365125"/>
          </a:xfrm>
          <a:prstGeom prst="rect">
            <a:avLst/>
          </a:prstGeom>
        </p:spPr>
        <p:txBody>
          <a:bodyPr/>
          <a:lstStyle>
            <a:lvl1pPr fontAlgn="auto">
              <a:spcBef>
                <a:spcPts val="0"/>
              </a:spcBef>
              <a:spcAft>
                <a:spcPts val="0"/>
              </a:spcAft>
              <a:defRPr sz="1800">
                <a:solidFill>
                  <a:schemeClr val="accent1"/>
                </a:solidFill>
                <a:latin typeface="+mn-lt"/>
                <a:ea typeface="+mn-ea"/>
                <a:cs typeface="+mn-cs"/>
              </a:defRPr>
            </a:lvl1pPr>
          </a:lstStyle>
          <a:p>
            <a:pPr>
              <a:defRPr/>
            </a:pPr>
            <a:fld id="{78CE16BF-B794-4AB9-99F9-A5DCB8340C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a:xfrm>
            <a:off x="4637088" y="76200"/>
            <a:ext cx="3494087" cy="512763"/>
          </a:xfrm>
          <a:prstGeom prst="rect">
            <a:avLst/>
          </a:prstGeom>
        </p:spPr>
        <p:txBody>
          <a:bodyPr vert="horz" lIns="91440" tIns="45720" rIns="91440" bIns="45720" rtlCol="0" anchor="ctr"/>
          <a:lstStyle>
            <a:lvl1pPr algn="ctr" fontAlgn="auto">
              <a:spcBef>
                <a:spcPts val="0"/>
              </a:spcBef>
              <a:spcAft>
                <a:spcPts val="0"/>
              </a:spcAft>
              <a:defRPr sz="1800">
                <a:solidFill>
                  <a:srgbClr val="FEFEFE"/>
                </a:solidFill>
                <a:latin typeface="+mn-lt"/>
                <a:ea typeface="+mn-ea"/>
                <a:cs typeface="+mn-cs"/>
              </a:defRPr>
            </a:lvl1pPr>
          </a:lstStyle>
          <a:p>
            <a:pPr>
              <a:defRPr/>
            </a:pPr>
            <a:r>
              <a:rPr lang="en-US"/>
              <a:t>Green America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a:xfrm>
            <a:off x="4637088" y="76200"/>
            <a:ext cx="3494087" cy="512763"/>
          </a:xfrm>
          <a:prstGeom prst="rect">
            <a:avLst/>
          </a:prstGeom>
        </p:spPr>
        <p:txBody>
          <a:bodyPr vert="horz" lIns="91440" tIns="45720" rIns="91440" bIns="45720" rtlCol="0" anchor="ctr"/>
          <a:lstStyle>
            <a:lvl1pPr algn="ctr" fontAlgn="auto">
              <a:spcBef>
                <a:spcPts val="0"/>
              </a:spcBef>
              <a:spcAft>
                <a:spcPts val="0"/>
              </a:spcAft>
              <a:defRPr sz="1800">
                <a:solidFill>
                  <a:srgbClr val="FEFEFE"/>
                </a:solidFill>
                <a:latin typeface="+mn-lt"/>
                <a:ea typeface="+mn-ea"/>
                <a:cs typeface="+mn-cs"/>
              </a:defRPr>
            </a:lvl1pPr>
          </a:lstStyle>
          <a:p>
            <a:pPr>
              <a:defRPr/>
            </a:pPr>
            <a:r>
              <a:rPr lang="en-US"/>
              <a:t>Green America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637088" y="76200"/>
            <a:ext cx="3494087" cy="512763"/>
          </a:xfrm>
          <a:prstGeom prst="rect">
            <a:avLst/>
          </a:prstGeom>
        </p:spPr>
        <p:txBody>
          <a:bodyPr/>
          <a:lstStyle>
            <a:lvl1pPr fontAlgn="auto">
              <a:spcBef>
                <a:spcPts val="0"/>
              </a:spcBef>
              <a:spcAft>
                <a:spcPts val="0"/>
              </a:spcAft>
              <a:defRPr sz="1800">
                <a:latin typeface="+mn-lt"/>
                <a:ea typeface="+mn-ea"/>
                <a:cs typeface="+mn-cs"/>
              </a:defRPr>
            </a:lvl1pPr>
          </a:lstStyle>
          <a:p>
            <a:pPr>
              <a:defRPr/>
            </a:pPr>
            <a:fld id="{EE029284-5406-4F82-BC69-F08E44FA5092}"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649788" y="223838"/>
            <a:ext cx="1331912"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448C934B-38CD-41F0-BC8C-1E963EFF23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3"/>
          <p:cNvSpPr txBox="1">
            <a:spLocks/>
          </p:cNvSpPr>
          <p:nvPr userDrawn="1"/>
        </p:nvSpPr>
        <p:spPr>
          <a:xfrm>
            <a:off x="4648200" y="76200"/>
            <a:ext cx="3492500" cy="512763"/>
          </a:xfrm>
          <a:prstGeom prst="rect">
            <a:avLst/>
          </a:prstGeom>
        </p:spPr>
        <p:txBody>
          <a:bodyPr anchor="ctr"/>
          <a:lstStyle>
            <a:defPPr>
              <a:defRPr lang="en-US"/>
            </a:defPPr>
            <a:lvl1pPr marL="0" algn="ctr" defTabSz="914400" rtl="0" eaLnBrk="1" latinLnBrk="0" hangingPunct="1">
              <a:defRPr sz="18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Green America</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10"/>
          </p:nvPr>
        </p:nvSpPr>
        <p:spPr/>
        <p:txBody>
          <a:bodyPr/>
          <a:lstStyle>
            <a:lvl1pPr>
              <a:defRPr/>
            </a:lvl1pPr>
          </a:lstStyle>
          <a:p>
            <a:pPr>
              <a:defRPr/>
            </a:pPr>
            <a:endParaRPr lang="en-US"/>
          </a:p>
        </p:txBody>
      </p:sp>
      <p:sp>
        <p:nvSpPr>
          <p:cNvPr id="8" name="Date Placeholder 3"/>
          <p:cNvSpPr>
            <a:spLocks noGrp="1"/>
          </p:cNvSpPr>
          <p:nvPr>
            <p:ph type="dt" sz="half" idx="11"/>
          </p:nvPr>
        </p:nvSpPr>
        <p:spPr>
          <a:xfrm>
            <a:off x="4637088" y="76200"/>
            <a:ext cx="3494087" cy="512763"/>
          </a:xfrm>
          <a:prstGeom prst="rect">
            <a:avLst/>
          </a:prstGeom>
        </p:spPr>
        <p:txBody>
          <a:bodyPr vert="horz" lIns="91440" tIns="45720" rIns="91440" bIns="45720" rtlCol="0" anchor="ctr"/>
          <a:lstStyle>
            <a:lvl1pPr algn="ctr" fontAlgn="auto">
              <a:spcBef>
                <a:spcPts val="0"/>
              </a:spcBef>
              <a:spcAft>
                <a:spcPts val="0"/>
              </a:spcAft>
              <a:defRPr sz="1800">
                <a:solidFill>
                  <a:srgbClr val="FEFEFE"/>
                </a:solidFill>
                <a:latin typeface="+mn-lt"/>
                <a:ea typeface="+mn-ea"/>
                <a:cs typeface="+mn-cs"/>
              </a:defRPr>
            </a:lvl1pPr>
          </a:lstStyle>
          <a:p>
            <a:pPr>
              <a:defRPr/>
            </a:pPr>
            <a:r>
              <a:rPr lang="en-US"/>
              <a:t>Green America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a:xfrm>
            <a:off x="4637088" y="76200"/>
            <a:ext cx="3494087" cy="512763"/>
          </a:xfrm>
          <a:prstGeom prst="rect">
            <a:avLst/>
          </a:prstGeom>
        </p:spPr>
        <p:txBody>
          <a:bodyPr vert="horz" lIns="91440" tIns="45720" rIns="91440" bIns="45720" rtlCol="0" anchor="ctr"/>
          <a:lstStyle>
            <a:lvl1pPr algn="ctr" fontAlgn="auto">
              <a:spcBef>
                <a:spcPts val="0"/>
              </a:spcBef>
              <a:spcAft>
                <a:spcPts val="0"/>
              </a:spcAft>
              <a:defRPr sz="1800">
                <a:solidFill>
                  <a:srgbClr val="FEFEFE"/>
                </a:solidFill>
                <a:latin typeface="+mn-lt"/>
                <a:ea typeface="+mn-ea"/>
                <a:cs typeface="+mn-cs"/>
              </a:defRPr>
            </a:lvl1pPr>
          </a:lstStyle>
          <a:p>
            <a:pPr>
              <a:defRPr/>
            </a:pPr>
            <a:r>
              <a:rPr lang="en-US"/>
              <a:t>Green America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a:xfrm>
            <a:off x="4637088" y="76200"/>
            <a:ext cx="3494087" cy="512763"/>
          </a:xfrm>
          <a:prstGeom prst="rect">
            <a:avLst/>
          </a:prstGeom>
        </p:spPr>
        <p:txBody>
          <a:bodyPr vert="horz" lIns="91440" tIns="45720" rIns="91440" bIns="45720" rtlCol="0" anchor="ctr"/>
          <a:lstStyle>
            <a:lvl1pPr algn="ctr" fontAlgn="auto">
              <a:spcBef>
                <a:spcPts val="0"/>
              </a:spcBef>
              <a:spcAft>
                <a:spcPts val="0"/>
              </a:spcAft>
              <a:defRPr sz="1800">
                <a:solidFill>
                  <a:srgbClr val="FEFEFE"/>
                </a:solidFill>
                <a:latin typeface="+mn-lt"/>
                <a:ea typeface="+mn-ea"/>
                <a:cs typeface="+mn-cs"/>
              </a:defRPr>
            </a:lvl1pPr>
          </a:lstStyle>
          <a:p>
            <a:pPr>
              <a:defRPr/>
            </a:pPr>
            <a:r>
              <a:rPr lang="en-US"/>
              <a:t>Green America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6350"/>
              <a:ext cx="9137046" cy="6864350"/>
              <a:chOff x="159" y="-6350"/>
              <a:chExt cx="9137046" cy="686435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1" name="Group 88"/>
              <p:cNvGrpSpPr>
                <a:grpSpLocks/>
              </p:cNvGrpSpPr>
              <p:nvPr/>
            </p:nvGrpSpPr>
            <p:grpSpPr bwMode="auto">
              <a:xfrm rot="10800000">
                <a:off x="6622771" y="-6350"/>
                <a:ext cx="2514434" cy="6858000"/>
                <a:chOff x="6795" y="6350"/>
                <a:chExt cx="2514434" cy="6858000"/>
              </a:xfrm>
            </p:grpSpPr>
            <p:sp>
              <p:nvSpPr>
                <p:cNvPr id="35" name="Rectangle 34"/>
                <p:cNvSpPr/>
                <p:nvPr/>
              </p:nvSpPr>
              <p:spPr>
                <a:xfrm>
                  <a:off x="921135" y="635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6" name="Rectangle 35"/>
                <p:cNvSpPr/>
                <p:nvPr/>
              </p:nvSpPr>
              <p:spPr>
                <a:xfrm>
                  <a:off x="6795" y="635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Rectangle 36"/>
                <p:cNvSpPr/>
                <p:nvPr/>
              </p:nvSpPr>
              <p:spPr>
                <a:xfrm>
                  <a:off x="235380" y="635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Footer Placeholder 5"/>
          <p:cNvSpPr>
            <a:spLocks noGrp="1"/>
          </p:cNvSpPr>
          <p:nvPr>
            <p:ph type="ftr" sz="quarter" idx="10"/>
          </p:nvPr>
        </p:nvSpPr>
        <p:spPr>
          <a:xfrm>
            <a:off x="4641850" y="5724525"/>
            <a:ext cx="3492500" cy="365125"/>
          </a:xfrm>
        </p:spPr>
        <p:txBody>
          <a:bodyPr>
            <a:normAutofit/>
          </a:bodyPr>
          <a:lstStyle>
            <a:lvl1pPr>
              <a:defRPr/>
            </a:lvl1pPr>
          </a:lstStyle>
          <a:p>
            <a:pPr>
              <a:defRPr/>
            </a:pPr>
            <a:endParaRPr lang="en-US"/>
          </a:p>
        </p:txBody>
      </p:sp>
      <p:sp>
        <p:nvSpPr>
          <p:cNvPr id="49" name="Date Placeholder 3"/>
          <p:cNvSpPr>
            <a:spLocks noGrp="1"/>
          </p:cNvSpPr>
          <p:nvPr>
            <p:ph type="dt" sz="half" idx="11"/>
          </p:nvPr>
        </p:nvSpPr>
        <p:spPr>
          <a:xfrm>
            <a:off x="4637088" y="76200"/>
            <a:ext cx="3494087" cy="512763"/>
          </a:xfrm>
          <a:prstGeom prst="rect">
            <a:avLst/>
          </a:prstGeom>
        </p:spPr>
        <p:txBody>
          <a:bodyPr vert="horz" lIns="91440" tIns="45720" rIns="91440" bIns="45720" rtlCol="0" anchor="ctr"/>
          <a:lstStyle>
            <a:lvl1pPr algn="ctr" fontAlgn="auto">
              <a:spcBef>
                <a:spcPts val="0"/>
              </a:spcBef>
              <a:spcAft>
                <a:spcPts val="0"/>
              </a:spcAft>
              <a:defRPr sz="1800">
                <a:solidFill>
                  <a:srgbClr val="FEFEFE"/>
                </a:solidFill>
                <a:latin typeface="+mn-lt"/>
                <a:ea typeface="+mn-ea"/>
                <a:cs typeface="+mn-cs"/>
              </a:defRPr>
            </a:lvl1pPr>
          </a:lstStyle>
          <a:p>
            <a:pPr>
              <a:defRPr/>
            </a:pPr>
            <a:r>
              <a:rPr lang="en-US"/>
              <a:t>Green America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6350"/>
              <a:ext cx="9137046" cy="6864350"/>
              <a:chOff x="159" y="-6350"/>
              <a:chExt cx="9137046" cy="686435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1" name="Group 88"/>
              <p:cNvGrpSpPr>
                <a:grpSpLocks/>
              </p:cNvGrpSpPr>
              <p:nvPr/>
            </p:nvGrpSpPr>
            <p:grpSpPr bwMode="auto">
              <a:xfrm rot="10800000">
                <a:off x="6622771" y="-6350"/>
                <a:ext cx="2514434" cy="6858000"/>
                <a:chOff x="6795" y="6350"/>
                <a:chExt cx="2514434" cy="6858000"/>
              </a:xfrm>
            </p:grpSpPr>
            <p:sp>
              <p:nvSpPr>
                <p:cNvPr id="35" name="Rectangle 34"/>
                <p:cNvSpPr/>
                <p:nvPr/>
              </p:nvSpPr>
              <p:spPr>
                <a:xfrm>
                  <a:off x="921135" y="635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6" name="Rectangle 35"/>
                <p:cNvSpPr/>
                <p:nvPr/>
              </p:nvSpPr>
              <p:spPr>
                <a:xfrm>
                  <a:off x="6795" y="635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Rectangle 36"/>
                <p:cNvSpPr/>
                <p:nvPr/>
              </p:nvSpPr>
              <p:spPr>
                <a:xfrm>
                  <a:off x="235380" y="635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Footer Placeholder 5"/>
          <p:cNvSpPr>
            <a:spLocks noGrp="1"/>
          </p:cNvSpPr>
          <p:nvPr>
            <p:ph type="ftr" sz="quarter" idx="10"/>
          </p:nvPr>
        </p:nvSpPr>
        <p:spPr>
          <a:xfrm>
            <a:off x="4641850" y="5724525"/>
            <a:ext cx="3492500" cy="365125"/>
          </a:xfrm>
        </p:spPr>
        <p:txBody>
          <a:bodyPr>
            <a:normAutofit/>
          </a:bodyPr>
          <a:lstStyle>
            <a:lvl1pPr>
              <a:defRPr/>
            </a:lvl1pPr>
          </a:lstStyle>
          <a:p>
            <a:pPr>
              <a:defRPr/>
            </a:pPr>
            <a:endParaRPr lang="en-US"/>
          </a:p>
        </p:txBody>
      </p:sp>
      <p:sp>
        <p:nvSpPr>
          <p:cNvPr id="49" name="Date Placeholder 3"/>
          <p:cNvSpPr>
            <a:spLocks noGrp="1"/>
          </p:cNvSpPr>
          <p:nvPr>
            <p:ph type="dt" sz="half" idx="11"/>
          </p:nvPr>
        </p:nvSpPr>
        <p:spPr>
          <a:xfrm>
            <a:off x="4637088" y="76200"/>
            <a:ext cx="3494087" cy="512763"/>
          </a:xfrm>
          <a:prstGeom prst="rect">
            <a:avLst/>
          </a:prstGeom>
        </p:spPr>
        <p:txBody>
          <a:bodyPr vert="horz" lIns="91440" tIns="45720" rIns="91440" bIns="45720" rtlCol="0" anchor="ctr"/>
          <a:lstStyle>
            <a:lvl1pPr algn="ctr" fontAlgn="auto">
              <a:spcBef>
                <a:spcPts val="0"/>
              </a:spcBef>
              <a:spcAft>
                <a:spcPts val="0"/>
              </a:spcAft>
              <a:defRPr sz="1800">
                <a:solidFill>
                  <a:srgbClr val="FEFEFE"/>
                </a:solidFill>
                <a:latin typeface="+mn-lt"/>
                <a:ea typeface="+mn-ea"/>
                <a:cs typeface="+mn-cs"/>
              </a:defRPr>
            </a:lvl1pPr>
          </a:lstStyle>
          <a:p>
            <a:pPr>
              <a:defRPr/>
            </a:pPr>
            <a:r>
              <a:rPr lang="en-US"/>
              <a:t>Green America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3" name="Group 44"/>
            <p:cNvGrpSpPr>
              <a:grpSpLocks/>
            </p:cNvGrpSpPr>
            <p:nvPr/>
          </p:nvGrpSpPr>
          <p:grpSpPr bwMode="auto">
            <a:xfrm>
              <a:off x="0" y="0"/>
              <a:ext cx="9144000" cy="6858000"/>
              <a:chOff x="0" y="0"/>
              <a:chExt cx="9144000" cy="6858000"/>
            </a:xfrm>
          </p:grpSpPr>
          <p:grpSp>
            <p:nvGrpSpPr>
              <p:cNvPr id="1056"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1057"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1058"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21134" y="635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8" name="Rectangle 107"/>
                <p:cNvSpPr/>
                <p:nvPr/>
              </p:nvSpPr>
              <p:spPr>
                <a:xfrm>
                  <a:off x="6795" y="635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9" name="Rectangle 108"/>
                <p:cNvSpPr/>
                <p:nvPr/>
              </p:nvSpPr>
              <p:spPr>
                <a:xfrm>
                  <a:off x="235379" y="635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Rectangle 69"/>
          <p:cNvSpPr/>
          <p:nvPr/>
        </p:nvSpPr>
        <p:spPr>
          <a:xfrm>
            <a:off x="6176963" y="-36513"/>
            <a:ext cx="1995487" cy="708026"/>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29"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ea typeface="+mn-ea"/>
                <a:cs typeface="+mn-cs"/>
              </a:defRPr>
            </a:lvl1pPr>
          </a:lstStyle>
          <a:p>
            <a:pPr>
              <a:defRPr/>
            </a:pPr>
            <a:endParaRPr lang="en-US"/>
          </a:p>
        </p:txBody>
      </p:sp>
      <p:pic>
        <p:nvPicPr>
          <p:cNvPr id="1032" name="Picture 2" descr="I:\Visual Resources\+Green America Logos\+GA_logo_2009\GA_logos_grn10.jpg"/>
          <p:cNvPicPr>
            <a:picLocks noChangeAspect="1" noChangeArrowheads="1"/>
          </p:cNvPicPr>
          <p:nvPr userDrawn="1"/>
        </p:nvPicPr>
        <p:blipFill>
          <a:blip r:embed="rId14" cstate="print"/>
          <a:srcRect t="11014" b="35004"/>
          <a:stretch>
            <a:fillRect/>
          </a:stretch>
        </p:blipFill>
        <p:spPr bwMode="auto">
          <a:xfrm>
            <a:off x="6210300" y="-22225"/>
            <a:ext cx="1928813" cy="666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71" r:id="rId12"/>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accent1"/>
          </a:solidFill>
          <a:latin typeface="+mj-lt"/>
          <a:ea typeface="ＭＳ Ｐゴシック" pitchFamily="127" charset="-128"/>
          <a:cs typeface="ＭＳ Ｐゴシック" pitchFamily="127" charset="-128"/>
        </a:defRPr>
      </a:lvl1pPr>
      <a:lvl2pPr algn="l" rtl="0" eaLnBrk="0" fontAlgn="base" hangingPunct="0">
        <a:spcBef>
          <a:spcPct val="0"/>
        </a:spcBef>
        <a:spcAft>
          <a:spcPct val="0"/>
        </a:spcAft>
        <a:defRPr sz="4000">
          <a:solidFill>
            <a:schemeClr val="accent1"/>
          </a:solidFill>
          <a:latin typeface="Century Gothic" pitchFamily="34" charset="0"/>
          <a:ea typeface="ＭＳ Ｐゴシック" pitchFamily="127" charset="-128"/>
          <a:cs typeface="ＭＳ Ｐゴシック" pitchFamily="127" charset="-128"/>
        </a:defRPr>
      </a:lvl2pPr>
      <a:lvl3pPr algn="l" rtl="0" eaLnBrk="0" fontAlgn="base" hangingPunct="0">
        <a:spcBef>
          <a:spcPct val="0"/>
        </a:spcBef>
        <a:spcAft>
          <a:spcPct val="0"/>
        </a:spcAft>
        <a:defRPr sz="4000">
          <a:solidFill>
            <a:schemeClr val="accent1"/>
          </a:solidFill>
          <a:latin typeface="Century Gothic" pitchFamily="34" charset="0"/>
          <a:ea typeface="ＭＳ Ｐゴシック" pitchFamily="127" charset="-128"/>
          <a:cs typeface="ＭＳ Ｐゴシック" pitchFamily="127" charset="-128"/>
        </a:defRPr>
      </a:lvl3pPr>
      <a:lvl4pPr algn="l" rtl="0" eaLnBrk="0" fontAlgn="base" hangingPunct="0">
        <a:spcBef>
          <a:spcPct val="0"/>
        </a:spcBef>
        <a:spcAft>
          <a:spcPct val="0"/>
        </a:spcAft>
        <a:defRPr sz="4000">
          <a:solidFill>
            <a:schemeClr val="accent1"/>
          </a:solidFill>
          <a:latin typeface="Century Gothic" pitchFamily="34" charset="0"/>
          <a:ea typeface="ＭＳ Ｐゴシック" pitchFamily="127" charset="-128"/>
          <a:cs typeface="ＭＳ Ｐゴシック" pitchFamily="127" charset="-128"/>
        </a:defRPr>
      </a:lvl4pPr>
      <a:lvl5pPr algn="l" rtl="0" eaLnBrk="0" fontAlgn="base" hangingPunct="0">
        <a:spcBef>
          <a:spcPct val="0"/>
        </a:spcBef>
        <a:spcAft>
          <a:spcPct val="0"/>
        </a:spcAft>
        <a:defRPr sz="4000">
          <a:solidFill>
            <a:schemeClr val="accent1"/>
          </a:solidFill>
          <a:latin typeface="Century Gothic" pitchFamily="34" charset="0"/>
          <a:ea typeface="ＭＳ Ｐゴシック" pitchFamily="127" charset="-128"/>
          <a:cs typeface="ＭＳ Ｐゴシック" pitchFamily="127"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27" charset="2"/>
        <a:buChar char=""/>
        <a:defRPr sz="2400" kern="1200">
          <a:solidFill>
            <a:schemeClr val="tx2"/>
          </a:solidFill>
          <a:latin typeface="+mn-lt"/>
          <a:ea typeface="ＭＳ Ｐゴシック" pitchFamily="127" charset="-128"/>
          <a:cs typeface="ＭＳ Ｐゴシック" pitchFamily="127" charset="-128"/>
        </a:defRPr>
      </a:lvl1pPr>
      <a:lvl2pPr marL="639763" indent="-273050" algn="l" rtl="0" eaLnBrk="0" fontAlgn="base" hangingPunct="0">
        <a:spcBef>
          <a:spcPct val="20000"/>
        </a:spcBef>
        <a:spcAft>
          <a:spcPct val="0"/>
        </a:spcAft>
        <a:buClr>
          <a:schemeClr val="accent1"/>
        </a:buClr>
        <a:buSzPct val="76000"/>
        <a:buFont typeface="Wingdings 2" pitchFamily="127" charset="2"/>
        <a:buChar char=""/>
        <a:defRPr sz="2200" kern="1200">
          <a:solidFill>
            <a:schemeClr val="tx2"/>
          </a:solidFill>
          <a:latin typeface="+mn-lt"/>
          <a:ea typeface="ＭＳ Ｐゴシック" pitchFamily="127" charset="-128"/>
          <a:cs typeface="+mn-cs"/>
        </a:defRPr>
      </a:lvl2pPr>
      <a:lvl3pPr marL="914400" indent="-228600" algn="l" rtl="0" eaLnBrk="0" fontAlgn="base" hangingPunct="0">
        <a:spcBef>
          <a:spcPct val="20000"/>
        </a:spcBef>
        <a:spcAft>
          <a:spcPct val="0"/>
        </a:spcAft>
        <a:buClr>
          <a:schemeClr val="accent1"/>
        </a:buClr>
        <a:buSzPct val="76000"/>
        <a:buFont typeface="Wingdings 2" pitchFamily="127" charset="2"/>
        <a:buChar char=""/>
        <a:defRPr sz="2000" kern="1200">
          <a:solidFill>
            <a:schemeClr val="tx2"/>
          </a:solidFill>
          <a:latin typeface="+mn-lt"/>
          <a:ea typeface="ＭＳ Ｐゴシック" pitchFamily="127" charset="-128"/>
          <a:cs typeface="+mn-cs"/>
        </a:defRPr>
      </a:lvl3pPr>
      <a:lvl4pPr marL="1123950" indent="-228600" algn="l" rtl="0" eaLnBrk="0" fontAlgn="base" hangingPunct="0">
        <a:spcBef>
          <a:spcPct val="20000"/>
        </a:spcBef>
        <a:spcAft>
          <a:spcPct val="0"/>
        </a:spcAft>
        <a:buClr>
          <a:schemeClr val="accent1"/>
        </a:buClr>
        <a:buSzPct val="76000"/>
        <a:buFont typeface="Wingdings 2" pitchFamily="127" charset="2"/>
        <a:buChar char=""/>
        <a:defRPr kern="1200">
          <a:solidFill>
            <a:schemeClr val="tx2"/>
          </a:solidFill>
          <a:latin typeface="+mn-lt"/>
          <a:ea typeface="ＭＳ Ｐゴシック" pitchFamily="127" charset="-128"/>
          <a:cs typeface="+mn-cs"/>
        </a:defRPr>
      </a:lvl4pPr>
      <a:lvl5pPr marL="1325563" indent="-228600" algn="l" rtl="0" eaLnBrk="0" fontAlgn="base" hangingPunct="0">
        <a:spcBef>
          <a:spcPct val="20000"/>
        </a:spcBef>
        <a:spcAft>
          <a:spcPct val="0"/>
        </a:spcAft>
        <a:buClr>
          <a:schemeClr val="accent1"/>
        </a:buClr>
        <a:buSzPct val="76000"/>
        <a:buFont typeface="Wingdings 2" pitchFamily="127" charset="2"/>
        <a:buChar char=""/>
        <a:defRPr sz="1600" kern="1200">
          <a:solidFill>
            <a:schemeClr val="tx2"/>
          </a:solidFill>
          <a:latin typeface="+mn-lt"/>
          <a:ea typeface="ＭＳ Ｐゴシック" pitchFamily="127" charset="-128"/>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RaiseTheBarHershey.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GreenPages.or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eoconnell@greenamerica.org" TargetMode="External"/><Relationship Id="rId3" Type="http://schemas.openxmlformats.org/officeDocument/2006/relationships/hyperlink" Target="http://www.RaiseTheBarHershey.org" TargetMode="External"/><Relationship Id="rId7" Type="http://schemas.openxmlformats.org/officeDocument/2006/relationships/hyperlink" Target="http://www.GreenFestivals.or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www.dol.gov/ilab/programs/ocft/pdf/2009tvpra.pdf" TargetMode="External"/><Relationship Id="rId5" Type="http://schemas.openxmlformats.org/officeDocument/2006/relationships/hyperlink" Target="http://www.payson.tulane.edu" TargetMode="External"/><Relationship Id="rId4" Type="http://schemas.openxmlformats.org/officeDocument/2006/relationships/hyperlink" Target="http://www.FairTradeAc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733925" y="2708275"/>
            <a:ext cx="3313113" cy="1701800"/>
          </a:xfrm>
        </p:spPr>
        <p:txBody>
          <a:bodyPr/>
          <a:lstStyle/>
          <a:p>
            <a:pPr eaLnBrk="1" hangingPunct="1"/>
            <a:r>
              <a:rPr lang="en-US" sz="3200" smtClean="0">
                <a:solidFill>
                  <a:schemeClr val="accent2"/>
                </a:solidFill>
              </a:rPr>
              <a:t>Putting an End to Child Labor in Chocolate</a:t>
            </a:r>
            <a:endParaRPr lang="en-US" sz="3200" smtClean="0"/>
          </a:p>
        </p:txBody>
      </p:sp>
      <p:sp>
        <p:nvSpPr>
          <p:cNvPr id="15362" name="Subtitle 3"/>
          <p:cNvSpPr>
            <a:spLocks noGrp="1"/>
          </p:cNvSpPr>
          <p:nvPr>
            <p:ph type="subTitle" idx="1"/>
          </p:nvPr>
        </p:nvSpPr>
        <p:spPr>
          <a:xfrm>
            <a:off x="4733925" y="4421188"/>
            <a:ext cx="3309938" cy="1260475"/>
          </a:xfrm>
        </p:spPr>
        <p:txBody>
          <a:bodyPr>
            <a:normAutofit lnSpcReduction="10000"/>
          </a:bodyPr>
          <a:lstStyle/>
          <a:p>
            <a:pPr eaLnBrk="1" hangingPunct="1">
              <a:lnSpc>
                <a:spcPct val="80000"/>
              </a:lnSpc>
            </a:pPr>
            <a:r>
              <a:rPr lang="en-US" sz="1500" b="1" smtClean="0">
                <a:solidFill>
                  <a:schemeClr val="hlink"/>
                </a:solidFill>
              </a:rPr>
              <a:t>Through Consumer Action </a:t>
            </a:r>
          </a:p>
          <a:p>
            <a:pPr eaLnBrk="1" hangingPunct="1">
              <a:lnSpc>
                <a:spcPct val="80000"/>
              </a:lnSpc>
            </a:pPr>
            <a:r>
              <a:rPr lang="en-US" sz="1500" b="1" smtClean="0">
                <a:solidFill>
                  <a:schemeClr val="hlink"/>
                </a:solidFill>
              </a:rPr>
              <a:t>&amp; Fair Trade</a:t>
            </a:r>
            <a:endParaRPr lang="en-US" sz="1500" smtClean="0"/>
          </a:p>
          <a:p>
            <a:pPr eaLnBrk="1" hangingPunct="1">
              <a:lnSpc>
                <a:spcPct val="80000"/>
              </a:lnSpc>
            </a:pPr>
            <a:endParaRPr lang="en-US" sz="1500" smtClean="0"/>
          </a:p>
          <a:p>
            <a:pPr eaLnBrk="1" hangingPunct="1">
              <a:lnSpc>
                <a:spcPct val="80000"/>
              </a:lnSpc>
            </a:pPr>
            <a:r>
              <a:rPr lang="en-US" sz="1200" smtClean="0"/>
              <a:t>Elizabeth O’Connell</a:t>
            </a:r>
          </a:p>
          <a:p>
            <a:pPr eaLnBrk="1" hangingPunct="1">
              <a:lnSpc>
                <a:spcPct val="80000"/>
              </a:lnSpc>
            </a:pPr>
            <a:r>
              <a:rPr lang="en-US" sz="1200" smtClean="0"/>
              <a:t>Fair Trade Coordinator, Green America</a:t>
            </a:r>
          </a:p>
          <a:p>
            <a:pPr eaLnBrk="1" hangingPunct="1">
              <a:lnSpc>
                <a:spcPct val="80000"/>
              </a:lnSpc>
            </a:pPr>
            <a:r>
              <a:rPr lang="en-US" sz="1200" smtClean="0"/>
              <a:t>April 6, 2011</a:t>
            </a:r>
          </a:p>
          <a:p>
            <a:pPr eaLnBrk="1" hangingPunct="1">
              <a:lnSpc>
                <a:spcPct val="80000"/>
              </a:lnSpc>
            </a:pPr>
            <a:endParaRPr lang="en-US" sz="1500" smtClean="0"/>
          </a:p>
          <a:p>
            <a:pPr eaLnBrk="1" hangingPunct="1">
              <a:lnSpc>
                <a:spcPct val="80000"/>
              </a:lnSpc>
            </a:pPr>
            <a:endParaRPr lang="en-US" sz="1500" smtClean="0"/>
          </a:p>
        </p:txBody>
      </p:sp>
      <p:sp>
        <p:nvSpPr>
          <p:cNvPr id="15363" name="Rectangle 3"/>
          <p:cNvSpPr>
            <a:spLocks noChangeArrowheads="1"/>
          </p:cNvSpPr>
          <p:nvPr/>
        </p:nvSpPr>
        <p:spPr bwMode="auto">
          <a:xfrm>
            <a:off x="-2632075" y="33813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5873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Additional Benefits of Fair Trade</a:t>
            </a:r>
          </a:p>
        </p:txBody>
      </p:sp>
      <p:pic>
        <p:nvPicPr>
          <p:cNvPr id="5" name="Picture 8"/>
          <p:cNvPicPr>
            <a:picLocks noChangeAspect="1" noChangeArrowheads="1"/>
          </p:cNvPicPr>
          <p:nvPr/>
        </p:nvPicPr>
        <p:blipFill>
          <a:blip r:embed="rId3" cstate="print"/>
          <a:srcRect/>
          <a:stretch>
            <a:fillRect/>
          </a:stretch>
        </p:blipFill>
        <p:spPr bwMode="auto">
          <a:xfrm rot="21336011">
            <a:off x="757238" y="1757363"/>
            <a:ext cx="3673475" cy="2981325"/>
          </a:xfrm>
          <a:prstGeom prst="rect">
            <a:avLst/>
          </a:prstGeom>
          <a:ln>
            <a:noFill/>
          </a:ln>
          <a:effectLst>
            <a:outerShdw blurRad="292100" dist="139700" dir="2700000" algn="tl" rotWithShape="0">
              <a:srgbClr val="333333">
                <a:alpha val="65000"/>
              </a:srgbClr>
            </a:outerShdw>
          </a:effectLst>
          <a:extLst/>
        </p:spPr>
      </p:pic>
      <p:pic>
        <p:nvPicPr>
          <p:cNvPr id="5122" name="Picture 2"/>
          <p:cNvPicPr>
            <a:picLocks noChangeAspect="1" noChangeArrowheads="1"/>
          </p:cNvPicPr>
          <p:nvPr/>
        </p:nvPicPr>
        <p:blipFill>
          <a:blip r:embed="rId4" cstate="print"/>
          <a:srcRect/>
          <a:stretch>
            <a:fillRect/>
          </a:stretch>
        </p:blipFill>
        <p:spPr bwMode="auto">
          <a:xfrm rot="377164">
            <a:off x="5421313" y="1731963"/>
            <a:ext cx="2466975" cy="1847850"/>
          </a:xfrm>
          <a:prstGeom prst="rect">
            <a:avLst/>
          </a:prstGeom>
          <a:ln>
            <a:noFill/>
          </a:ln>
          <a:effectLst>
            <a:outerShdw blurRad="292100" dist="139700" dir="2700000" algn="tl" rotWithShape="0">
              <a:srgbClr val="333333">
                <a:alpha val="65000"/>
              </a:srgbClr>
            </a:outerShdw>
          </a:effectLst>
          <a:extLst/>
        </p:spPr>
      </p:pic>
      <p:sp>
        <p:nvSpPr>
          <p:cNvPr id="8" name="TextBox 3"/>
          <p:cNvSpPr txBox="1">
            <a:spLocks noChangeArrowheads="1"/>
          </p:cNvSpPr>
          <p:nvPr/>
        </p:nvSpPr>
        <p:spPr bwMode="auto">
          <a:xfrm>
            <a:off x="1098550" y="5070475"/>
            <a:ext cx="3346450" cy="641350"/>
          </a:xfrm>
          <a:prstGeom prst="rect">
            <a:avLst/>
          </a:prstGeom>
          <a:noFill/>
          <a:ln w="9525">
            <a:noFill/>
            <a:miter lim="800000"/>
            <a:headEnd/>
            <a:tailEnd/>
          </a:ln>
        </p:spPr>
        <p:txBody>
          <a:bodyPr>
            <a:prstTxWarp prst="textNoShape">
              <a:avLst/>
            </a:prstTxWarp>
            <a:spAutoFit/>
          </a:bodyPr>
          <a:lstStyle/>
          <a:p>
            <a:r>
              <a:rPr lang="en-US" sz="1800" b="1">
                <a:latin typeface="Century Gothic" pitchFamily="127" charset="0"/>
              </a:rPr>
              <a:t>Democratic Cooperatives</a:t>
            </a:r>
          </a:p>
          <a:p>
            <a:endParaRPr lang="en-US" sz="1800" b="1">
              <a:latin typeface="Century Gothic" pitchFamily="127" charset="0"/>
            </a:endParaRPr>
          </a:p>
        </p:txBody>
      </p:sp>
      <p:sp>
        <p:nvSpPr>
          <p:cNvPr id="9" name="TextBox 3"/>
          <p:cNvSpPr txBox="1">
            <a:spLocks noChangeArrowheads="1"/>
          </p:cNvSpPr>
          <p:nvPr/>
        </p:nvSpPr>
        <p:spPr bwMode="auto">
          <a:xfrm>
            <a:off x="5135563" y="3643313"/>
            <a:ext cx="3346450" cy="641350"/>
          </a:xfrm>
          <a:prstGeom prst="rect">
            <a:avLst/>
          </a:prstGeom>
          <a:noFill/>
          <a:ln w="9525">
            <a:noFill/>
            <a:miter lim="800000"/>
            <a:headEnd/>
            <a:tailEnd/>
          </a:ln>
        </p:spPr>
        <p:txBody>
          <a:bodyPr>
            <a:prstTxWarp prst="textNoShape">
              <a:avLst/>
            </a:prstTxWarp>
            <a:spAutoFit/>
          </a:bodyPr>
          <a:lstStyle/>
          <a:p>
            <a:r>
              <a:rPr lang="en-US" sz="1800" b="1">
                <a:latin typeface="Century Gothic" pitchFamily="127" charset="0"/>
              </a:rPr>
              <a:t>Opportunities for Women</a:t>
            </a:r>
          </a:p>
          <a:p>
            <a:endParaRPr lang="en-US" sz="1800" b="1">
              <a:latin typeface="Century Gothic" pitchFamily="127" charset="0"/>
            </a:endParaRPr>
          </a:p>
        </p:txBody>
      </p:sp>
      <p:pic>
        <p:nvPicPr>
          <p:cNvPr id="5124" name="Picture 4"/>
          <p:cNvPicPr>
            <a:picLocks noChangeAspect="1" noChangeArrowheads="1"/>
          </p:cNvPicPr>
          <p:nvPr/>
        </p:nvPicPr>
        <p:blipFill rotWithShape="1">
          <a:blip r:embed="rId5" cstate="print"/>
          <a:srcRect r="6930"/>
          <a:stretch/>
        </p:blipFill>
        <p:spPr bwMode="auto">
          <a:xfrm rot="21173596">
            <a:off x="4911725" y="4168775"/>
            <a:ext cx="2768600" cy="1779588"/>
          </a:xfrm>
          <a:prstGeom prst="rect">
            <a:avLst/>
          </a:prstGeom>
          <a:ln>
            <a:noFill/>
          </a:ln>
          <a:effectLst>
            <a:outerShdw blurRad="292100" dist="139700" dir="2700000" algn="tl" rotWithShape="0">
              <a:srgbClr val="333333">
                <a:alpha val="65000"/>
              </a:srgbClr>
            </a:outerShdw>
          </a:effectLst>
          <a:extLst/>
        </p:spPr>
      </p:pic>
      <p:sp>
        <p:nvSpPr>
          <p:cNvPr id="12" name="TextBox 3"/>
          <p:cNvSpPr txBox="1">
            <a:spLocks noChangeArrowheads="1"/>
          </p:cNvSpPr>
          <p:nvPr/>
        </p:nvSpPr>
        <p:spPr bwMode="auto">
          <a:xfrm>
            <a:off x="5326063" y="5949950"/>
            <a:ext cx="3348037" cy="641350"/>
          </a:xfrm>
          <a:prstGeom prst="rect">
            <a:avLst/>
          </a:prstGeom>
          <a:noFill/>
          <a:ln w="9525">
            <a:noFill/>
            <a:miter lim="800000"/>
            <a:headEnd/>
            <a:tailEnd/>
          </a:ln>
        </p:spPr>
        <p:txBody>
          <a:bodyPr>
            <a:prstTxWarp prst="textNoShape">
              <a:avLst/>
            </a:prstTxWarp>
            <a:spAutoFit/>
          </a:bodyPr>
          <a:lstStyle/>
          <a:p>
            <a:r>
              <a:rPr lang="en-US" sz="1800" b="1">
                <a:latin typeface="Century Gothic" pitchFamily="127" charset="0"/>
              </a:rPr>
              <a:t>Community Development </a:t>
            </a:r>
          </a:p>
          <a:p>
            <a:endParaRPr lang="en-US" sz="1800" b="1">
              <a:latin typeface="Century Gothic" pitchFamily="12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769938" y="3048000"/>
            <a:ext cx="7369175" cy="3632200"/>
          </a:xfrm>
          <a:prstGeom prst="rect">
            <a:avLst/>
          </a:prstGeom>
          <a:noFill/>
          <a:ln w="9525">
            <a:noFill/>
            <a:miter lim="800000"/>
            <a:headEnd/>
            <a:tailEnd/>
          </a:ln>
        </p:spPr>
        <p:txBody>
          <a:bodyPr>
            <a:prstTxWarp prst="textNoShape">
              <a:avLst/>
            </a:prstTxWarp>
            <a:spAutoFit/>
          </a:bodyPr>
          <a:lstStyle/>
          <a:p>
            <a:pPr>
              <a:buFontTx/>
              <a:buChar char="•"/>
            </a:pPr>
            <a:r>
              <a:rPr lang="en-US" sz="1800">
                <a:latin typeface="Century Gothic" pitchFamily="127" charset="0"/>
              </a:rPr>
              <a:t> Support campaigns that pressure major chocolate companies to improve their sourcing policies and labor rights practices</a:t>
            </a:r>
          </a:p>
          <a:p>
            <a:endParaRPr lang="en-US" sz="1800">
              <a:latin typeface="Century Gothic" pitchFamily="127" charset="0"/>
            </a:endParaRPr>
          </a:p>
          <a:p>
            <a:pPr>
              <a:buFontTx/>
              <a:buChar char="•"/>
            </a:pPr>
            <a:r>
              <a:rPr lang="en-US" sz="1800">
                <a:latin typeface="Century Gothic" pitchFamily="127" charset="0"/>
              </a:rPr>
              <a:t> Write to your representatives</a:t>
            </a:r>
          </a:p>
          <a:p>
            <a:pPr>
              <a:buFontTx/>
              <a:buChar char="•"/>
            </a:pPr>
            <a:endParaRPr lang="en-US" sz="1800">
              <a:latin typeface="Century Gothic" pitchFamily="127" charset="0"/>
            </a:endParaRPr>
          </a:p>
          <a:p>
            <a:pPr>
              <a:buFontTx/>
              <a:buChar char="•"/>
            </a:pPr>
            <a:r>
              <a:rPr lang="en-US" sz="1800">
                <a:latin typeface="Century Gothic" pitchFamily="127" charset="0"/>
              </a:rPr>
              <a:t> Support Fair Trade products and companies </a:t>
            </a:r>
          </a:p>
          <a:p>
            <a:endParaRPr lang="en-US" sz="1800">
              <a:latin typeface="Century Gothic" pitchFamily="127" charset="0"/>
            </a:endParaRPr>
          </a:p>
          <a:p>
            <a:pPr>
              <a:buFontTx/>
              <a:buChar char="•"/>
            </a:pPr>
            <a:r>
              <a:rPr lang="en-US" sz="1800">
                <a:latin typeface="Century Gothic" pitchFamily="127" charset="0"/>
              </a:rPr>
              <a:t> Spread the word to your community</a:t>
            </a:r>
          </a:p>
          <a:p>
            <a:endParaRPr lang="en-US" sz="1600">
              <a:latin typeface="Century Gothic" pitchFamily="127" charset="0"/>
            </a:endParaRPr>
          </a:p>
          <a:p>
            <a:pPr algn="r"/>
            <a:endParaRPr lang="en-US" sz="1800">
              <a:latin typeface="Century Gothic" pitchFamily="127" charset="0"/>
            </a:endParaRPr>
          </a:p>
          <a:p>
            <a:endParaRPr lang="en-US" sz="1800">
              <a:latin typeface="Century Gothic" pitchFamily="127" charset="0"/>
            </a:endParaRPr>
          </a:p>
          <a:p>
            <a:endParaRPr lang="en-US" sz="1800" b="1">
              <a:latin typeface="Century Gothic" pitchFamily="127" charset="0"/>
            </a:endParaRPr>
          </a:p>
          <a:p>
            <a:endParaRPr lang="en-US" sz="1800" b="1">
              <a:latin typeface="Century Gothic" pitchFamily="127" charset="0"/>
            </a:endParaRPr>
          </a:p>
        </p:txBody>
      </p:sp>
      <p:sp>
        <p:nvSpPr>
          <p:cNvPr id="35842" name="Title 1"/>
          <p:cNvSpPr txBox="1">
            <a:spLocks/>
          </p:cNvSpPr>
          <p:nvPr/>
        </p:nvSpPr>
        <p:spPr bwMode="auto">
          <a:xfrm>
            <a:off x="5873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What can we do as consumers?</a:t>
            </a:r>
          </a:p>
        </p:txBody>
      </p:sp>
      <p:sp>
        <p:nvSpPr>
          <p:cNvPr id="5" name="TextBox 3"/>
          <p:cNvSpPr txBox="1">
            <a:spLocks noChangeArrowheads="1"/>
          </p:cNvSpPr>
          <p:nvPr/>
        </p:nvSpPr>
        <p:spPr bwMode="auto">
          <a:xfrm>
            <a:off x="717550" y="1701800"/>
            <a:ext cx="7642225" cy="915988"/>
          </a:xfrm>
          <a:prstGeom prst="rect">
            <a:avLst/>
          </a:prstGeom>
          <a:solidFill>
            <a:schemeClr val="bg2">
              <a:lumMod val="40000"/>
              <a:lumOff val="60000"/>
            </a:schemeClr>
          </a:solidFill>
          <a:ln>
            <a:noFill/>
          </a:ln>
        </p:spPr>
        <p:txBody>
          <a:bodyPr>
            <a:prstTxWarp prst="textNoShape">
              <a:avLst/>
            </a:prstTxWarp>
            <a:spAutoFit/>
          </a:bodyPr>
          <a:lstStyle/>
          <a:p>
            <a:pPr>
              <a:defRPr/>
            </a:pPr>
            <a:r>
              <a:rPr lang="en-US" sz="1800">
                <a:latin typeface="Century Gothic" pitchFamily="127" charset="0"/>
              </a:rPr>
              <a:t>“Never doubt that a small group of thoughtful, committed citizens can change the world. Indeed, it is the only thing that ever has.</a:t>
            </a:r>
            <a:r>
              <a:rPr lang="en-US" sz="1800">
                <a:solidFill>
                  <a:srgbClr val="363D49"/>
                </a:solidFill>
                <a:latin typeface="Century Gothic" pitchFamily="127" charset="0"/>
              </a:rPr>
              <a:t>” </a:t>
            </a:r>
          </a:p>
          <a:p>
            <a:pPr algn="r">
              <a:defRPr/>
            </a:pPr>
            <a:r>
              <a:rPr lang="en-US" sz="1800">
                <a:solidFill>
                  <a:srgbClr val="363D49"/>
                </a:solidFill>
                <a:latin typeface="Century Gothic" pitchFamily="127" charset="0"/>
              </a:rPr>
              <a:t>- Margaret Mead</a:t>
            </a:r>
            <a:endParaRPr lang="en-US" sz="1800">
              <a:latin typeface="Century Gothic" pitchFamily="12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2" end="2"/>
                                            </p:txEl>
                                          </p:spTgt>
                                        </p:tgtEl>
                                        <p:attrNameLst>
                                          <p:attrName>style.visibility</p:attrName>
                                        </p:attrNameLst>
                                      </p:cBhvr>
                                      <p:to>
                                        <p:strVal val="visible"/>
                                      </p:to>
                                    </p:set>
                                    <p:animEffect transition="in" filter="fade">
                                      <p:cBhvr>
                                        <p:cTn id="12" dur="500"/>
                                        <p:tgtEl>
                                          <p:spTgt spid="174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animEffect transition="in" filter="fade">
                                      <p:cBhvr>
                                        <p:cTn id="17" dur="500"/>
                                        <p:tgtEl>
                                          <p:spTgt spid="174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0">
                                            <p:txEl>
                                              <p:pRg st="6" end="6"/>
                                            </p:txEl>
                                          </p:spTgt>
                                        </p:tgtEl>
                                        <p:attrNameLst>
                                          <p:attrName>style.visibility</p:attrName>
                                        </p:attrNameLst>
                                      </p:cBhvr>
                                      <p:to>
                                        <p:strVal val="visible"/>
                                      </p:to>
                                    </p:set>
                                    <p:animEffect transition="in" filter="fade">
                                      <p:cBhvr>
                                        <p:cTn id="22" dur="500"/>
                                        <p:tgtEl>
                                          <p:spTgt spid="174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txBox="1">
            <a:spLocks/>
          </p:cNvSpPr>
          <p:nvPr/>
        </p:nvSpPr>
        <p:spPr bwMode="auto">
          <a:xfrm>
            <a:off x="5873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Consumer Campaign Successes</a:t>
            </a:r>
          </a:p>
        </p:txBody>
      </p:sp>
      <p:graphicFrame>
        <p:nvGraphicFramePr>
          <p:cNvPr id="93335" name="Group 151"/>
          <p:cNvGraphicFramePr>
            <a:graphicFrameLocks noGrp="1"/>
          </p:cNvGraphicFramePr>
          <p:nvPr/>
        </p:nvGraphicFramePr>
        <p:xfrm>
          <a:off x="709613" y="1649413"/>
          <a:ext cx="7754937" cy="4484688"/>
        </p:xfrm>
        <a:graphic>
          <a:graphicData uri="http://schemas.openxmlformats.org/drawingml/2006/table">
            <a:tbl>
              <a:tblPr/>
              <a:tblGrid>
                <a:gridCol w="1436687"/>
                <a:gridCol w="1612900"/>
                <a:gridCol w="4705350"/>
              </a:tblGrid>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Gothic" pitchFamily="127" charset="0"/>
                          <a:ea typeface="ＭＳ Ｐゴシック" pitchFamily="127" charset="-128"/>
                          <a:cs typeface="ＭＳ Ｐゴシック" pitchFamily="127" charset="-128"/>
                        </a:rPr>
                        <a:t>Date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Gothic" pitchFamily="127" charset="0"/>
                          <a:ea typeface="ＭＳ Ｐゴシック" pitchFamily="127" charset="-128"/>
                          <a:cs typeface="ＭＳ Ｐゴシック" pitchFamily="127" charset="-128"/>
                        </a:rPr>
                        <a:t>Company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Gothic" pitchFamily="127" charset="0"/>
                          <a:ea typeface="ＭＳ Ｐゴシック" pitchFamily="127" charset="-128"/>
                          <a:cs typeface="ＭＳ Ｐゴシック" pitchFamily="127" charset="-128"/>
                        </a:rPr>
                        <a:t>Commitment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127" charset="0"/>
                          <a:ea typeface="ＭＳ Ｐゴシック" pitchFamily="127" charset="-128"/>
                          <a:cs typeface="ＭＳ Ｐゴシック" pitchFamily="127" charset="-128"/>
                        </a:rPr>
                        <a:t>Mar 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Cadbury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127" charset="0"/>
                          <a:ea typeface="ＭＳ Ｐゴシック" pitchFamily="127" charset="-128"/>
                          <a:cs typeface="ＭＳ Ｐゴシック" pitchFamily="127" charset="-128"/>
                        </a:rPr>
                        <a:t>Commits to a Fair Trade Dairy Milk bar in UK and Ireland, then in Canada, Australia &amp; NZ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Dec 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Nestle</a:t>
                      </a:r>
                      <a:endParaRPr kumimoji="0" lang="en-US" sz="14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127" charset="0"/>
                          <a:ea typeface="ＭＳ Ｐゴシック" pitchFamily="127" charset="-128"/>
                          <a:cs typeface="ＭＳ Ｐゴシック" pitchFamily="127" charset="-128"/>
                        </a:rPr>
                        <a:t>Announces Fair Trade Kit Kat in UK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Jan 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Green &amp; Blacks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127" charset="0"/>
                          <a:ea typeface="ＭＳ Ｐゴシック" pitchFamily="127" charset="-128"/>
                          <a:cs typeface="ＭＳ Ｐゴシック" pitchFamily="127" charset="-128"/>
                        </a:rPr>
                        <a:t>Commits to shift to 100% Fair Trade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r>
              <a:tr h="89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Feb 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Ben &amp; Jerry’s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127" charset="0"/>
                          <a:ea typeface="ＭＳ Ｐゴシック" pitchFamily="127" charset="-128"/>
                          <a:cs typeface="ＭＳ Ｐゴシック" pitchFamily="127" charset="-128"/>
                        </a:rPr>
                        <a:t>Commits to shift to Fair Trade for all imported ingredients by 2013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entury Gothic" pitchFamily="127" charset="0"/>
                        <a:ea typeface="ＭＳ Ｐゴシック" pitchFamily="127" charset="-128"/>
                        <a:cs typeface="ＭＳ Ｐゴシック" pitchFamily="127"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r>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Jan 2011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Barry Callebaut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127" charset="0"/>
                          <a:ea typeface="ＭＳ Ｐゴシック" pitchFamily="127" charset="-128"/>
                          <a:cs typeface="ＭＳ Ｐゴシック" pitchFamily="127" charset="-128"/>
                        </a:rPr>
                        <a:t>Makes its 4 classic recipes Fair Trade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r>
              <a:tr h="804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Feb 2011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27" charset="0"/>
                          <a:ea typeface="ＭＳ Ｐゴシック" pitchFamily="127" charset="-128"/>
                          <a:cs typeface="ＭＳ Ｐゴシック" pitchFamily="127" charset="-128"/>
                        </a:rPr>
                        <a:t>Bon Apetit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127" charset="0"/>
                          <a:ea typeface="ＭＳ Ｐゴシック" pitchFamily="127" charset="-128"/>
                          <a:cs typeface="ＭＳ Ｐゴシック" pitchFamily="127" charset="-128"/>
                        </a:rPr>
                        <a:t>Switches to using Fair Trade cocoa in its 400 kitchens across the 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r>
            </a:tbl>
          </a:graphicData>
        </a:graphic>
      </p:graphicFrame>
      <p:graphicFrame>
        <p:nvGraphicFramePr>
          <p:cNvPr id="93291" name="Group 107"/>
          <p:cNvGraphicFramePr>
            <a:graphicFrameLocks noGrp="1"/>
          </p:cNvGraphicFramePr>
          <p:nvPr/>
        </p:nvGraphicFramePr>
        <p:xfrm>
          <a:off x="2128838" y="-671513"/>
          <a:ext cx="208280" cy="396240"/>
        </p:xfrm>
        <a:graphic>
          <a:graphicData uri="http://schemas.openxmlformats.org/drawingml/2006/table">
            <a:tbl>
              <a:tblPr/>
              <a:tblGrid>
                <a:gridCol w="208280"/>
              </a:tblGrid>
              <a:tr h="0">
                <a:tc>
                  <a:txBody>
                    <a:bodyPr/>
                    <a:lstStyle/>
                    <a:p>
                      <a:pPr marL="69850" marR="0" lvl="0" indent="0" algn="l" defTabSz="914400" rtl="0" eaLnBrk="0" fontAlgn="base" latinLnBrk="0" hangingPunct="0">
                        <a:lnSpc>
                          <a:spcPct val="100000"/>
                        </a:lnSpc>
                        <a:spcBef>
                          <a:spcPct val="20000"/>
                        </a:spcBef>
                        <a:spcAft>
                          <a:spcPct val="0"/>
                        </a:spcAft>
                        <a:buClr>
                          <a:schemeClr val="accent1"/>
                        </a:buClr>
                        <a:buSzPct val="76000"/>
                        <a:buFont typeface="Wingdings 2" pitchFamily="127" charset="2"/>
                        <a:buNone/>
                        <a:tabLst/>
                      </a:pPr>
                      <a:endParaRPr kumimoji="0" lang="en-US" sz="2000" b="0" i="0" u="none" strike="noStrike" cap="none" normalizeH="0" baseline="0">
                        <a:ln>
                          <a:noFill/>
                        </a:ln>
                        <a:solidFill>
                          <a:schemeClr val="tx2"/>
                        </a:solidFill>
                        <a:effectLst/>
                        <a:latin typeface="Century Gothic" pitchFamily="127" charset="0"/>
                        <a:ea typeface="ＭＳ Ｐゴシック" pitchFamily="127" charset="-128"/>
                        <a:cs typeface="ＭＳ Ｐゴシック" pitchFamily="12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Screen shot 2011-04-04 at 10"/>
          <p:cNvPicPr>
            <a:picLocks noChangeAspect="1" noChangeArrowheads="1"/>
          </p:cNvPicPr>
          <p:nvPr/>
        </p:nvPicPr>
        <p:blipFill>
          <a:blip r:embed="rId3" cstate="print"/>
          <a:srcRect l="22011" t="21255" r="25089" b="20462"/>
          <a:stretch>
            <a:fillRect/>
          </a:stretch>
        </p:blipFill>
        <p:spPr bwMode="auto">
          <a:xfrm rot="419034">
            <a:off x="6403975" y="4949825"/>
            <a:ext cx="2370138" cy="1631950"/>
          </a:xfrm>
          <a:prstGeom prst="rect">
            <a:avLst/>
          </a:prstGeom>
          <a:noFill/>
          <a:ln w="9525">
            <a:noFill/>
            <a:miter lim="800000"/>
            <a:headEnd/>
            <a:tailEnd/>
          </a:ln>
        </p:spPr>
      </p:pic>
      <p:sp>
        <p:nvSpPr>
          <p:cNvPr id="39937" name="TextBox 3"/>
          <p:cNvSpPr txBox="1">
            <a:spLocks noChangeArrowheads="1"/>
          </p:cNvSpPr>
          <p:nvPr/>
        </p:nvSpPr>
        <p:spPr bwMode="auto">
          <a:xfrm>
            <a:off x="858838" y="2257425"/>
            <a:ext cx="7448550" cy="4108818"/>
          </a:xfrm>
          <a:prstGeom prst="rect">
            <a:avLst/>
          </a:prstGeom>
          <a:noFill/>
          <a:ln w="9525">
            <a:noFill/>
            <a:miter lim="800000"/>
            <a:headEnd/>
            <a:tailEnd/>
          </a:ln>
        </p:spPr>
        <p:txBody>
          <a:bodyPr>
            <a:prstTxWarp prst="textNoShape">
              <a:avLst/>
            </a:prstTxWarp>
            <a:spAutoFit/>
          </a:bodyPr>
          <a:lstStyle/>
          <a:p>
            <a:r>
              <a:rPr lang="en-US" sz="1800" dirty="0">
                <a:latin typeface="Century Gothic" pitchFamily="127" charset="0"/>
              </a:rPr>
              <a:t>The Raise the Bar, Hershey! Campaign launched in September 2010 with the publication of our alternative CSR report for Hershey</a:t>
            </a:r>
            <a:endParaRPr lang="en-US" sz="1800" b="1" dirty="0">
              <a:latin typeface="Century Gothic" pitchFamily="127" charset="0"/>
            </a:endParaRPr>
          </a:p>
          <a:p>
            <a:endParaRPr lang="en-US" sz="1800" b="1" dirty="0">
              <a:latin typeface="Century Gothic" pitchFamily="127" charset="0"/>
            </a:endParaRPr>
          </a:p>
          <a:p>
            <a:r>
              <a:rPr lang="en-US" sz="1800" b="1" dirty="0">
                <a:latin typeface="Century Gothic" pitchFamily="127" charset="0"/>
              </a:rPr>
              <a:t>Actions so far:</a:t>
            </a:r>
          </a:p>
          <a:p>
            <a:pPr>
              <a:spcAft>
                <a:spcPts val="600"/>
              </a:spcAft>
              <a:buFont typeface="Century Gothic" pitchFamily="127" charset="0"/>
              <a:buChar char="•"/>
            </a:pPr>
            <a:r>
              <a:rPr lang="en-US" sz="1800" dirty="0">
                <a:latin typeface="Century Gothic" pitchFamily="127" charset="0"/>
              </a:rPr>
              <a:t> Two “National Weeks of Action” to screen </a:t>
            </a:r>
            <a:r>
              <a:rPr lang="en-US" sz="1800" i="1" dirty="0">
                <a:latin typeface="Century Gothic" pitchFamily="127" charset="0"/>
              </a:rPr>
              <a:t>The Dark Side of Chocolate</a:t>
            </a:r>
            <a:endParaRPr lang="en-US" sz="1800" dirty="0">
              <a:latin typeface="Century Gothic" pitchFamily="127" charset="0"/>
            </a:endParaRPr>
          </a:p>
          <a:p>
            <a:pPr>
              <a:spcAft>
                <a:spcPts val="600"/>
              </a:spcAft>
              <a:buFont typeface="Century Gothic" pitchFamily="127" charset="0"/>
              <a:buChar char="•"/>
            </a:pPr>
            <a:r>
              <a:rPr lang="en-US" sz="1800" dirty="0">
                <a:latin typeface="Century Gothic" pitchFamily="127" charset="0"/>
              </a:rPr>
              <a:t> Collecting petitions to Hershey - </a:t>
            </a:r>
            <a:r>
              <a:rPr lang="en-US" sz="1800" dirty="0" smtClean="0">
                <a:latin typeface="Century Gothic" pitchFamily="127" charset="0"/>
              </a:rPr>
              <a:t>100,000 </a:t>
            </a:r>
            <a:r>
              <a:rPr lang="en-US" sz="1800" dirty="0">
                <a:latin typeface="Century Gothic" pitchFamily="127" charset="0"/>
              </a:rPr>
              <a:t>signatures</a:t>
            </a:r>
          </a:p>
          <a:p>
            <a:pPr>
              <a:spcAft>
                <a:spcPts val="600"/>
              </a:spcAft>
              <a:buFont typeface="Century Gothic" pitchFamily="127" charset="0"/>
              <a:buChar char="•"/>
            </a:pPr>
            <a:r>
              <a:rPr lang="en-US" sz="1800" dirty="0">
                <a:latin typeface="Century Gothic" pitchFamily="127" charset="0"/>
              </a:rPr>
              <a:t> Getting kids involved through Reverse Trick or Treating and making Valentines for Hershey </a:t>
            </a:r>
            <a:r>
              <a:rPr lang="en-US" sz="1800" dirty="0" smtClean="0">
                <a:latin typeface="Century Gothic" pitchFamily="127" charset="0"/>
              </a:rPr>
              <a:t>CEO</a:t>
            </a:r>
          </a:p>
          <a:p>
            <a:pPr>
              <a:spcAft>
                <a:spcPts val="600"/>
              </a:spcAft>
              <a:buFont typeface="Century Gothic" pitchFamily="127" charset="0"/>
              <a:buChar char="•"/>
            </a:pPr>
            <a:r>
              <a:rPr lang="en-US" sz="1800" dirty="0">
                <a:latin typeface="Century Gothic" pitchFamily="127" charset="0"/>
              </a:rPr>
              <a:t> </a:t>
            </a:r>
            <a:r>
              <a:rPr lang="en-US" sz="1800" dirty="0" smtClean="0">
                <a:latin typeface="Century Gothic" pitchFamily="127" charset="0"/>
              </a:rPr>
              <a:t>Rallies at all three Hershey Stores (NYC, Chicago</a:t>
            </a:r>
            <a:endParaRPr lang="en-US" sz="1800" dirty="0">
              <a:latin typeface="Century Gothic" pitchFamily="127" charset="0"/>
            </a:endParaRPr>
          </a:p>
          <a:p>
            <a:r>
              <a:rPr lang="en-US" sz="1800" b="1" dirty="0">
                <a:latin typeface="Century Gothic" pitchFamily="127" charset="0"/>
              </a:rPr>
              <a:t>Upcoming Actions</a:t>
            </a:r>
            <a:r>
              <a:rPr lang="en-US" sz="1800" b="1" dirty="0" smtClean="0">
                <a:latin typeface="Century Gothic" pitchFamily="127" charset="0"/>
              </a:rPr>
              <a:t>:		</a:t>
            </a:r>
            <a:r>
              <a:rPr lang="en-US" sz="1800" b="1" dirty="0">
                <a:latin typeface="Century Gothic" pitchFamily="127" charset="0"/>
              </a:rPr>
              <a:t> </a:t>
            </a:r>
            <a:r>
              <a:rPr lang="en-US" sz="1800" b="1" dirty="0" smtClean="0">
                <a:latin typeface="Century Gothic" pitchFamily="127" charset="0"/>
              </a:rPr>
              <a:t>        </a:t>
            </a:r>
            <a:r>
              <a:rPr lang="en-US" sz="1800" dirty="0" smtClean="0">
                <a:latin typeface="Century Gothic" pitchFamily="127" charset="0"/>
              </a:rPr>
              <a:t>&amp; Niagara)</a:t>
            </a:r>
            <a:endParaRPr lang="en-US" sz="1800" dirty="0">
              <a:latin typeface="Century Gothic" pitchFamily="127" charset="0"/>
            </a:endParaRPr>
          </a:p>
          <a:p>
            <a:pPr>
              <a:spcAft>
                <a:spcPts val="600"/>
              </a:spcAft>
              <a:buFont typeface="Century Gothic" pitchFamily="127" charset="0"/>
              <a:buChar char="•"/>
            </a:pPr>
            <a:r>
              <a:rPr lang="en-US" sz="1800" dirty="0">
                <a:latin typeface="Century Gothic" pitchFamily="127" charset="0"/>
              </a:rPr>
              <a:t> </a:t>
            </a:r>
            <a:r>
              <a:rPr lang="en-US" sz="1800" dirty="0" smtClean="0">
                <a:latin typeface="Century Gothic" pitchFamily="127" charset="0"/>
              </a:rPr>
              <a:t>Valentine’s Day – Get Involved!</a:t>
            </a:r>
            <a:endParaRPr lang="en-US" sz="1800" dirty="0">
              <a:latin typeface="Century Gothic" pitchFamily="127" charset="0"/>
            </a:endParaRPr>
          </a:p>
          <a:p>
            <a:pPr>
              <a:spcAft>
                <a:spcPts val="600"/>
              </a:spcAft>
              <a:buFont typeface="Century Gothic" pitchFamily="127" charset="0"/>
              <a:buNone/>
            </a:pPr>
            <a:r>
              <a:rPr lang="en-US" sz="2000" b="1" dirty="0">
                <a:latin typeface="Century Gothic" pitchFamily="127" charset="0"/>
                <a:hlinkClick r:id="rId4"/>
              </a:rPr>
              <a:t>	www.RaiseTheBarHershey.org</a:t>
            </a:r>
            <a:r>
              <a:rPr lang="en-US" sz="1800" dirty="0">
                <a:latin typeface="Century Gothic" pitchFamily="127" charset="0"/>
              </a:rPr>
              <a:t> </a:t>
            </a:r>
            <a:endParaRPr lang="en-US" sz="1800" i="1" dirty="0">
              <a:latin typeface="Century Gothic" pitchFamily="127" charset="0"/>
            </a:endParaRPr>
          </a:p>
        </p:txBody>
      </p:sp>
      <p:pic>
        <p:nvPicPr>
          <p:cNvPr id="39939" name="Picture 4" descr="Screen shot 2011-04-06 at 2"/>
          <p:cNvPicPr>
            <a:picLocks noChangeAspect="1" noChangeArrowheads="1"/>
          </p:cNvPicPr>
          <p:nvPr/>
        </p:nvPicPr>
        <p:blipFill>
          <a:blip r:embed="rId5" cstate="print"/>
          <a:srcRect l="20390" t="30391" r="12706" b="44296"/>
          <a:stretch>
            <a:fillRect/>
          </a:stretch>
        </p:blipFill>
        <p:spPr bwMode="auto">
          <a:xfrm>
            <a:off x="1422400" y="722313"/>
            <a:ext cx="6486525"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txBox="1">
            <a:spLocks/>
          </p:cNvSpPr>
          <p:nvPr/>
        </p:nvSpPr>
        <p:spPr bwMode="auto">
          <a:xfrm>
            <a:off x="5873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Contact your Representatives</a:t>
            </a:r>
          </a:p>
        </p:txBody>
      </p:sp>
      <p:sp>
        <p:nvSpPr>
          <p:cNvPr id="41986" name="Text Box 4"/>
          <p:cNvSpPr txBox="1">
            <a:spLocks noChangeArrowheads="1"/>
          </p:cNvSpPr>
          <p:nvPr/>
        </p:nvSpPr>
        <p:spPr bwMode="auto">
          <a:xfrm>
            <a:off x="877888" y="1662113"/>
            <a:ext cx="7281862" cy="2169825"/>
          </a:xfrm>
          <a:prstGeom prst="rect">
            <a:avLst/>
          </a:prstGeom>
          <a:noFill/>
          <a:ln w="9525">
            <a:noFill/>
            <a:miter lim="800000"/>
            <a:headEnd/>
            <a:tailEnd/>
          </a:ln>
        </p:spPr>
        <p:txBody>
          <a:bodyPr>
            <a:prstTxWarp prst="textNoShape">
              <a:avLst/>
            </a:prstTxWarp>
            <a:spAutoFit/>
          </a:bodyPr>
          <a:lstStyle/>
          <a:p>
            <a:pPr>
              <a:spcBef>
                <a:spcPct val="50000"/>
              </a:spcBef>
            </a:pPr>
            <a:r>
              <a:rPr lang="en-US" sz="1800" b="1" dirty="0" smtClean="0">
                <a:latin typeface="Century Gothic" pitchFamily="127" charset="0"/>
              </a:rPr>
              <a:t>This September was the 10 </a:t>
            </a:r>
            <a:r>
              <a:rPr lang="en-US" sz="1800" b="1" dirty="0">
                <a:latin typeface="Century Gothic" pitchFamily="127" charset="0"/>
              </a:rPr>
              <a:t>year anniversary of the signing of the Harkin-Engel </a:t>
            </a:r>
            <a:r>
              <a:rPr lang="en-US" sz="1800" b="1" dirty="0" smtClean="0">
                <a:latin typeface="Century Gothic" pitchFamily="127" charset="0"/>
              </a:rPr>
              <a:t>Protocol</a:t>
            </a:r>
            <a:r>
              <a:rPr lang="en-US" sz="1800" dirty="0" smtClean="0">
                <a:latin typeface="Century Gothic" pitchFamily="127" charset="0"/>
              </a:rPr>
              <a:t>, which major chocolate companies signed to commit ending the Worst Forms of Child Labor in Ghana &amp; Ivory Coast. </a:t>
            </a:r>
          </a:p>
          <a:p>
            <a:pPr>
              <a:spcBef>
                <a:spcPct val="50000"/>
              </a:spcBef>
            </a:pPr>
            <a:r>
              <a:rPr lang="en-US" sz="1800" dirty="0" smtClean="0">
                <a:latin typeface="Century Gothic" pitchFamily="127" charset="0"/>
              </a:rPr>
              <a:t>Write </a:t>
            </a:r>
            <a:r>
              <a:rPr lang="en-US" sz="1800" dirty="0">
                <a:latin typeface="Century Gothic" pitchFamily="127" charset="0"/>
              </a:rPr>
              <a:t>or call your representatives and senators to let them know this issue is important to you and that the lack of industry progress over the past 10 years is unacceptable</a:t>
            </a:r>
            <a:endParaRPr lang="en-US" dirty="0"/>
          </a:p>
        </p:txBody>
      </p:sp>
      <p:pic>
        <p:nvPicPr>
          <p:cNvPr id="41987" name="Picture 6" descr="Screen shot 2011-04-04 at 11"/>
          <p:cNvPicPr>
            <a:picLocks noChangeAspect="1" noChangeArrowheads="1"/>
          </p:cNvPicPr>
          <p:nvPr/>
        </p:nvPicPr>
        <p:blipFill>
          <a:blip r:embed="rId3" cstate="print"/>
          <a:srcRect l="14697" t="26251" r="39014" b="17468"/>
          <a:stretch>
            <a:fillRect/>
          </a:stretch>
        </p:blipFill>
        <p:spPr bwMode="auto">
          <a:xfrm>
            <a:off x="2908300" y="3879498"/>
            <a:ext cx="3276600" cy="2489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Screen shot 2011-04-04 at 11"/>
          <p:cNvPicPr>
            <a:picLocks noChangeAspect="1" noChangeArrowheads="1"/>
          </p:cNvPicPr>
          <p:nvPr/>
        </p:nvPicPr>
        <p:blipFill>
          <a:blip r:embed="rId3" cstate="print"/>
          <a:srcRect l="46065" t="54094" r="40565" b="13406"/>
          <a:stretch>
            <a:fillRect/>
          </a:stretch>
        </p:blipFill>
        <p:spPr bwMode="auto">
          <a:xfrm>
            <a:off x="5876925" y="2239963"/>
            <a:ext cx="2546350" cy="3868737"/>
          </a:xfrm>
          <a:prstGeom prst="rect">
            <a:avLst/>
          </a:prstGeom>
          <a:noFill/>
          <a:ln w="9525">
            <a:noFill/>
            <a:miter lim="800000"/>
            <a:headEnd/>
            <a:tailEnd/>
          </a:ln>
        </p:spPr>
      </p:pic>
      <p:sp>
        <p:nvSpPr>
          <p:cNvPr id="44034" name="Text Box 4"/>
          <p:cNvSpPr txBox="1">
            <a:spLocks noChangeArrowheads="1"/>
          </p:cNvSpPr>
          <p:nvPr/>
        </p:nvSpPr>
        <p:spPr bwMode="auto">
          <a:xfrm>
            <a:off x="841375" y="1868488"/>
            <a:ext cx="5395913" cy="364172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1800">
                <a:latin typeface="Century Gothic" pitchFamily="127" charset="0"/>
              </a:rPr>
              <a:t> Choose Fair Trade certified chocolate when you shop and as gifts for your loved ones</a:t>
            </a:r>
          </a:p>
          <a:p>
            <a:pPr>
              <a:spcBef>
                <a:spcPct val="50000"/>
              </a:spcBef>
              <a:buFontTx/>
              <a:buChar char="•"/>
            </a:pPr>
            <a:r>
              <a:rPr lang="en-US" sz="1800">
                <a:latin typeface="Century Gothic" pitchFamily="127" charset="0"/>
              </a:rPr>
              <a:t> Take our </a:t>
            </a:r>
            <a:r>
              <a:rPr lang="en-US" sz="1800" b="1">
                <a:latin typeface="Century Gothic" pitchFamily="127" charset="0"/>
              </a:rPr>
              <a:t>Chocolate Score Card</a:t>
            </a:r>
            <a:r>
              <a:rPr lang="en-US" sz="1800">
                <a:latin typeface="Century Gothic" pitchFamily="127" charset="0"/>
              </a:rPr>
              <a:t> to the supermarket with you</a:t>
            </a:r>
          </a:p>
          <a:p>
            <a:pPr>
              <a:spcBef>
                <a:spcPct val="50000"/>
              </a:spcBef>
              <a:buFontTx/>
              <a:buChar char="•"/>
            </a:pPr>
            <a:r>
              <a:rPr lang="en-US" sz="1800">
                <a:latin typeface="Century Gothic" pitchFamily="127" charset="0"/>
              </a:rPr>
              <a:t> Find Fair Trade chocolate companies </a:t>
            </a:r>
            <a:br>
              <a:rPr lang="en-US" sz="1800">
                <a:latin typeface="Century Gothic" pitchFamily="127" charset="0"/>
              </a:rPr>
            </a:br>
            <a:r>
              <a:rPr lang="en-US" sz="1800">
                <a:latin typeface="Century Gothic" pitchFamily="127" charset="0"/>
              </a:rPr>
              <a:t>online at </a:t>
            </a:r>
            <a:r>
              <a:rPr lang="en-US" sz="1800">
                <a:latin typeface="Century Gothic" pitchFamily="127" charset="0"/>
                <a:hlinkClick r:id="rId4"/>
              </a:rPr>
              <a:t>www.GreenPages.org</a:t>
            </a:r>
            <a:endParaRPr lang="en-US" sz="1800">
              <a:latin typeface="Century Gothic" pitchFamily="127" charset="0"/>
            </a:endParaRPr>
          </a:p>
          <a:p>
            <a:pPr lvl="1">
              <a:spcBef>
                <a:spcPct val="50000"/>
              </a:spcBef>
            </a:pPr>
            <a:r>
              <a:rPr lang="en-US" sz="1800">
                <a:latin typeface="Century Gothic" pitchFamily="127" charset="0"/>
              </a:rPr>
              <a:t>Some Brands to look for:</a:t>
            </a:r>
          </a:p>
          <a:p>
            <a:pPr lvl="1">
              <a:lnSpc>
                <a:spcPct val="60000"/>
              </a:lnSpc>
              <a:spcBef>
                <a:spcPct val="50000"/>
              </a:spcBef>
              <a:buFontTx/>
              <a:buChar char="•"/>
            </a:pPr>
            <a:r>
              <a:rPr lang="en-US" sz="1800">
                <a:latin typeface="Century Gothic" pitchFamily="127" charset="0"/>
              </a:rPr>
              <a:t> Alter Eco</a:t>
            </a:r>
          </a:p>
          <a:p>
            <a:pPr lvl="1">
              <a:lnSpc>
                <a:spcPct val="60000"/>
              </a:lnSpc>
              <a:spcBef>
                <a:spcPct val="50000"/>
              </a:spcBef>
              <a:buFontTx/>
              <a:buChar char="•"/>
            </a:pPr>
            <a:r>
              <a:rPr lang="en-US" sz="1800">
                <a:latin typeface="Century Gothic" pitchFamily="127" charset="0"/>
              </a:rPr>
              <a:t> Divine Chocolate </a:t>
            </a:r>
          </a:p>
          <a:p>
            <a:pPr lvl="1">
              <a:lnSpc>
                <a:spcPct val="60000"/>
              </a:lnSpc>
              <a:spcBef>
                <a:spcPct val="50000"/>
              </a:spcBef>
              <a:buFontTx/>
              <a:buChar char="•"/>
            </a:pPr>
            <a:r>
              <a:rPr lang="en-US" sz="1800">
                <a:latin typeface="Century Gothic" pitchFamily="127" charset="0"/>
              </a:rPr>
              <a:t> Equal Exchange</a:t>
            </a:r>
          </a:p>
          <a:p>
            <a:pPr lvl="1">
              <a:lnSpc>
                <a:spcPct val="60000"/>
              </a:lnSpc>
              <a:spcBef>
                <a:spcPct val="50000"/>
              </a:spcBef>
              <a:buFontTx/>
              <a:buChar char="•"/>
            </a:pPr>
            <a:r>
              <a:rPr lang="en-US" sz="1800">
                <a:latin typeface="Century Gothic" pitchFamily="127" charset="0"/>
              </a:rPr>
              <a:t> Green &amp; Blacks</a:t>
            </a:r>
            <a:endParaRPr lang="en-US"/>
          </a:p>
        </p:txBody>
      </p:sp>
      <p:sp>
        <p:nvSpPr>
          <p:cNvPr id="44035" name="Placeholder 6"/>
          <p:cNvSpPr>
            <a:spLocks noGrp="1"/>
          </p:cNvSpPr>
          <p:nvPr>
            <p:ph type="title" idx="4294967295"/>
          </p:nvPr>
        </p:nvSpPr>
        <p:spPr>
          <a:xfrm>
            <a:off x="1004888" y="877888"/>
            <a:ext cx="7024687" cy="1143000"/>
          </a:xfrm>
        </p:spPr>
        <p:txBody>
          <a:bodyPr/>
          <a:lstStyle/>
          <a:p>
            <a:r>
              <a:rPr lang="en-US" sz="3200"/>
              <a:t>Supporting Fair Trade Chocolate</a:t>
            </a:r>
            <a:br>
              <a:rPr lang="en-US" sz="3200"/>
            </a:br>
            <a:endParaRPr lang="en-US" sz="3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p:cNvSpPr txBox="1">
            <a:spLocks noChangeArrowheads="1"/>
          </p:cNvSpPr>
          <p:nvPr/>
        </p:nvSpPr>
        <p:spPr bwMode="auto">
          <a:xfrm>
            <a:off x="990600" y="1681163"/>
            <a:ext cx="7169150" cy="4575175"/>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Century Gothic" pitchFamily="127" charset="0"/>
              </a:rPr>
              <a:t>RTBH Campaign Website: </a:t>
            </a:r>
            <a:r>
              <a:rPr lang="en-US" sz="1800">
                <a:latin typeface="Century Gothic" pitchFamily="127" charset="0"/>
                <a:hlinkClick r:id="rId3"/>
              </a:rPr>
              <a:t>www.RaiseTheBarHershey.org</a:t>
            </a:r>
            <a:r>
              <a:rPr lang="en-US" sz="1800">
                <a:latin typeface="Century Gothic" pitchFamily="127" charset="0"/>
              </a:rPr>
              <a:t> </a:t>
            </a:r>
          </a:p>
          <a:p>
            <a:pPr>
              <a:spcBef>
                <a:spcPct val="50000"/>
              </a:spcBef>
            </a:pPr>
            <a:r>
              <a:rPr lang="en-US" sz="1800">
                <a:latin typeface="Century Gothic" pitchFamily="127" charset="0"/>
              </a:rPr>
              <a:t>Green America’s Site: </a:t>
            </a:r>
            <a:r>
              <a:rPr lang="en-US" sz="1800">
                <a:latin typeface="Century Gothic" pitchFamily="127" charset="0"/>
                <a:hlinkClick r:id="rId4"/>
              </a:rPr>
              <a:t>www.FairTradeAction.org</a:t>
            </a:r>
            <a:r>
              <a:rPr lang="en-US" sz="1800">
                <a:latin typeface="Century Gothic" pitchFamily="127" charset="0"/>
              </a:rPr>
              <a:t> </a:t>
            </a:r>
          </a:p>
          <a:p>
            <a:pPr>
              <a:spcBef>
                <a:spcPct val="50000"/>
              </a:spcBef>
            </a:pPr>
            <a:r>
              <a:rPr lang="en-US" sz="1800">
                <a:latin typeface="Century Gothic" pitchFamily="127" charset="0"/>
              </a:rPr>
              <a:t>Payson Center of Tulane University: </a:t>
            </a:r>
            <a:r>
              <a:rPr lang="en-US" sz="1800">
                <a:latin typeface="Century Gothic" pitchFamily="127" charset="0"/>
                <a:hlinkClick r:id="rId5"/>
              </a:rPr>
              <a:t>www.payson.tulane.edu</a:t>
            </a:r>
            <a:r>
              <a:rPr lang="en-US" sz="1800">
                <a:latin typeface="Century Gothic" pitchFamily="127" charset="0"/>
              </a:rPr>
              <a:t> </a:t>
            </a:r>
          </a:p>
          <a:p>
            <a:pPr>
              <a:spcBef>
                <a:spcPct val="50000"/>
              </a:spcBef>
            </a:pPr>
            <a:r>
              <a:rPr lang="en-US" sz="1800">
                <a:latin typeface="Century Gothic" pitchFamily="127" charset="0"/>
              </a:rPr>
              <a:t>US Dept. of Labor List of Goods produced with Forced &amp; Child Labor: </a:t>
            </a:r>
            <a:r>
              <a:rPr lang="en-US" sz="1800">
                <a:solidFill>
                  <a:srgbClr val="2F603B"/>
                </a:solidFill>
                <a:latin typeface="Century Gothic" pitchFamily="127" charset="0"/>
                <a:hlinkClick r:id="rId6"/>
              </a:rPr>
              <a:t>www.dol.gov/ilab/programs/ocft/pdf/2009tvpra.pdf</a:t>
            </a:r>
            <a:r>
              <a:rPr lang="en-US" sz="1800">
                <a:solidFill>
                  <a:srgbClr val="2F603B"/>
                </a:solidFill>
                <a:latin typeface="Century Gothic" pitchFamily="127" charset="0"/>
              </a:rPr>
              <a:t> </a:t>
            </a:r>
            <a:endParaRPr lang="en-US" sz="1800">
              <a:latin typeface="Century Gothic" pitchFamily="127" charset="0"/>
            </a:endParaRPr>
          </a:p>
          <a:p>
            <a:pPr>
              <a:lnSpc>
                <a:spcPct val="20000"/>
              </a:lnSpc>
              <a:spcBef>
                <a:spcPct val="50000"/>
              </a:spcBef>
            </a:pPr>
            <a:endParaRPr lang="en-US" sz="1800">
              <a:latin typeface="Century Gothic" pitchFamily="127" charset="0"/>
            </a:endParaRPr>
          </a:p>
          <a:p>
            <a:pPr>
              <a:spcBef>
                <a:spcPct val="50000"/>
              </a:spcBef>
            </a:pPr>
            <a:r>
              <a:rPr lang="en-US" sz="1800" b="1">
                <a:latin typeface="Century Gothic" pitchFamily="127" charset="0"/>
              </a:rPr>
              <a:t>Upcoming Events:</a:t>
            </a:r>
            <a:endParaRPr lang="en-US" sz="1800">
              <a:latin typeface="Century Gothic" pitchFamily="127" charset="0"/>
            </a:endParaRPr>
          </a:p>
          <a:p>
            <a:pPr>
              <a:spcBef>
                <a:spcPct val="50000"/>
              </a:spcBef>
            </a:pPr>
            <a:r>
              <a:rPr lang="en-US" sz="1800">
                <a:latin typeface="Century Gothic" pitchFamily="127" charset="0"/>
              </a:rPr>
              <a:t>Hershey Rally in June 8: </a:t>
            </a:r>
            <a:r>
              <a:rPr lang="en-US" sz="1800">
                <a:latin typeface="Century Gothic" pitchFamily="127" charset="0"/>
                <a:hlinkClick r:id="rId3"/>
              </a:rPr>
              <a:t>www.RaiseTheBarHershey.org/rally</a:t>
            </a:r>
            <a:r>
              <a:rPr lang="en-US" sz="1800">
                <a:latin typeface="Century Gothic" pitchFamily="127" charset="0"/>
              </a:rPr>
              <a:t> </a:t>
            </a:r>
          </a:p>
          <a:p>
            <a:pPr>
              <a:spcBef>
                <a:spcPct val="50000"/>
              </a:spcBef>
            </a:pPr>
            <a:r>
              <a:rPr lang="en-US" sz="1800">
                <a:latin typeface="Century Gothic" pitchFamily="127" charset="0"/>
              </a:rPr>
              <a:t>Green Festival NYC - October 1-2: </a:t>
            </a:r>
            <a:r>
              <a:rPr lang="en-US" sz="1800">
                <a:latin typeface="Century Gothic" pitchFamily="127" charset="0"/>
                <a:hlinkClick r:id="rId7"/>
              </a:rPr>
              <a:t>www.GreenFestivals.org</a:t>
            </a:r>
            <a:r>
              <a:rPr lang="en-US" sz="1800">
                <a:latin typeface="Century Gothic" pitchFamily="127" charset="0"/>
              </a:rPr>
              <a:t> </a:t>
            </a:r>
          </a:p>
          <a:p>
            <a:pPr>
              <a:lnSpc>
                <a:spcPct val="60000"/>
              </a:lnSpc>
              <a:spcBef>
                <a:spcPct val="50000"/>
              </a:spcBef>
            </a:pPr>
            <a:endParaRPr lang="en-US" sz="1800">
              <a:latin typeface="Century Gothic" pitchFamily="127" charset="0"/>
            </a:endParaRPr>
          </a:p>
          <a:p>
            <a:pPr>
              <a:spcBef>
                <a:spcPct val="50000"/>
              </a:spcBef>
            </a:pPr>
            <a:r>
              <a:rPr lang="en-US" sz="1800" b="1">
                <a:latin typeface="Century Gothic" pitchFamily="127" charset="0"/>
              </a:rPr>
              <a:t>My email:</a:t>
            </a:r>
            <a:r>
              <a:rPr lang="en-US" sz="1800">
                <a:latin typeface="Century Gothic" pitchFamily="127" charset="0"/>
              </a:rPr>
              <a:t> </a:t>
            </a:r>
            <a:r>
              <a:rPr lang="en-US" sz="1800">
                <a:latin typeface="Century Gothic" pitchFamily="127" charset="0"/>
                <a:hlinkClick r:id="rId8"/>
              </a:rPr>
              <a:t>eoconnell@greenamerica.org</a:t>
            </a:r>
            <a:endParaRPr lang="en-US" sz="1800">
              <a:latin typeface="Century Gothic" pitchFamily="127" charset="0"/>
            </a:endParaRPr>
          </a:p>
          <a:p>
            <a:pPr>
              <a:spcBef>
                <a:spcPct val="50000"/>
              </a:spcBef>
            </a:pPr>
            <a:endParaRPr lang="en-US"/>
          </a:p>
        </p:txBody>
      </p:sp>
      <p:sp>
        <p:nvSpPr>
          <p:cNvPr id="46082" name="Rectangle 5"/>
          <p:cNvSpPr>
            <a:spLocks noGrp="1"/>
          </p:cNvSpPr>
          <p:nvPr>
            <p:ph type="title" idx="4294967295"/>
          </p:nvPr>
        </p:nvSpPr>
        <p:spPr>
          <a:xfrm>
            <a:off x="1023938" y="952500"/>
            <a:ext cx="7024687" cy="676275"/>
          </a:xfrm>
        </p:spPr>
        <p:txBody>
          <a:bodyPr/>
          <a:lstStyle/>
          <a:p>
            <a:r>
              <a:rPr lang="en-US"/>
              <a:t>Resources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958850" y="1689100"/>
            <a:ext cx="7032625" cy="2292350"/>
          </a:xfrm>
          <a:prstGeom prst="rect">
            <a:avLst/>
          </a:prstGeom>
          <a:noFill/>
          <a:ln w="9525">
            <a:noFill/>
            <a:miter lim="800000"/>
            <a:headEnd/>
            <a:tailEnd/>
          </a:ln>
        </p:spPr>
        <p:txBody>
          <a:bodyPr>
            <a:prstTxWarp prst="textNoShape">
              <a:avLst/>
            </a:prstTxWarp>
            <a:spAutoFit/>
          </a:bodyPr>
          <a:lstStyle/>
          <a:p>
            <a:pPr>
              <a:lnSpc>
                <a:spcPct val="150000"/>
              </a:lnSpc>
              <a:buFontTx/>
              <a:buChar char="•"/>
            </a:pPr>
            <a:r>
              <a:rPr lang="en-US" sz="1800">
                <a:latin typeface="Century Gothic" pitchFamily="127" charset="0"/>
              </a:rPr>
              <a:t> Introduction</a:t>
            </a:r>
          </a:p>
          <a:p>
            <a:pPr>
              <a:lnSpc>
                <a:spcPct val="150000"/>
              </a:lnSpc>
              <a:buFontTx/>
              <a:buChar char="•"/>
            </a:pPr>
            <a:r>
              <a:rPr lang="en-US" sz="1800">
                <a:latin typeface="Century Gothic" pitchFamily="127" charset="0"/>
              </a:rPr>
              <a:t> Contradictions in the Global Chocolate Market</a:t>
            </a:r>
          </a:p>
          <a:p>
            <a:pPr>
              <a:lnSpc>
                <a:spcPct val="150000"/>
              </a:lnSpc>
              <a:buFontTx/>
              <a:buChar char="•"/>
            </a:pPr>
            <a:r>
              <a:rPr lang="en-US" sz="1800">
                <a:latin typeface="Century Gothic" pitchFamily="127" charset="0"/>
              </a:rPr>
              <a:t> Fair Trade Certification</a:t>
            </a:r>
          </a:p>
          <a:p>
            <a:pPr>
              <a:lnSpc>
                <a:spcPct val="150000"/>
              </a:lnSpc>
              <a:buFontTx/>
              <a:buChar char="•"/>
            </a:pPr>
            <a:r>
              <a:rPr lang="en-US" sz="1800">
                <a:latin typeface="Century Gothic" pitchFamily="127" charset="0"/>
              </a:rPr>
              <a:t> Ways to Take Action</a:t>
            </a:r>
          </a:p>
          <a:p>
            <a:endParaRPr lang="en-US" sz="1800" b="1">
              <a:latin typeface="Century Gothic" pitchFamily="127" charset="0"/>
            </a:endParaRPr>
          </a:p>
          <a:p>
            <a:pPr marL="1028700" lvl="1" indent="-285750">
              <a:buSzPct val="150000"/>
            </a:pPr>
            <a:endParaRPr lang="en-US" sz="1800">
              <a:latin typeface="Century Gothic" pitchFamily="127" charset="0"/>
            </a:endParaRPr>
          </a:p>
        </p:txBody>
      </p:sp>
      <p:sp>
        <p:nvSpPr>
          <p:cNvPr id="17410" name="Title 1"/>
          <p:cNvSpPr txBox="1">
            <a:spLocks/>
          </p:cNvSpPr>
          <p:nvPr/>
        </p:nvSpPr>
        <p:spPr bwMode="auto">
          <a:xfrm>
            <a:off x="6127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Overview</a:t>
            </a:r>
          </a:p>
        </p:txBody>
      </p:sp>
      <p:sp>
        <p:nvSpPr>
          <p:cNvPr id="17411" name="AutoShape 2" descr="data:image/jpg;base64,/9j/4AAQSkZJRgABAQAAAQABAAD/2wCEAAkGBhQSEBAUEhQUFRUVFxkYFhUVGBgZFhcUFhYXFRcWFhYXICggGBomHRcYIC8gJCcpLC4uFSA9NTAqNSgrLCkBCQoKDgwOGg8PGi8iHyUsLCkpKiwsKS8sNSkvKSkqLSksLCwsKSksLC0qLCwpLCksLCksKSwsLCwsLCwsKSwsKf/AABEIAGQBBgMBIgACEQEDEQH/xAAbAAEAAgMBAQAAAAAAAAAAAAAABQYBAwQHAv/EAEgQAAIBAgMEBgcEBgUNAAAAAAECAwARBBIhBQYTMSJBUVNhkQcXMnGBktEUFiOhFUJSgrHBVGJyc6IkJTM0Q2Oys8LD0uHx/8QAGwEBAQEBAQEBAQAAAAAAAAAAAAECAwQFBgf/xAAyEQACAgECBAMHAQkAAAAAAAAAAQIRAyExEhNBUQRSkRQiMmFxocGBBSMzQnKSsdHx/9oADAMBAAIRAxEAPwD3GlKUApSlAKUpQClKUApSsXoDNKxel6AzSsXpegM0rF6XoDNKxel6AzSsXpegM0rF6XoDNKxes0ApSlAKUpQClKUApSlAKUpQClYNRu0t4YMOQJZApPIalrdthyoZlJRVsk6VXvv5hO8PyN9KffzCd4fkb6UOfPxeZepYaVXvv5hO8PyN9KffzCd4fkb6UHPxeZepYaVXvv5hO8PyN9KffzCd4fkb6UHPxeZepYDUfJITxGMnDRCRpYaKOkzM3IeWg8o47+YTvD8jfSuGferByRTxNKQJeILhW5OCLjTxoZefH0kvUmUxEZyWxN898tpI+lbnl01t4UOJjtm+1adudLWIDA3t2EH3EVWW2js/iIyysoXKSoVrOUdpFLEi98zsdCL31rhij2cAwE8nSQpfK37eYN7PMCyDwFDk/ER7r1Lm2MhF74q2UAn8SPQG1iewG48xWyGRHYquILMupVXQkDtIAuKp2IxGBZnY4iW72ucp6jERYZdDeIajU5uvS3ZgdtYKOYy8d2PTsChsDJkzEWW5JyLzvQLxEb3XqWFcZERcYq+pGkkfMC5HLqB/OvqeQI6o00oJUtclcoCkA3a1hqw86qWDxmAjCgzOwWVZRmQ6FFIH6vLkfgKkdobxYKV1Zpm0XLbIbEcSOTW69sY8zVVdTSzwrWS9SbTERlmUYkkqASM6aBhmB5crC9+ykeIQllGIa6jMwzLcKCVLcuV1OvhVXkx+BIYDESKCANFPZIp/V0ushFdUG3cCrOeMxDoUZShsQWZuy49th8a3UO5efj8y9ScwmLSQErNKLdT2Q2IBBsw5EEWPjWTi4xl/yh+ly1XsY3It0R0G1OmlVddpYPNdsTI3s65DfIoACMbWK6A8gdTcm+g47AZSvHktmV7BTpIqlQ18vu05dH30qHcc/H5l6lkw20I3z2nkXIbEvZRqzICCwsQWVh8K6Rl6sQxN7WDp7Vr5eWptraqh9qwHT/HkuxJ0S3tZ82mWxNnbU3I6jX1DjNnqyNxpCUa4BVsumQ2ygWGqA37b1WsfcnPh3XqXGB2BTpFle/tizAgXHULiwPPwruFViXffCFkIkOhN+g37JHZW/wC/eE7w/I30rkdFnx+ZepYaVXvv5hO8PyN9KffzCd4fkb6ULz8XmXqWGlV7794TvD8jfSn37wneH5G+lS0Xn4/MvUsNKr338wneH5G+lPv5hO8PyN9KWhz8fmXqWGlRuzNvw4i/BkDEcxyYfA1IiqbjJSVozSlKGjFeK7w4oti8SWNzxGHwUlQPICvaq8J2+9sXiv76T/jNRnzP2krgvqbsBgXmayFM3YzqpOhJsDzsAaLgHKSuoVkitnZWBUZuViOfw5Vo2NtIQzLIwJADCy2v0kZev3127M3hjjSOJosyZZBK2ocmQZTwwGC6KqWLC+h5VD5mPHCS950apNnyKmcgBcqtckcnJCj+0bHTwNfOOwjQtlcpmFwVV1YqRbRgPZ5it+L3gSXDpC6P+HGnDYZbiYAhyddUZSB2i2lad4NsLPKXUyam+V0jUKLAWDIxL8v1qFlixpXF2Zl2dIgLEaBUe9wQVkNlynrJN9B2HsNfc+yZEDEhejYOFdS0ZblxFBuvUNa1fp4iHCoLloJGk1tlPSDRjt0u/wAxrbidtxAYkxLJmxBFw+XIg4glYBgSXJZbA2FgdaDlYq3PhtmyBpFsM0bqj6jR2bKB461jH7OeG2e2pYDKyt0kIDKSvIi40rpxW8MRkkdFkvNNFK4bKAgjbOVQgnOSeRIFhWjb23VxGQhWUq0ullC5JHzKSF/X6mOt7DWqWWLGk6ep8yYB1jDsUUMoYKzqJGW9gwQm5BPKtk2yZUViQvRALqGUuga1i6A3Uajn21px+0YpQrkSLKERCAFMbGMBFbMWBUZQLix15V0Yvb0RbEyosnFxClWDZRHHntxCGBu97HKLC19eVQcrH3B2HNxlgyfiMAVFxYqRe9+VrD8qx+h5cmeykWc2zrmKxHLIQt7kKeZFdj74KZFfhtmEykNpmGHDpK0QF+ZdNNbWYiuHEbw5o4o1zKPxRKbLnMcsufKjE3HRJB5X7bULycNPUx+i5bwDLbj24Wo6V2Cj3akc+2i7MkLMpWxV1jIYgWd75Rr/AGTryrsbetGKlosvDnSWPJcnIoCFWztzyIg6OlxXFid4OJheE6nih0PFvzjjDhQ/9YZrA9nu1B4cS6mvE4V4wC4y3LgA87xkKxt2Am16+5MA6oHcooK5grOocqdAwS+Y36tK07c2r9omMnS9hF6Vr9FAG5drF2/eNdOK2tBIGd0kMph4eWymMSqgjSQNmBFgASMp66GFihxNX9DY2xJujopzGMWDqSDKLx5he63vzNfC7LctIoaMmMFnPEXKihspzNyBv1V1vvWjFLo4Eb4ZlyhQWEKhXEhv0hoSt72/hrj3kQS4h7ynioyg8KG6XcOOjnyuLXFzr76HTk4ejOI4N+HxALx5zHnBBXMADa494166yMBJxJYwBnjzlhcf7P27dp8BztW3C7xCMKuVpEzyGRXAXiJJw7aKSFYFCQRyNrVri22BjWnscjSuxXS/DcsGXna5Vj12vQ5vFj01Pp9myAIStg8bTAki3DUXZvLq8R21sGxZc0i3jBQZmDSKCFyq2bX9WzKb+NMZvKHhmQK12bLESR0MOeGDGdedokGna2tfGI28rTYuTK9pYTEo0uGMcaXOvK6HzGlNDTxYujswmzJC0SqFJmzmOzCzCMkMb9mh99cge5Hj/OpTAb18M4MdPJCsokUBOmXLFcpOotcdYqAiktl8LVmfwuicqFxp9dfsWTaeJjwyRdCOzTRxsz20V2IZyT1ga66VwneRBLjFaOHJAqlSACzllUj82A0HZXRtXFNwJSli2QlLrm6Vjl0OhqvR7Sxf45MYBWNMtoxfMsuSRhpqbKzhezLX5PB+8i5S3vrKuqP6TPw8cbUYrStKXyZ14rfLLHhmWCIs+YShgRkdJEjZb26Iu97sOztqQ2ft8SYpoGgRQGms+UEMsThARpzvcEe7tqExW0sXaLKhN2fMxiW5Tioqu6ZbglCSVFjpepfY2NlaTEcUEBZGEd1yjJc2I6IvfTXMb26q65lGGNul1/mff8GceHilX06Indm/hbQwpj6Od8pHV0uifMG9u0CvUhXkmBmvj8CP96unhevWxX3P2dKUvDxcj4GfHHH4jJGG1/hH1SlK95gxVJ3o9HIxMrTRSBGb21YEqTyuCNQfOrtUVvDvFHg41klDEM2UZRc3sTrc9gNVRcnSOWWEZxqexQ/VNP30Xk/0p6pp++i8nqd9a2E/Zm+Uf+VWnZW0VxEMcqXyuLi/O3LXyrU8UoayR514XA9jzn1TT9/F5PT1Sz99F5PXqNK50a9jxdjy71TT99F5PT1TT99F5PXqNKUPY8XY8u9U0/fReT09U0/fReT16jSlD2PF2PLvVNP30Xk9PVNP30Xk9eo0pQ9jxdjy71TT9/F5PT1Tz99F5PXqNasXiBHG7nUKpYgc7KCf5VaJ7Hh7Hmfqmn76Lyenqmn76LyervutvKuNieRUZAr5bMQSbKrX6Og9r8qmqsouLpheEwvVI8u9U0/fReT09U0/fReT1f8AaW2lgPTVyMjvmUAjLGuZuu97fxr6wO2Y5mcIScioSbaWkBYa+4a9lTh0seyYex56fRPP30Xk9fL+iyUc8RCPfmH8atG0tvSSvw4LgE2BHtMff1Ci7tWsZpVUnqOv+Jjqa8jz26gr/wAHJ+HxP4Y/crC+iuY8p4T7sx/lX16p5++i8nqyzbvyRDNDJmI1sOixHhY61KbB2xxgVb2159Vx22/jWoZbfDJUzUfDYm6a+5RvVNP30Xk9PVNP38Xk9XPB74wyYtsKA4kUsOkAFJTmAb/GujeDeSLBojy5jmbKAouSbX5fD869fLlaVas17Lh3/JRPVNP30Xk9PVNP30Xk/wBK9IwOOWaJJUPRdQwPgRfWo3YG9cWLeVYg/wCH7RYWU3JAsb+BNTgeum249kw9inx+jHFKLDERgdWjaflX16tsX/SY/lb6V6TSuD8PibtxXoeuPHFUpyr+pnm3q2xf9Jj8m+lYPo2xf9Jj+VvpXpRqB2HvWmKxGIhVGXg82YjpHMV0APhReExNNqC030RXKe3HL+5/7Izdb0fjDS8aWTiSC+WwIUEixNzqTYkdXOrjS1ZrqkkqRIxUdhSlKpoVRfS3/qsH99/23q9VRfS2f8kg/vv+h67+H/io55fgY2Tv5gUw8COxzLGit+GTqqgHW2ut9a6d6N9ThTheHGrpKubrDZbrbKB1kN11IbC3fw7YXDEwQkmKMkmNbklFJJJGtVr0jR2xWzQAAAwAA0AAkj0HZXWCxzyVT67mG5RjZL4PeyeODET46DgouXhKL5nLZujqTr7PUOZqM++uPMX2kYVPs/PUtny/tXvy8ctq7fSnAzYJSOSyqW9xDLfzIqJ2PslcRhU/zlIqFMrRMUGXTKUIJ5fyrUIwceNrr8yNyvhLTNvnCuBXF6lW0CC2YyXtk7OYOvYKr776Y9YhiWwsYw5N+bZspNgb30Hjl6+VRu9ewRBszDiGTjRrMzlxa3TDAWtpa+nxrrwGx1xGFUnabiNkAaNigC6aowJ0A5fCrHHjUeLfX5kcpN18iy4/fSGPBJihdhJoiXsS55qT1WsbnwqHwu8u03VZRg4zE1rAEh8p5HVr28bfCoPfPYow+CwIjfixK8hzaWYydJeWnUwv416LhduwNEsiyxhCBa7KLX/VIJ0PVaucoxhC0rts2m29WQjb3yJtMYSWNFRvYcE3N1ut76akEe+tm9G9j4fEYaCFEeSX9okBQWyry8c3y1F+lDAFVw+Kj0aFwCeuxIZD8GH+I1o3Vb7dtSbFkdCJQEBHIsuUD4DOfj41pQg48ytK1+pHKSfCSO3d95FxP2XBxCaUe0WvlB5kWBHIWuSQPfW7C7RxjxYxMXh1jCwuVdD0WJUjLzPvqA3TxK4fa2NWchS5cKzEAXLhwLntWrxtPGxtBiVV0ZhE5KqwJAykXIB0rM0oVFR7aiOttsqnoyxixbPxEjmypKxY+AijNIt9cdOskuFwqGFL6uSWa3MCzC58Bf3mojd/Ds+w8eFBJ4l7DsVYWP5An4V97n4Li4cBdoSQlSwMQKgLck3FzqDe9+29eicI8U5vXWuv4MKTpJFw3f2vDtGHOyDMuaN0JvbOLMAetWWvvbkCQQvwlVTKQptpcZnc/m7/ADGtO5WwI8Msxin44dhcjLYMoOnRJ16VdO9sF4VP7La+4i1fK8W6jJQ2Ojvg+ZxbvII4ZZzqRcD4AaD3k2+Fc2zMAcW8jyMbDrHaeQF+QFdWy14uDmjX2gb2+IYediK4dmbVeJXjVLsx053BtY9G1fM91KCe1fc5ae7exv3cw18S2txGGsfjlH8634dcm0SF5Em/7yZv41z7F2guH4wkBz6C1tdL3F+rU1IbvYN2leeQWzXyj38z7uQrWNJqKW92WKtJIqW+SfZNrYfEj2XKsbdq/hyD4qR5mt3pARsVjYMNHzSNnJ6rkFv4IB++KlfSlsziYMSAaxOD7kbon8ytRfo2Vp8TicVJqVRIwerkAbfuovnX6SEv3ay9Yqv16Fkve4O59btbw5Ni4gk2aENGvaOJ/o/IuR+5X3ubiI8Bst8TIP8ASOSqj2mt0EUe+zH3Gqlt6B4MRi8Ig6MkqkDr5lkt89Wz0i7JMezsKiDowlVa3imUHz6/GtShG0vM7/T/AKRN79jJ3z2hwvtIwkf2fn+tmyftc72/rZfhapx98A2znxcS3KjVG6mzKpUke+/lWDt/D/o3PxEy8DLluM2bJbJl53vpaqfsTCsuwsczcnYFfHKY1JHxFv3a5KEZK3GqaRriae96Fh2BvdjMVJBlwwEJNpZdbXF75LkaaW69aiN0tpJBi9rSyGypcnxPFewHiTYfGrP6OR/m3D++T/nSV5xPsd55NplCbxOXKD9ZeI4OnWQNR8a3BRk5x2W33I20ovc9N3R21Pio2lliWOMn8KxJZh1sb9Xu561Yar25O31xOFQgAPGAjqOQIGhUfskaj/1Vhrw5FU2qo7xdoUpSsGhUdtnYMWKRUmUsqtmABI1sRzHgTUjSqm1qhuasNhxGiIosqgKB4KLD8hXBtTd2HEPE8qktGboQxFtQ3Ic9VFSlKJtO0SrNU0CupVgGU6EEXBHYRVZk9GmCLXyOP6odsv8A8q10qxnKPwuiOKe5wQbGiSAQBBwrEZDqCDqb3qDb0Z4ItfI/uztarXSqpyWzDinuiP8A0HDwBh+GDEBYIbkWvfmdb366hF9GuCDXyOf6pc2q11i1FOa2Y4Uyk75b1wcDEYdbvIfw8uU2DXGtzztbTxFSu5GxThsGisLO5zuD1M1rD4AAVK/oWDOX4Uecm5bKM1+2/bXYFrcsi4OCP1ZFF3bIXbW6OGxTZpU6QFsykq1uoEjn8a+dk7m4bDiThq34ilHLMSSp5jwqdpXPjlVXoXhV3RG7H2DFhYykKlVLZiCSdbBevwAqJxno5wcjFuGy3NyEYqvy8h8KtFKqySTtMcKI/ZGxIsMhSFcqk3OpN2sBc38APKuueAOpVhcEWIrbWLVh+9uapbFSm2VNh3zRXYdoGtuxl6/hW9d5XHtRC/vI/IirMVr44A7K8vIcfgdHLltfCyqSY2eWRSqAXNhdQRp15mHxq04ZCFAY5jbU8rn3V9iEdlfVq6Y8Tg227NRjW7NGNwayxvG4urgqw7Qa59kbEiwyFIVKqWLG5JJJsL3PuFSFK726o3RE4vdmCWdJ3S8iZcpuQLoSVJHI2JqQxGFWRGR1DKwsykXBB7a3UpbJRVR6NcFnzZG/s52y/W3xqcxOx4pIDAVAiIAyr0QACCALcuQrupVc5PdkUUuhx7M2YmHiWKIEIt7Akn2mLHU+JNc+z93YYJJZI1IaX2ySSDqTyPLUmpS1KnE9S0iI2VuvBhpHkhUqX9oZjl539k6c6lqzSjbe5dhSlKgFKUoBSlKAUpSgFKUoBSlKAUpSgFKUoBSlKAUpSgFKUoBSlKAUpSgFKUoBSlKAUpSgFKUoBSlKA//Z"/>
          <p:cNvSpPr>
            <a:spLocks noChangeAspect="1" noChangeArrowheads="1"/>
          </p:cNvSpPr>
          <p:nvPr/>
        </p:nvSpPr>
        <p:spPr bwMode="auto">
          <a:xfrm>
            <a:off x="76200" y="-319088"/>
            <a:ext cx="1762125" cy="676276"/>
          </a:xfrm>
          <a:prstGeom prst="rect">
            <a:avLst/>
          </a:prstGeom>
          <a:noFill/>
          <a:ln w="9525">
            <a:noFill/>
            <a:miter lim="800000"/>
            <a:headEnd/>
            <a:tailEnd/>
          </a:ln>
        </p:spPr>
        <p:txBody>
          <a:bodyPr>
            <a:prstTxWarp prst="textNoShape">
              <a:avLst/>
            </a:prstTxWarp>
          </a:bodyPr>
          <a:lstStyle/>
          <a:p>
            <a:endParaRPr lang="en-US" sz="1800">
              <a:latin typeface="Century Gothic" pitchFamily="127" charset="0"/>
            </a:endParaRPr>
          </a:p>
        </p:txBody>
      </p:sp>
      <p:sp>
        <p:nvSpPr>
          <p:cNvPr id="17412" name="AutoShape 4" descr="data:image/jpg;base64,/9j/4AAQSkZJRgABAQAAAQABAAD/2wCEAAkGBhQSEBAUEhQUFRUVFxkYFhUVGBgZFhcUFhYXFRcWFhYXICggGBomHRcYIC8gJCcpLC4uFSA9NTAqNSgrLCkBCQoKDgwOGg8PGi8iHyUsLCkpKiwsKS8sNSkvKSkqLSksLCwsKSksLC0qLCwpLCksLCksKSwsLCwsLCwsKSwsKf/AABEIAGQBBgMBIgACEQEDEQH/xAAbAAEAAgMBAQAAAAAAAAAAAAAABQYBAwQHAv/EAEgQAAIBAgMEBgcEBgUNAAAAAAECAwARBBIhBQYTMSJBUVNhkQcXMnGBktEUFiOhFUJSgrHBVGJyc6IkJTM0Q2Oys8LD0uHx/8QAGwEBAQEBAQEBAQAAAAAAAAAAAAECAwQFBgf/xAAyEQACAgECBAMHAQkAAAAAAAAAAQIRAyExEhNBUQRSkRQiMmFxocGBBSMzQnKSsdHx/9oADAMBAAIRAxEAPwD3GlKUApSlAKUpQClKUApSsXoDNKxel6AzSsXpegM0rF6XoDNKxel6AzSsXpegM0rF6XoDNKxes0ApSlAKUpQClKUApSlAKUpQClYNRu0t4YMOQJZApPIalrdthyoZlJRVsk6VXvv5hO8PyN9KffzCd4fkb6UOfPxeZepYaVXvv5hO8PyN9KffzCd4fkb6UHPxeZepYaVXvv5hO8PyN9KffzCd4fkb6UHPxeZepYDUfJITxGMnDRCRpYaKOkzM3IeWg8o47+YTvD8jfSuGferByRTxNKQJeILhW5OCLjTxoZefH0kvUmUxEZyWxN898tpI+lbnl01t4UOJjtm+1adudLWIDA3t2EH3EVWW2js/iIyysoXKSoVrOUdpFLEi98zsdCL31rhij2cAwE8nSQpfK37eYN7PMCyDwFDk/ER7r1Lm2MhF74q2UAn8SPQG1iewG48xWyGRHYquILMupVXQkDtIAuKp2IxGBZnY4iW72ucp6jERYZdDeIajU5uvS3ZgdtYKOYy8d2PTsChsDJkzEWW5JyLzvQLxEb3XqWFcZERcYq+pGkkfMC5HLqB/OvqeQI6o00oJUtclcoCkA3a1hqw86qWDxmAjCgzOwWVZRmQ6FFIH6vLkfgKkdobxYKV1Zpm0XLbIbEcSOTW69sY8zVVdTSzwrWS9SbTERlmUYkkqASM6aBhmB5crC9+ykeIQllGIa6jMwzLcKCVLcuV1OvhVXkx+BIYDESKCANFPZIp/V0ushFdUG3cCrOeMxDoUZShsQWZuy49th8a3UO5efj8y9ScwmLSQErNKLdT2Q2IBBsw5EEWPjWTi4xl/yh+ly1XsY3It0R0G1OmlVddpYPNdsTI3s65DfIoACMbWK6A8gdTcm+g47AZSvHktmV7BTpIqlQ18vu05dH30qHcc/H5l6lkw20I3z2nkXIbEvZRqzICCwsQWVh8K6Rl6sQxN7WDp7Vr5eWptraqh9qwHT/HkuxJ0S3tZ82mWxNnbU3I6jX1DjNnqyNxpCUa4BVsumQ2ygWGqA37b1WsfcnPh3XqXGB2BTpFle/tizAgXHULiwPPwruFViXffCFkIkOhN+g37JHZW/wC/eE7w/I30rkdFnx+ZepYaVXvv5hO8PyN9KffzCd4fkb6ULz8XmXqWGlV7794TvD8jfSn37wneH5G+lS0Xn4/MvUsNKr338wneH5G+lPv5hO8PyN9KWhz8fmXqWGlRuzNvw4i/BkDEcxyYfA1IiqbjJSVozSlKGjFeK7w4oti8SWNzxGHwUlQPICvaq8J2+9sXiv76T/jNRnzP2krgvqbsBgXmayFM3YzqpOhJsDzsAaLgHKSuoVkitnZWBUZuViOfw5Vo2NtIQzLIwJADCy2v0kZev3127M3hjjSOJosyZZBK2ocmQZTwwGC6KqWLC+h5VD5mPHCS950apNnyKmcgBcqtckcnJCj+0bHTwNfOOwjQtlcpmFwVV1YqRbRgPZ5it+L3gSXDpC6P+HGnDYZbiYAhyddUZSB2i2lad4NsLPKXUyam+V0jUKLAWDIxL8v1qFlixpXF2Zl2dIgLEaBUe9wQVkNlynrJN9B2HsNfc+yZEDEhejYOFdS0ZblxFBuvUNa1fp4iHCoLloJGk1tlPSDRjt0u/wAxrbidtxAYkxLJmxBFw+XIg4glYBgSXJZbA2FgdaDlYq3PhtmyBpFsM0bqj6jR2bKB461jH7OeG2e2pYDKyt0kIDKSvIi40rpxW8MRkkdFkvNNFK4bKAgjbOVQgnOSeRIFhWjb23VxGQhWUq0ullC5JHzKSF/X6mOt7DWqWWLGk6ep8yYB1jDsUUMoYKzqJGW9gwQm5BPKtk2yZUViQvRALqGUuga1i6A3Uajn21px+0YpQrkSLKERCAFMbGMBFbMWBUZQLix15V0Yvb0RbEyosnFxClWDZRHHntxCGBu97HKLC19eVQcrH3B2HNxlgyfiMAVFxYqRe9+VrD8qx+h5cmeykWc2zrmKxHLIQt7kKeZFdj74KZFfhtmEykNpmGHDpK0QF+ZdNNbWYiuHEbw5o4o1zKPxRKbLnMcsufKjE3HRJB5X7bULycNPUx+i5bwDLbj24Wo6V2Cj3akc+2i7MkLMpWxV1jIYgWd75Rr/AGTryrsbetGKlosvDnSWPJcnIoCFWztzyIg6OlxXFid4OJheE6nih0PFvzjjDhQ/9YZrA9nu1B4cS6mvE4V4wC4y3LgA87xkKxt2Am16+5MA6oHcooK5grOocqdAwS+Y36tK07c2r9omMnS9hF6Vr9FAG5drF2/eNdOK2tBIGd0kMph4eWymMSqgjSQNmBFgASMp66GFihxNX9DY2xJujopzGMWDqSDKLx5he63vzNfC7LctIoaMmMFnPEXKihspzNyBv1V1vvWjFLo4Eb4ZlyhQWEKhXEhv0hoSt72/hrj3kQS4h7ynioyg8KG6XcOOjnyuLXFzr76HTk4ejOI4N+HxALx5zHnBBXMADa494166yMBJxJYwBnjzlhcf7P27dp8BztW3C7xCMKuVpEzyGRXAXiJJw7aKSFYFCQRyNrVri22BjWnscjSuxXS/DcsGXna5Vj12vQ5vFj01Pp9myAIStg8bTAki3DUXZvLq8R21sGxZc0i3jBQZmDSKCFyq2bX9WzKb+NMZvKHhmQK12bLESR0MOeGDGdedokGna2tfGI28rTYuTK9pYTEo0uGMcaXOvK6HzGlNDTxYujswmzJC0SqFJmzmOzCzCMkMb9mh99cge5Hj/OpTAb18M4MdPJCsokUBOmXLFcpOotcdYqAiktl8LVmfwuicqFxp9dfsWTaeJjwyRdCOzTRxsz20V2IZyT1ga66VwneRBLjFaOHJAqlSACzllUj82A0HZXRtXFNwJSli2QlLrm6Vjl0OhqvR7Sxf45MYBWNMtoxfMsuSRhpqbKzhezLX5PB+8i5S3vrKuqP6TPw8cbUYrStKXyZ14rfLLHhmWCIs+YShgRkdJEjZb26Iu97sOztqQ2ft8SYpoGgRQGms+UEMsThARpzvcEe7tqExW0sXaLKhN2fMxiW5Tioqu6ZbglCSVFjpepfY2NlaTEcUEBZGEd1yjJc2I6IvfTXMb26q65lGGNul1/mff8GceHilX06Indm/hbQwpj6Od8pHV0uifMG9u0CvUhXkmBmvj8CP96unhevWxX3P2dKUvDxcj4GfHHH4jJGG1/hH1SlK95gxVJ3o9HIxMrTRSBGb21YEqTyuCNQfOrtUVvDvFHg41klDEM2UZRc3sTrc9gNVRcnSOWWEZxqexQ/VNP30Xk/0p6pp++i8nqd9a2E/Zm+Uf+VWnZW0VxEMcqXyuLi/O3LXyrU8UoayR514XA9jzn1TT9/F5PT1Sz99F5PXqNK50a9jxdjy71TT99F5PT1TT99F5PXqNKUPY8XY8u9U0/fReT09U0/fReT16jSlD2PF2PLvVNP30Xk9PVNP30Xk9eo0pQ9jxdjy71TT9/F5PT1Tz99F5PXqNasXiBHG7nUKpYgc7KCf5VaJ7Hh7Hmfqmn76Lyenqmn76LyervutvKuNieRUZAr5bMQSbKrX6Og9r8qmqsouLpheEwvVI8u9U0/fReT09U0/fReT1f8AaW2lgPTVyMjvmUAjLGuZuu97fxr6wO2Y5mcIScioSbaWkBYa+4a9lTh0seyYex56fRPP30Xk9fL+iyUc8RCPfmH8atG0tvSSvw4LgE2BHtMff1Ci7tWsZpVUnqOv+Jjqa8jz26gr/wAHJ+HxP4Y/crC+iuY8p4T7sx/lX16p5++i8nqyzbvyRDNDJmI1sOixHhY61KbB2xxgVb2159Vx22/jWoZbfDJUzUfDYm6a+5RvVNP30Xk9PVNP38Xk9XPB74wyYtsKA4kUsOkAFJTmAb/GujeDeSLBojy5jmbKAouSbX5fD869fLlaVas17Lh3/JRPVNP30Xk9PVNP30Xk/wBK9IwOOWaJJUPRdQwPgRfWo3YG9cWLeVYg/wCH7RYWU3JAsb+BNTgeum249kw9inx+jHFKLDERgdWjaflX16tsX/SY/lb6V6TSuD8PibtxXoeuPHFUpyr+pnm3q2xf9Jj8m+lYPo2xf9Jj+VvpXpRqB2HvWmKxGIhVGXg82YjpHMV0APhReExNNqC030RXKe3HL+5/7Izdb0fjDS8aWTiSC+WwIUEixNzqTYkdXOrjS1ZrqkkqRIxUdhSlKpoVRfS3/qsH99/23q9VRfS2f8kg/vv+h67+H/io55fgY2Tv5gUw8COxzLGit+GTqqgHW2ut9a6d6N9ThTheHGrpKubrDZbrbKB1kN11IbC3fw7YXDEwQkmKMkmNbklFJJJGtVr0jR2xWzQAAAwAA0AAkj0HZXWCxzyVT67mG5RjZL4PeyeODET46DgouXhKL5nLZujqTr7PUOZqM++uPMX2kYVPs/PUtny/tXvy8ctq7fSnAzYJSOSyqW9xDLfzIqJ2PslcRhU/zlIqFMrRMUGXTKUIJ5fyrUIwceNrr8yNyvhLTNvnCuBXF6lW0CC2YyXtk7OYOvYKr776Y9YhiWwsYw5N+bZspNgb30Hjl6+VRu9ewRBszDiGTjRrMzlxa3TDAWtpa+nxrrwGx1xGFUnabiNkAaNigC6aowJ0A5fCrHHjUeLfX5kcpN18iy4/fSGPBJihdhJoiXsS55qT1WsbnwqHwu8u03VZRg4zE1rAEh8p5HVr28bfCoPfPYow+CwIjfixK8hzaWYydJeWnUwv416LhduwNEsiyxhCBa7KLX/VIJ0PVaucoxhC0rts2m29WQjb3yJtMYSWNFRvYcE3N1ut76akEe+tm9G9j4fEYaCFEeSX9okBQWyry8c3y1F+lDAFVw+Kj0aFwCeuxIZD8GH+I1o3Vb7dtSbFkdCJQEBHIsuUD4DOfj41pQg48ytK1+pHKSfCSO3d95FxP2XBxCaUe0WvlB5kWBHIWuSQPfW7C7RxjxYxMXh1jCwuVdD0WJUjLzPvqA3TxK4fa2NWchS5cKzEAXLhwLntWrxtPGxtBiVV0ZhE5KqwJAykXIB0rM0oVFR7aiOttsqnoyxixbPxEjmypKxY+AijNIt9cdOskuFwqGFL6uSWa3MCzC58Bf3mojd/Ds+w8eFBJ4l7DsVYWP5An4V97n4Li4cBdoSQlSwMQKgLck3FzqDe9+29eicI8U5vXWuv4MKTpJFw3f2vDtGHOyDMuaN0JvbOLMAetWWvvbkCQQvwlVTKQptpcZnc/m7/ADGtO5WwI8Msxin44dhcjLYMoOnRJ16VdO9sF4VP7La+4i1fK8W6jJQ2Ojvg+ZxbvII4ZZzqRcD4AaD3k2+Fc2zMAcW8jyMbDrHaeQF+QFdWy14uDmjX2gb2+IYediK4dmbVeJXjVLsx053BtY9G1fM91KCe1fc5ae7exv3cw18S2txGGsfjlH8634dcm0SF5Em/7yZv41z7F2guH4wkBz6C1tdL3F+rU1IbvYN2leeQWzXyj38z7uQrWNJqKW92WKtJIqW+SfZNrYfEj2XKsbdq/hyD4qR5mt3pARsVjYMNHzSNnJ6rkFv4IB++KlfSlsziYMSAaxOD7kbon8ytRfo2Vp8TicVJqVRIwerkAbfuovnX6SEv3ay9Yqv16Fkve4O59btbw5Ni4gk2aENGvaOJ/o/IuR+5X3ubiI8Bst8TIP8ASOSqj2mt0EUe+zH3Gqlt6B4MRi8Ig6MkqkDr5lkt89Wz0i7JMezsKiDowlVa3imUHz6/GtShG0vM7/T/AKRN79jJ3z2hwvtIwkf2fn+tmyftc72/rZfhapx98A2znxcS3KjVG6mzKpUke+/lWDt/D/o3PxEy8DLluM2bJbJl53vpaqfsTCsuwsczcnYFfHKY1JHxFv3a5KEZK3GqaRriae96Fh2BvdjMVJBlwwEJNpZdbXF75LkaaW69aiN0tpJBi9rSyGypcnxPFewHiTYfGrP6OR/m3D++T/nSV5xPsd55NplCbxOXKD9ZeI4OnWQNR8a3BRk5x2W33I20ovc9N3R21Pio2lliWOMn8KxJZh1sb9Xu561Yar25O31xOFQgAPGAjqOQIGhUfskaj/1Vhrw5FU2qo7xdoUpSsGhUdtnYMWKRUmUsqtmABI1sRzHgTUjSqm1qhuasNhxGiIosqgKB4KLD8hXBtTd2HEPE8qktGboQxFtQ3Ic9VFSlKJtO0SrNU0CupVgGU6EEXBHYRVZk9GmCLXyOP6odsv8A8q10qxnKPwuiOKe5wQbGiSAQBBwrEZDqCDqb3qDb0Z4ItfI/uztarXSqpyWzDinuiP8A0HDwBh+GDEBYIbkWvfmdb366hF9GuCDXyOf6pc2q11i1FOa2Y4Uyk75b1wcDEYdbvIfw8uU2DXGtzztbTxFSu5GxThsGisLO5zuD1M1rD4AAVK/oWDOX4Uecm5bKM1+2/bXYFrcsi4OCP1ZFF3bIXbW6OGxTZpU6QFsykq1uoEjn8a+dk7m4bDiThq34ilHLMSSp5jwqdpXPjlVXoXhV3RG7H2DFhYykKlVLZiCSdbBevwAqJxno5wcjFuGy3NyEYqvy8h8KtFKqySTtMcKI/ZGxIsMhSFcqk3OpN2sBc38APKuueAOpVhcEWIrbWLVh+9uapbFSm2VNh3zRXYdoGtuxl6/hW9d5XHtRC/vI/IirMVr44A7K8vIcfgdHLltfCyqSY2eWRSqAXNhdQRp15mHxq04ZCFAY5jbU8rn3V9iEdlfVq6Y8Tg227NRjW7NGNwayxvG4urgqw7Qa59kbEiwyFIVKqWLG5JJJsL3PuFSFK726o3RE4vdmCWdJ3S8iZcpuQLoSVJHI2JqQxGFWRGR1DKwsykXBB7a3UpbJRVR6NcFnzZG/s52y/W3xqcxOx4pIDAVAiIAyr0QACCALcuQrupVc5PdkUUuhx7M2YmHiWKIEIt7Akn2mLHU+JNc+z93YYJJZI1IaX2ySSDqTyPLUmpS1KnE9S0iI2VuvBhpHkhUqX9oZjl539k6c6lqzSjbe5dhSlKgFKUoBSlKAUpSgFKUoBSlKAUpSgFKUoBSlKAUpSgFKUoBSlKAUpSgFKUoBSlKAUpSgFKUoBSlKA//Z"/>
          <p:cNvSpPr>
            <a:spLocks noChangeAspect="1" noChangeArrowheads="1"/>
          </p:cNvSpPr>
          <p:nvPr/>
        </p:nvSpPr>
        <p:spPr bwMode="auto">
          <a:xfrm>
            <a:off x="76200" y="-319088"/>
            <a:ext cx="1762125" cy="676276"/>
          </a:xfrm>
          <a:prstGeom prst="rect">
            <a:avLst/>
          </a:prstGeom>
          <a:noFill/>
          <a:ln w="9525">
            <a:noFill/>
            <a:miter lim="800000"/>
            <a:headEnd/>
            <a:tailEnd/>
          </a:ln>
        </p:spPr>
        <p:txBody>
          <a:bodyPr>
            <a:prstTxWarp prst="textNoShape">
              <a:avLst/>
            </a:prstTxWarp>
          </a:bodyPr>
          <a:lstStyle/>
          <a:p>
            <a:endParaRPr lang="en-US" sz="1800">
              <a:latin typeface="Century Gothic" pitchFamily="127" charset="0"/>
            </a:endParaRPr>
          </a:p>
        </p:txBody>
      </p:sp>
      <p:pic>
        <p:nvPicPr>
          <p:cNvPr id="17413" name="Picture 1029" descr="farmer-cuts-cocoa-pod-his-farm-san-pedro-western-ivory-coast"/>
          <p:cNvPicPr>
            <a:picLocks noChangeAspect="1" noChangeArrowheads="1"/>
          </p:cNvPicPr>
          <p:nvPr/>
        </p:nvPicPr>
        <p:blipFill>
          <a:blip r:embed="rId3" cstate="print"/>
          <a:srcRect/>
          <a:stretch>
            <a:fillRect/>
          </a:stretch>
        </p:blipFill>
        <p:spPr bwMode="auto">
          <a:xfrm rot="-339395">
            <a:off x="1185863" y="3916363"/>
            <a:ext cx="3017837" cy="2009775"/>
          </a:xfrm>
          <a:prstGeom prst="rect">
            <a:avLst/>
          </a:prstGeom>
          <a:noFill/>
          <a:effectLst>
            <a:outerShdw blurRad="63500" dist="35921" dir="2700000" algn="ctr" rotWithShape="0">
              <a:srgbClr val="000000">
                <a:alpha val="74998"/>
              </a:srgbClr>
            </a:outerShdw>
          </a:effectLst>
        </p:spPr>
      </p:pic>
      <p:pic>
        <p:nvPicPr>
          <p:cNvPr id="17414" name="Picture 1030" descr="Cocoa-Beans"/>
          <p:cNvPicPr>
            <a:picLocks noChangeAspect="1" noChangeArrowheads="1"/>
          </p:cNvPicPr>
          <p:nvPr/>
        </p:nvPicPr>
        <p:blipFill>
          <a:blip r:embed="rId4" cstate="print"/>
          <a:srcRect/>
          <a:stretch>
            <a:fillRect/>
          </a:stretch>
        </p:blipFill>
        <p:spPr bwMode="auto">
          <a:xfrm rot="513389">
            <a:off x="4930775" y="3160713"/>
            <a:ext cx="2682875" cy="2671762"/>
          </a:xfrm>
          <a:prstGeom prst="rect">
            <a:avLst/>
          </a:prstGeom>
          <a:noFill/>
          <a:effectLst>
            <a:outerShdw blurRad="63500" dist="35921"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ga seal"/>
          <p:cNvPicPr>
            <a:picLocks noChangeAspect="1" noChangeArrowheads="1"/>
          </p:cNvPicPr>
          <p:nvPr/>
        </p:nvPicPr>
        <p:blipFill>
          <a:blip r:embed="rId3" cstate="print"/>
          <a:srcRect/>
          <a:stretch>
            <a:fillRect/>
          </a:stretch>
        </p:blipFill>
        <p:spPr bwMode="auto">
          <a:xfrm rot="468943">
            <a:off x="6923088" y="4360863"/>
            <a:ext cx="1766887" cy="1982787"/>
          </a:xfrm>
          <a:prstGeom prst="rect">
            <a:avLst/>
          </a:prstGeom>
          <a:noFill/>
          <a:ln w="9525">
            <a:noFill/>
            <a:miter lim="800000"/>
            <a:headEnd/>
            <a:tailEnd/>
          </a:ln>
        </p:spPr>
      </p:pic>
      <p:sp>
        <p:nvSpPr>
          <p:cNvPr id="19458" name="TextBox 3"/>
          <p:cNvSpPr txBox="1">
            <a:spLocks noChangeArrowheads="1"/>
          </p:cNvSpPr>
          <p:nvPr/>
        </p:nvSpPr>
        <p:spPr bwMode="auto">
          <a:xfrm>
            <a:off x="809625" y="2454275"/>
            <a:ext cx="7032625" cy="3043238"/>
          </a:xfrm>
          <a:prstGeom prst="rect">
            <a:avLst/>
          </a:prstGeom>
          <a:noFill/>
          <a:ln w="9525">
            <a:noFill/>
            <a:miter lim="800000"/>
            <a:headEnd/>
            <a:tailEnd/>
          </a:ln>
        </p:spPr>
        <p:txBody>
          <a:bodyPr>
            <a:prstTxWarp prst="textNoShape">
              <a:avLst/>
            </a:prstTxWarp>
            <a:spAutoFit/>
          </a:bodyPr>
          <a:lstStyle/>
          <a:p>
            <a:pPr>
              <a:lnSpc>
                <a:spcPct val="120000"/>
              </a:lnSpc>
            </a:pPr>
            <a:r>
              <a:rPr lang="en-US" sz="1800">
                <a:latin typeface="Century Gothic" pitchFamily="127" charset="0"/>
              </a:rPr>
              <a:t>Green America is the nation’s leading Green Economy organization.  We provide economic strategies, organizing power and practical tools for businesses and individuals to solve today's social and environmental problems.</a:t>
            </a:r>
            <a:r>
              <a:rPr lang="en-US">
                <a:latin typeface="Verdana" pitchFamily="127" charset="0"/>
              </a:rPr>
              <a:t> </a:t>
            </a:r>
          </a:p>
          <a:p>
            <a:endParaRPr lang="en-US">
              <a:latin typeface="Verdana" pitchFamily="127" charset="0"/>
            </a:endParaRPr>
          </a:p>
          <a:p>
            <a:pPr>
              <a:lnSpc>
                <a:spcPct val="120000"/>
              </a:lnSpc>
            </a:pPr>
            <a:r>
              <a:rPr lang="en-US" sz="1800" b="1">
                <a:latin typeface="Century Gothic" pitchFamily="127" charset="0"/>
              </a:rPr>
              <a:t>Green America is comprised of:</a:t>
            </a:r>
            <a:endParaRPr lang="en-US" sz="1800">
              <a:latin typeface="Century Gothic" pitchFamily="127" charset="0"/>
            </a:endParaRPr>
          </a:p>
          <a:p>
            <a:pPr>
              <a:lnSpc>
                <a:spcPct val="120000"/>
              </a:lnSpc>
            </a:pPr>
            <a:r>
              <a:rPr lang="en-US" sz="1800" b="1">
                <a:latin typeface="Century Gothic" pitchFamily="127" charset="0"/>
              </a:rPr>
              <a:t>Business Members</a:t>
            </a:r>
            <a:r>
              <a:rPr lang="en-US" sz="1800">
                <a:latin typeface="Century Gothic" pitchFamily="127" charset="0"/>
              </a:rPr>
              <a:t> and </a:t>
            </a:r>
            <a:r>
              <a:rPr lang="en-US" sz="1800" b="1">
                <a:latin typeface="Century Gothic" pitchFamily="127" charset="0"/>
              </a:rPr>
              <a:t>Individual Members</a:t>
            </a:r>
            <a:r>
              <a:rPr lang="en-US" sz="1800">
                <a:latin typeface="Century Gothic" pitchFamily="127" charset="0"/>
              </a:rPr>
              <a:t> who all </a:t>
            </a:r>
          </a:p>
          <a:p>
            <a:pPr>
              <a:lnSpc>
                <a:spcPct val="120000"/>
              </a:lnSpc>
            </a:pPr>
            <a:r>
              <a:rPr lang="en-US" sz="1800">
                <a:latin typeface="Century Gothic" pitchFamily="127" charset="0"/>
              </a:rPr>
              <a:t>take action in our green economy campaigns</a:t>
            </a:r>
            <a:endParaRPr lang="en-US" sz="1800" b="1">
              <a:latin typeface="Century Gothic" pitchFamily="127" charset="0"/>
            </a:endParaRPr>
          </a:p>
          <a:p>
            <a:pPr marL="1028700" lvl="1" indent="-285750">
              <a:buSzPct val="150000"/>
            </a:pPr>
            <a:endParaRPr lang="en-US" sz="1800">
              <a:latin typeface="Century Gothic" pitchFamily="127" charset="0"/>
            </a:endParaRPr>
          </a:p>
        </p:txBody>
      </p:sp>
      <p:sp>
        <p:nvSpPr>
          <p:cNvPr id="19459" name="Title 1"/>
          <p:cNvSpPr txBox="1">
            <a:spLocks/>
          </p:cNvSpPr>
          <p:nvPr/>
        </p:nvSpPr>
        <p:spPr bwMode="auto">
          <a:xfrm>
            <a:off x="6127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Green America</a:t>
            </a:r>
          </a:p>
        </p:txBody>
      </p:sp>
      <p:sp>
        <p:nvSpPr>
          <p:cNvPr id="19460" name="AutoShape 2" descr="data:image/jpg;base64,/9j/4AAQSkZJRgABAQAAAQABAAD/2wCEAAkGBhQSEBAUEhQUFRUVFxkYFhUVGBgZFhcUFhYXFRcWFhYXICggGBomHRcYIC8gJCcpLC4uFSA9NTAqNSgrLCkBCQoKDgwOGg8PGi8iHyUsLCkpKiwsKS8sNSkvKSkqLSksLCwsKSksLC0qLCwpLCksLCksKSwsLCwsLCwsKSwsKf/AABEIAGQBBgMBIgACEQEDEQH/xAAbAAEAAgMBAQAAAAAAAAAAAAAABQYBAwQHAv/EAEgQAAIBAgMEBgcEBgUNAAAAAAECAwARBBIhBQYTMSJBUVNhkQcXMnGBktEUFiOhFUJSgrHBVGJyc6IkJTM0Q2Oys8LD0uHx/8QAGwEBAQEBAQEBAQAAAAAAAAAAAAECAwQFBgf/xAAyEQACAgECBAMHAQkAAAAAAAAAAQIRAyExEhNBUQRSkRQiMmFxocGBBSMzQnKSsdHx/9oADAMBAAIRAxEAPwD3GlKUApSlAKUpQClKUApSsXoDNKxel6AzSsXpegM0rF6XoDNKxel6AzSsXpegM0rF6XoDNKxes0ApSlAKUpQClKUApSlAKUpQClYNRu0t4YMOQJZApPIalrdthyoZlJRVsk6VXvv5hO8PyN9KffzCd4fkb6UOfPxeZepYaVXvv5hO8PyN9KffzCd4fkb6UHPxeZepYaVXvv5hO8PyN9KffzCd4fkb6UHPxeZepYDUfJITxGMnDRCRpYaKOkzM3IeWg8o47+YTvD8jfSuGferByRTxNKQJeILhW5OCLjTxoZefH0kvUmUxEZyWxN898tpI+lbnl01t4UOJjtm+1adudLWIDA3t2EH3EVWW2js/iIyysoXKSoVrOUdpFLEi98zsdCL31rhij2cAwE8nSQpfK37eYN7PMCyDwFDk/ER7r1Lm2MhF74q2UAn8SPQG1iewG48xWyGRHYquILMupVXQkDtIAuKp2IxGBZnY4iW72ucp6jERYZdDeIajU5uvS3ZgdtYKOYy8d2PTsChsDJkzEWW5JyLzvQLxEb3XqWFcZERcYq+pGkkfMC5HLqB/OvqeQI6o00oJUtclcoCkA3a1hqw86qWDxmAjCgzOwWVZRmQ6FFIH6vLkfgKkdobxYKV1Zpm0XLbIbEcSOTW69sY8zVVdTSzwrWS9SbTERlmUYkkqASM6aBhmB5crC9+ykeIQllGIa6jMwzLcKCVLcuV1OvhVXkx+BIYDESKCANFPZIp/V0ushFdUG3cCrOeMxDoUZShsQWZuy49th8a3UO5efj8y9ScwmLSQErNKLdT2Q2IBBsw5EEWPjWTi4xl/yh+ly1XsY3It0R0G1OmlVddpYPNdsTI3s65DfIoACMbWK6A8gdTcm+g47AZSvHktmV7BTpIqlQ18vu05dH30qHcc/H5l6lkw20I3z2nkXIbEvZRqzICCwsQWVh8K6Rl6sQxN7WDp7Vr5eWptraqh9qwHT/HkuxJ0S3tZ82mWxNnbU3I6jX1DjNnqyNxpCUa4BVsumQ2ygWGqA37b1WsfcnPh3XqXGB2BTpFle/tizAgXHULiwPPwruFViXffCFkIkOhN+g37JHZW/wC/eE7w/I30rkdFnx+ZepYaVXvv5hO8PyN9KffzCd4fkb6ULz8XmXqWGlV7794TvD8jfSn37wneH5G+lS0Xn4/MvUsNKr338wneH5G+lPv5hO8PyN9KWhz8fmXqWGlRuzNvw4i/BkDEcxyYfA1IiqbjJSVozSlKGjFeK7w4oti8SWNzxGHwUlQPICvaq8J2+9sXiv76T/jNRnzP2krgvqbsBgXmayFM3YzqpOhJsDzsAaLgHKSuoVkitnZWBUZuViOfw5Vo2NtIQzLIwJADCy2v0kZev3127M3hjjSOJosyZZBK2ocmQZTwwGC6KqWLC+h5VD5mPHCS950apNnyKmcgBcqtckcnJCj+0bHTwNfOOwjQtlcpmFwVV1YqRbRgPZ5it+L3gSXDpC6P+HGnDYZbiYAhyddUZSB2i2lad4NsLPKXUyam+V0jUKLAWDIxL8v1qFlixpXF2Zl2dIgLEaBUe9wQVkNlynrJN9B2HsNfc+yZEDEhejYOFdS0ZblxFBuvUNa1fp4iHCoLloJGk1tlPSDRjt0u/wAxrbidtxAYkxLJmxBFw+XIg4glYBgSXJZbA2FgdaDlYq3PhtmyBpFsM0bqj6jR2bKB461jH7OeG2e2pYDKyt0kIDKSvIi40rpxW8MRkkdFkvNNFK4bKAgjbOVQgnOSeRIFhWjb23VxGQhWUq0ullC5JHzKSF/X6mOt7DWqWWLGk6ep8yYB1jDsUUMoYKzqJGW9gwQm5BPKtk2yZUViQvRALqGUuga1i6A3Uajn21px+0YpQrkSLKERCAFMbGMBFbMWBUZQLix15V0Yvb0RbEyosnFxClWDZRHHntxCGBu97HKLC19eVQcrH3B2HNxlgyfiMAVFxYqRe9+VrD8qx+h5cmeykWc2zrmKxHLIQt7kKeZFdj74KZFfhtmEykNpmGHDpK0QF+ZdNNbWYiuHEbw5o4o1zKPxRKbLnMcsufKjE3HRJB5X7bULycNPUx+i5bwDLbj24Wo6V2Cj3akc+2i7MkLMpWxV1jIYgWd75Rr/AGTryrsbetGKlosvDnSWPJcnIoCFWztzyIg6OlxXFid4OJheE6nih0PFvzjjDhQ/9YZrA9nu1B4cS6mvE4V4wC4y3LgA87xkKxt2Am16+5MA6oHcooK5grOocqdAwS+Y36tK07c2r9omMnS9hF6Vr9FAG5drF2/eNdOK2tBIGd0kMph4eWymMSqgjSQNmBFgASMp66GFihxNX9DY2xJujopzGMWDqSDKLx5he63vzNfC7LctIoaMmMFnPEXKihspzNyBv1V1vvWjFLo4Eb4ZlyhQWEKhXEhv0hoSt72/hrj3kQS4h7ynioyg8KG6XcOOjnyuLXFzr76HTk4ejOI4N+HxALx5zHnBBXMADa494166yMBJxJYwBnjzlhcf7P27dp8BztW3C7xCMKuVpEzyGRXAXiJJw7aKSFYFCQRyNrVri22BjWnscjSuxXS/DcsGXna5Vj12vQ5vFj01Pp9myAIStg8bTAki3DUXZvLq8R21sGxZc0i3jBQZmDSKCFyq2bX9WzKb+NMZvKHhmQK12bLESR0MOeGDGdedokGna2tfGI28rTYuTK9pYTEo0uGMcaXOvK6HzGlNDTxYujswmzJC0SqFJmzmOzCzCMkMb9mh99cge5Hj/OpTAb18M4MdPJCsokUBOmXLFcpOotcdYqAiktl8LVmfwuicqFxp9dfsWTaeJjwyRdCOzTRxsz20V2IZyT1ga66VwneRBLjFaOHJAqlSACzllUj82A0HZXRtXFNwJSli2QlLrm6Vjl0OhqvR7Sxf45MYBWNMtoxfMsuSRhpqbKzhezLX5PB+8i5S3vrKuqP6TPw8cbUYrStKXyZ14rfLLHhmWCIs+YShgRkdJEjZb26Iu97sOztqQ2ft8SYpoGgRQGms+UEMsThARpzvcEe7tqExW0sXaLKhN2fMxiW5Tioqu6ZbglCSVFjpepfY2NlaTEcUEBZGEd1yjJc2I6IvfTXMb26q65lGGNul1/mff8GceHilX06Indm/hbQwpj6Od8pHV0uifMG9u0CvUhXkmBmvj8CP96unhevWxX3P2dKUvDxcj4GfHHH4jJGG1/hH1SlK95gxVJ3o9HIxMrTRSBGb21YEqTyuCNQfOrtUVvDvFHg41klDEM2UZRc3sTrc9gNVRcnSOWWEZxqexQ/VNP30Xk/0p6pp++i8nqd9a2E/Zm+Uf+VWnZW0VxEMcqXyuLi/O3LXyrU8UoayR514XA9jzn1TT9/F5PT1Sz99F5PXqNK50a9jxdjy71TT99F5PT1TT99F5PXqNKUPY8XY8u9U0/fReT09U0/fReT16jSlD2PF2PLvVNP30Xk9PVNP30Xk9eo0pQ9jxdjy71TT9/F5PT1Tz99F5PXqNasXiBHG7nUKpYgc7KCf5VaJ7Hh7Hmfqmn76Lyenqmn76LyervutvKuNieRUZAr5bMQSbKrX6Og9r8qmqsouLpheEwvVI8u9U0/fReT09U0/fReT1f8AaW2lgPTVyMjvmUAjLGuZuu97fxr6wO2Y5mcIScioSbaWkBYa+4a9lTh0seyYex56fRPP30Xk9fL+iyUc8RCPfmH8atG0tvSSvw4LgE2BHtMff1Ci7tWsZpVUnqOv+Jjqa8jz26gr/wAHJ+HxP4Y/crC+iuY8p4T7sx/lX16p5++i8nqyzbvyRDNDJmI1sOixHhY61KbB2xxgVb2159Vx22/jWoZbfDJUzUfDYm6a+5RvVNP30Xk9PVNP38Xk9XPB74wyYtsKA4kUsOkAFJTmAb/GujeDeSLBojy5jmbKAouSbX5fD869fLlaVas17Lh3/JRPVNP30Xk9PVNP30Xk/wBK9IwOOWaJJUPRdQwPgRfWo3YG9cWLeVYg/wCH7RYWU3JAsb+BNTgeum249kw9inx+jHFKLDERgdWjaflX16tsX/SY/lb6V6TSuD8PibtxXoeuPHFUpyr+pnm3q2xf9Jj8m+lYPo2xf9Jj+VvpXpRqB2HvWmKxGIhVGXg82YjpHMV0APhReExNNqC030RXKe3HL+5/7Izdb0fjDS8aWTiSC+WwIUEixNzqTYkdXOrjS1ZrqkkqRIxUdhSlKpoVRfS3/qsH99/23q9VRfS2f8kg/vv+h67+H/io55fgY2Tv5gUw8COxzLGit+GTqqgHW2ut9a6d6N9ThTheHGrpKubrDZbrbKB1kN11IbC3fw7YXDEwQkmKMkmNbklFJJJGtVr0jR2xWzQAAAwAA0AAkj0HZXWCxzyVT67mG5RjZL4PeyeODET46DgouXhKL5nLZujqTr7PUOZqM++uPMX2kYVPs/PUtny/tXvy8ctq7fSnAzYJSOSyqW9xDLfzIqJ2PslcRhU/zlIqFMrRMUGXTKUIJ5fyrUIwceNrr8yNyvhLTNvnCuBXF6lW0CC2YyXtk7OYOvYKr776Y9YhiWwsYw5N+bZspNgb30Hjl6+VRu9ewRBszDiGTjRrMzlxa3TDAWtpa+nxrrwGx1xGFUnabiNkAaNigC6aowJ0A5fCrHHjUeLfX5kcpN18iy4/fSGPBJihdhJoiXsS55qT1WsbnwqHwu8u03VZRg4zE1rAEh8p5HVr28bfCoPfPYow+CwIjfixK8hzaWYydJeWnUwv416LhduwNEsiyxhCBa7KLX/VIJ0PVaucoxhC0rts2m29WQjb3yJtMYSWNFRvYcE3N1ut76akEe+tm9G9j4fEYaCFEeSX9okBQWyry8c3y1F+lDAFVw+Kj0aFwCeuxIZD8GH+I1o3Vb7dtSbFkdCJQEBHIsuUD4DOfj41pQg48ytK1+pHKSfCSO3d95FxP2XBxCaUe0WvlB5kWBHIWuSQPfW7C7RxjxYxMXh1jCwuVdD0WJUjLzPvqA3TxK4fa2NWchS5cKzEAXLhwLntWrxtPGxtBiVV0ZhE5KqwJAykXIB0rM0oVFR7aiOttsqnoyxixbPxEjmypKxY+AijNIt9cdOskuFwqGFL6uSWa3MCzC58Bf3mojd/Ds+w8eFBJ4l7DsVYWP5An4V97n4Li4cBdoSQlSwMQKgLck3FzqDe9+29eicI8U5vXWuv4MKTpJFw3f2vDtGHOyDMuaN0JvbOLMAetWWvvbkCQQvwlVTKQptpcZnc/m7/ADGtO5WwI8Msxin44dhcjLYMoOnRJ16VdO9sF4VP7La+4i1fK8W6jJQ2Ojvg+ZxbvII4ZZzqRcD4AaD3k2+Fc2zMAcW8jyMbDrHaeQF+QFdWy14uDmjX2gb2+IYediK4dmbVeJXjVLsx053BtY9G1fM91KCe1fc5ae7exv3cw18S2txGGsfjlH8634dcm0SF5Em/7yZv41z7F2guH4wkBz6C1tdL3F+rU1IbvYN2leeQWzXyj38z7uQrWNJqKW92WKtJIqW+SfZNrYfEj2XKsbdq/hyD4qR5mt3pARsVjYMNHzSNnJ6rkFv4IB++KlfSlsziYMSAaxOD7kbon8ytRfo2Vp8TicVJqVRIwerkAbfuovnX6SEv3ay9Yqv16Fkve4O59btbw5Ni4gk2aENGvaOJ/o/IuR+5X3ubiI8Bst8TIP8ASOSqj2mt0EUe+zH3Gqlt6B4MRi8Ig6MkqkDr5lkt89Wz0i7JMezsKiDowlVa3imUHz6/GtShG0vM7/T/AKRN79jJ3z2hwvtIwkf2fn+tmyftc72/rZfhapx98A2znxcS3KjVG6mzKpUke+/lWDt/D/o3PxEy8DLluM2bJbJl53vpaqfsTCsuwsczcnYFfHKY1JHxFv3a5KEZK3GqaRriae96Fh2BvdjMVJBlwwEJNpZdbXF75LkaaW69aiN0tpJBi9rSyGypcnxPFewHiTYfGrP6OR/m3D++T/nSV5xPsd55NplCbxOXKD9ZeI4OnWQNR8a3BRk5x2W33I20ovc9N3R21Pio2lliWOMn8KxJZh1sb9Xu561Yar25O31xOFQgAPGAjqOQIGhUfskaj/1Vhrw5FU2qo7xdoUpSsGhUdtnYMWKRUmUsqtmABI1sRzHgTUjSqm1qhuasNhxGiIosqgKB4KLD8hXBtTd2HEPE8qktGboQxFtQ3Ic9VFSlKJtO0SrNU0CupVgGU6EEXBHYRVZk9GmCLXyOP6odsv8A8q10qxnKPwuiOKe5wQbGiSAQBBwrEZDqCDqb3qDb0Z4ItfI/uztarXSqpyWzDinuiP8A0HDwBh+GDEBYIbkWvfmdb366hF9GuCDXyOf6pc2q11i1FOa2Y4Uyk75b1wcDEYdbvIfw8uU2DXGtzztbTxFSu5GxThsGisLO5zuD1M1rD4AAVK/oWDOX4Uecm5bKM1+2/bXYFrcsi4OCP1ZFF3bIXbW6OGxTZpU6QFsykq1uoEjn8a+dk7m4bDiThq34ilHLMSSp5jwqdpXPjlVXoXhV3RG7H2DFhYykKlVLZiCSdbBevwAqJxno5wcjFuGy3NyEYqvy8h8KtFKqySTtMcKI/ZGxIsMhSFcqk3OpN2sBc38APKuueAOpVhcEWIrbWLVh+9uapbFSm2VNh3zRXYdoGtuxl6/hW9d5XHtRC/vI/IirMVr44A7K8vIcfgdHLltfCyqSY2eWRSqAXNhdQRp15mHxq04ZCFAY5jbU8rn3V9iEdlfVq6Y8Tg227NRjW7NGNwayxvG4urgqw7Qa59kbEiwyFIVKqWLG5JJJsL3PuFSFK726o3RE4vdmCWdJ3S8iZcpuQLoSVJHI2JqQxGFWRGR1DKwsykXBB7a3UpbJRVR6NcFnzZG/s52y/W3xqcxOx4pIDAVAiIAyr0QACCALcuQrupVc5PdkUUuhx7M2YmHiWKIEIt7Akn2mLHU+JNc+z93YYJJZI1IaX2ySSDqTyPLUmpS1KnE9S0iI2VuvBhpHkhUqX9oZjl539k6c6lqzSjbe5dhSlKgFKUoBSlKAUpSgFKUoBSlKAUpSgFKUoBSlKAUpSgFKUoBSlKAUpSgFKUoBSlKAUpSgFKUoBSlKA//Z"/>
          <p:cNvSpPr>
            <a:spLocks noChangeAspect="1" noChangeArrowheads="1"/>
          </p:cNvSpPr>
          <p:nvPr/>
        </p:nvSpPr>
        <p:spPr bwMode="auto">
          <a:xfrm>
            <a:off x="76200" y="-319088"/>
            <a:ext cx="1762125" cy="676276"/>
          </a:xfrm>
          <a:prstGeom prst="rect">
            <a:avLst/>
          </a:prstGeom>
          <a:noFill/>
          <a:ln w="9525">
            <a:noFill/>
            <a:miter lim="800000"/>
            <a:headEnd/>
            <a:tailEnd/>
          </a:ln>
        </p:spPr>
        <p:txBody>
          <a:bodyPr>
            <a:prstTxWarp prst="textNoShape">
              <a:avLst/>
            </a:prstTxWarp>
          </a:bodyPr>
          <a:lstStyle/>
          <a:p>
            <a:endParaRPr lang="en-US" sz="1800">
              <a:latin typeface="Century Gothic" pitchFamily="127" charset="0"/>
            </a:endParaRPr>
          </a:p>
        </p:txBody>
      </p:sp>
      <p:sp>
        <p:nvSpPr>
          <p:cNvPr id="19461" name="AutoShape 4" descr="data:image/jpg;base64,/9j/4AAQSkZJRgABAQAAAQABAAD/2wCEAAkGBhQSEBAUEhQUFRUVFxkYFhUVGBgZFhcUFhYXFRcWFhYXICggGBomHRcYIC8gJCcpLC4uFSA9NTAqNSgrLCkBCQoKDgwOGg8PGi8iHyUsLCkpKiwsKS8sNSkvKSkqLSksLCwsKSksLC0qLCwpLCksLCksKSwsLCwsLCwsKSwsKf/AABEIAGQBBgMBIgACEQEDEQH/xAAbAAEAAgMBAQAAAAAAAAAAAAAABQYBAwQHAv/EAEgQAAIBAgMEBgcEBgUNAAAAAAECAwARBBIhBQYTMSJBUVNhkQcXMnGBktEUFiOhFUJSgrHBVGJyc6IkJTM0Q2Oys8LD0uHx/8QAGwEBAQEBAQEBAQAAAAAAAAAAAAECAwQFBgf/xAAyEQACAgECBAMHAQkAAAAAAAAAAQIRAyExEhNBUQRSkRQiMmFxocGBBSMzQnKSsdHx/9oADAMBAAIRAxEAPwD3GlKUApSlAKUpQClKUApSsXoDNKxel6AzSsXpegM0rF6XoDNKxel6AzSsXpegM0rF6XoDNKxes0ApSlAKUpQClKUApSlAKUpQClYNRu0t4YMOQJZApPIalrdthyoZlJRVsk6VXvv5hO8PyN9KffzCd4fkb6UOfPxeZepYaVXvv5hO8PyN9KffzCd4fkb6UHPxeZepYaVXvv5hO8PyN9KffzCd4fkb6UHPxeZepYDUfJITxGMnDRCRpYaKOkzM3IeWg8o47+YTvD8jfSuGferByRTxNKQJeILhW5OCLjTxoZefH0kvUmUxEZyWxN898tpI+lbnl01t4UOJjtm+1adudLWIDA3t2EH3EVWW2js/iIyysoXKSoVrOUdpFLEi98zsdCL31rhij2cAwE8nSQpfK37eYN7PMCyDwFDk/ER7r1Lm2MhF74q2UAn8SPQG1iewG48xWyGRHYquILMupVXQkDtIAuKp2IxGBZnY4iW72ucp6jERYZdDeIajU5uvS3ZgdtYKOYy8d2PTsChsDJkzEWW5JyLzvQLxEb3XqWFcZERcYq+pGkkfMC5HLqB/OvqeQI6o00oJUtclcoCkA3a1hqw86qWDxmAjCgzOwWVZRmQ6FFIH6vLkfgKkdobxYKV1Zpm0XLbIbEcSOTW69sY8zVVdTSzwrWS9SbTERlmUYkkqASM6aBhmB5crC9+ykeIQllGIa6jMwzLcKCVLcuV1OvhVXkx+BIYDESKCANFPZIp/V0ushFdUG3cCrOeMxDoUZShsQWZuy49th8a3UO5efj8y9ScwmLSQErNKLdT2Q2IBBsw5EEWPjWTi4xl/yh+ly1XsY3It0R0G1OmlVddpYPNdsTI3s65DfIoACMbWK6A8gdTcm+g47AZSvHktmV7BTpIqlQ18vu05dH30qHcc/H5l6lkw20I3z2nkXIbEvZRqzICCwsQWVh8K6Rl6sQxN7WDp7Vr5eWptraqh9qwHT/HkuxJ0S3tZ82mWxNnbU3I6jX1DjNnqyNxpCUa4BVsumQ2ygWGqA37b1WsfcnPh3XqXGB2BTpFle/tizAgXHULiwPPwruFViXffCFkIkOhN+g37JHZW/wC/eE7w/I30rkdFnx+ZepYaVXvv5hO8PyN9KffzCd4fkb6ULz8XmXqWGlV7794TvD8jfSn37wneH5G+lS0Xn4/MvUsNKr338wneH5G+lPv5hO8PyN9KWhz8fmXqWGlRuzNvw4i/BkDEcxyYfA1IiqbjJSVozSlKGjFeK7w4oti8SWNzxGHwUlQPICvaq8J2+9sXiv76T/jNRnzP2krgvqbsBgXmayFM3YzqpOhJsDzsAaLgHKSuoVkitnZWBUZuViOfw5Vo2NtIQzLIwJADCy2v0kZev3127M3hjjSOJosyZZBK2ocmQZTwwGC6KqWLC+h5VD5mPHCS950apNnyKmcgBcqtckcnJCj+0bHTwNfOOwjQtlcpmFwVV1YqRbRgPZ5it+L3gSXDpC6P+HGnDYZbiYAhyddUZSB2i2lad4NsLPKXUyam+V0jUKLAWDIxL8v1qFlixpXF2Zl2dIgLEaBUe9wQVkNlynrJN9B2HsNfc+yZEDEhejYOFdS0ZblxFBuvUNa1fp4iHCoLloJGk1tlPSDRjt0u/wAxrbidtxAYkxLJmxBFw+XIg4glYBgSXJZbA2FgdaDlYq3PhtmyBpFsM0bqj6jR2bKB461jH7OeG2e2pYDKyt0kIDKSvIi40rpxW8MRkkdFkvNNFK4bKAgjbOVQgnOSeRIFhWjb23VxGQhWUq0ullC5JHzKSF/X6mOt7DWqWWLGk6ep8yYB1jDsUUMoYKzqJGW9gwQm5BPKtk2yZUViQvRALqGUuga1i6A3Uajn21px+0YpQrkSLKERCAFMbGMBFbMWBUZQLix15V0Yvb0RbEyosnFxClWDZRHHntxCGBu97HKLC19eVQcrH3B2HNxlgyfiMAVFxYqRe9+VrD8qx+h5cmeykWc2zrmKxHLIQt7kKeZFdj74KZFfhtmEykNpmGHDpK0QF+ZdNNbWYiuHEbw5o4o1zKPxRKbLnMcsufKjE3HRJB5X7bULycNPUx+i5bwDLbj24Wo6V2Cj3akc+2i7MkLMpWxV1jIYgWd75Rr/AGTryrsbetGKlosvDnSWPJcnIoCFWztzyIg6OlxXFid4OJheE6nih0PFvzjjDhQ/9YZrA9nu1B4cS6mvE4V4wC4y3LgA87xkKxt2Am16+5MA6oHcooK5grOocqdAwS+Y36tK07c2r9omMnS9hF6Vr9FAG5drF2/eNdOK2tBIGd0kMph4eWymMSqgjSQNmBFgASMp66GFihxNX9DY2xJujopzGMWDqSDKLx5he63vzNfC7LctIoaMmMFnPEXKihspzNyBv1V1vvWjFLo4Eb4ZlyhQWEKhXEhv0hoSt72/hrj3kQS4h7ynioyg8KG6XcOOjnyuLXFzr76HTk4ejOI4N+HxALx5zHnBBXMADa494166yMBJxJYwBnjzlhcf7P27dp8BztW3C7xCMKuVpEzyGRXAXiJJw7aKSFYFCQRyNrVri22BjWnscjSuxXS/DcsGXna5Vj12vQ5vFj01Pp9myAIStg8bTAki3DUXZvLq8R21sGxZc0i3jBQZmDSKCFyq2bX9WzKb+NMZvKHhmQK12bLESR0MOeGDGdedokGna2tfGI28rTYuTK9pYTEo0uGMcaXOvK6HzGlNDTxYujswmzJC0SqFJmzmOzCzCMkMb9mh99cge5Hj/OpTAb18M4MdPJCsokUBOmXLFcpOotcdYqAiktl8LVmfwuicqFxp9dfsWTaeJjwyRdCOzTRxsz20V2IZyT1ga66VwneRBLjFaOHJAqlSACzllUj82A0HZXRtXFNwJSli2QlLrm6Vjl0OhqvR7Sxf45MYBWNMtoxfMsuSRhpqbKzhezLX5PB+8i5S3vrKuqP6TPw8cbUYrStKXyZ14rfLLHhmWCIs+YShgRkdJEjZb26Iu97sOztqQ2ft8SYpoGgRQGms+UEMsThARpzvcEe7tqExW0sXaLKhN2fMxiW5Tioqu6ZbglCSVFjpepfY2NlaTEcUEBZGEd1yjJc2I6IvfTXMb26q65lGGNul1/mff8GceHilX06Indm/hbQwpj6Od8pHV0uifMG9u0CvUhXkmBmvj8CP96unhevWxX3P2dKUvDxcj4GfHHH4jJGG1/hH1SlK95gxVJ3o9HIxMrTRSBGb21YEqTyuCNQfOrtUVvDvFHg41klDEM2UZRc3sTrc9gNVRcnSOWWEZxqexQ/VNP30Xk/0p6pp++i8nqd9a2E/Zm+Uf+VWnZW0VxEMcqXyuLi/O3LXyrU8UoayR514XA9jzn1TT9/F5PT1Sz99F5PXqNK50a9jxdjy71TT99F5PT1TT99F5PXqNKUPY8XY8u9U0/fReT09U0/fReT16jSlD2PF2PLvVNP30Xk9PVNP30Xk9eo0pQ9jxdjy71TT9/F5PT1Tz99F5PXqNasXiBHG7nUKpYgc7KCf5VaJ7Hh7Hmfqmn76Lyenqmn76LyervutvKuNieRUZAr5bMQSbKrX6Og9r8qmqsouLpheEwvVI8u9U0/fReT09U0/fReT1f8AaW2lgPTVyMjvmUAjLGuZuu97fxr6wO2Y5mcIScioSbaWkBYa+4a9lTh0seyYex56fRPP30Xk9fL+iyUc8RCPfmH8atG0tvSSvw4LgE2BHtMff1Ci7tWsZpVUnqOv+Jjqa8jz26gr/wAHJ+HxP4Y/crC+iuY8p4T7sx/lX16p5++i8nqyzbvyRDNDJmI1sOixHhY61KbB2xxgVb2159Vx22/jWoZbfDJUzUfDYm6a+5RvVNP30Xk9PVNP38Xk9XPB74wyYtsKA4kUsOkAFJTmAb/GujeDeSLBojy5jmbKAouSbX5fD869fLlaVas17Lh3/JRPVNP30Xk9PVNP30Xk/wBK9IwOOWaJJUPRdQwPgRfWo3YG9cWLeVYg/wCH7RYWU3JAsb+BNTgeum249kw9inx+jHFKLDERgdWjaflX16tsX/SY/lb6V6TSuD8PibtxXoeuPHFUpyr+pnm3q2xf9Jj8m+lYPo2xf9Jj+VvpXpRqB2HvWmKxGIhVGXg82YjpHMV0APhReExNNqC030RXKe3HL+5/7Izdb0fjDS8aWTiSC+WwIUEixNzqTYkdXOrjS1ZrqkkqRIxUdhSlKpoVRfS3/qsH99/23q9VRfS2f8kg/vv+h67+H/io55fgY2Tv5gUw8COxzLGit+GTqqgHW2ut9a6d6N9ThTheHGrpKubrDZbrbKB1kN11IbC3fw7YXDEwQkmKMkmNbklFJJJGtVr0jR2xWzQAAAwAA0AAkj0HZXWCxzyVT67mG5RjZL4PeyeODET46DgouXhKL5nLZujqTr7PUOZqM++uPMX2kYVPs/PUtny/tXvy8ctq7fSnAzYJSOSyqW9xDLfzIqJ2PslcRhU/zlIqFMrRMUGXTKUIJ5fyrUIwceNrr8yNyvhLTNvnCuBXF6lW0CC2YyXtk7OYOvYKr776Y9YhiWwsYw5N+bZspNgb30Hjl6+VRu9ewRBszDiGTjRrMzlxa3TDAWtpa+nxrrwGx1xGFUnabiNkAaNigC6aowJ0A5fCrHHjUeLfX5kcpN18iy4/fSGPBJihdhJoiXsS55qT1WsbnwqHwu8u03VZRg4zE1rAEh8p5HVr28bfCoPfPYow+CwIjfixK8hzaWYydJeWnUwv416LhduwNEsiyxhCBa7KLX/VIJ0PVaucoxhC0rts2m29WQjb3yJtMYSWNFRvYcE3N1ut76akEe+tm9G9j4fEYaCFEeSX9okBQWyry8c3y1F+lDAFVw+Kj0aFwCeuxIZD8GH+I1o3Vb7dtSbFkdCJQEBHIsuUD4DOfj41pQg48ytK1+pHKSfCSO3d95FxP2XBxCaUe0WvlB5kWBHIWuSQPfW7C7RxjxYxMXh1jCwuVdD0WJUjLzPvqA3TxK4fa2NWchS5cKzEAXLhwLntWrxtPGxtBiVV0ZhE5KqwJAykXIB0rM0oVFR7aiOttsqnoyxixbPxEjmypKxY+AijNIt9cdOskuFwqGFL6uSWa3MCzC58Bf3mojd/Ds+w8eFBJ4l7DsVYWP5An4V97n4Li4cBdoSQlSwMQKgLck3FzqDe9+29eicI8U5vXWuv4MKTpJFw3f2vDtGHOyDMuaN0JvbOLMAetWWvvbkCQQvwlVTKQptpcZnc/m7/ADGtO5WwI8Msxin44dhcjLYMoOnRJ16VdO9sF4VP7La+4i1fK8W6jJQ2Ojvg+ZxbvII4ZZzqRcD4AaD3k2+Fc2zMAcW8jyMbDrHaeQF+QFdWy14uDmjX2gb2+IYediK4dmbVeJXjVLsx053BtY9G1fM91KCe1fc5ae7exv3cw18S2txGGsfjlH8634dcm0SF5Em/7yZv41z7F2guH4wkBz6C1tdL3F+rU1IbvYN2leeQWzXyj38z7uQrWNJqKW92WKtJIqW+SfZNrYfEj2XKsbdq/hyD4qR5mt3pARsVjYMNHzSNnJ6rkFv4IB++KlfSlsziYMSAaxOD7kbon8ytRfo2Vp8TicVJqVRIwerkAbfuovnX6SEv3ay9Yqv16Fkve4O59btbw5Ni4gk2aENGvaOJ/o/IuR+5X3ubiI8Bst8TIP8ASOSqj2mt0EUe+zH3Gqlt6B4MRi8Ig6MkqkDr5lkt89Wz0i7JMezsKiDowlVa3imUHz6/GtShG0vM7/T/AKRN79jJ3z2hwvtIwkf2fn+tmyftc72/rZfhapx98A2znxcS3KjVG6mzKpUke+/lWDt/D/o3PxEy8DLluM2bJbJl53vpaqfsTCsuwsczcnYFfHKY1JHxFv3a5KEZK3GqaRriae96Fh2BvdjMVJBlwwEJNpZdbXF75LkaaW69aiN0tpJBi9rSyGypcnxPFewHiTYfGrP6OR/m3D++T/nSV5xPsd55NplCbxOXKD9ZeI4OnWQNR8a3BRk5x2W33I20ovc9N3R21Pio2lliWOMn8KxJZh1sb9Xu561Yar25O31xOFQgAPGAjqOQIGhUfskaj/1Vhrw5FU2qo7xdoUpSsGhUdtnYMWKRUmUsqtmABI1sRzHgTUjSqm1qhuasNhxGiIosqgKB4KLD8hXBtTd2HEPE8qktGboQxFtQ3Ic9VFSlKJtO0SrNU0CupVgGU6EEXBHYRVZk9GmCLXyOP6odsv8A8q10qxnKPwuiOKe5wQbGiSAQBBwrEZDqCDqb3qDb0Z4ItfI/uztarXSqpyWzDinuiP8A0HDwBh+GDEBYIbkWvfmdb366hF9GuCDXyOf6pc2q11i1FOa2Y4Uyk75b1wcDEYdbvIfw8uU2DXGtzztbTxFSu5GxThsGisLO5zuD1M1rD4AAVK/oWDOX4Uecm5bKM1+2/bXYFrcsi4OCP1ZFF3bIXbW6OGxTZpU6QFsykq1uoEjn8a+dk7m4bDiThq34ilHLMSSp5jwqdpXPjlVXoXhV3RG7H2DFhYykKlVLZiCSdbBevwAqJxno5wcjFuGy3NyEYqvy8h8KtFKqySTtMcKI/ZGxIsMhSFcqk3OpN2sBc38APKuueAOpVhcEWIrbWLVh+9uapbFSm2VNh3zRXYdoGtuxl6/hW9d5XHtRC/vI/IirMVr44A7K8vIcfgdHLltfCyqSY2eWRSqAXNhdQRp15mHxq04ZCFAY5jbU8rn3V9iEdlfVq6Y8Tg227NRjW7NGNwayxvG4urgqw7Qa59kbEiwyFIVKqWLG5JJJsL3PuFSFK726o3RE4vdmCWdJ3S8iZcpuQLoSVJHI2JqQxGFWRGR1DKwsykXBB7a3UpbJRVR6NcFnzZG/s52y/W3xqcxOx4pIDAVAiIAyr0QACCALcuQrupVc5PdkUUuhx7M2YmHiWKIEIt7Akn2mLHU+JNc+z93YYJJZI1IaX2ySSDqTyPLUmpS1KnE9S0iI2VuvBhpHkhUqX9oZjl539k6c6lqzSjbe5dhSlKgFKUoBSlKAUpSgFKUoBSlKAUpSgFKUoBSlKAUpSgFKUoBSlKAUpSgFKUoBSlKAUpSgFKUoBSlKA//Z"/>
          <p:cNvSpPr>
            <a:spLocks noChangeAspect="1" noChangeArrowheads="1"/>
          </p:cNvSpPr>
          <p:nvPr/>
        </p:nvSpPr>
        <p:spPr bwMode="auto">
          <a:xfrm>
            <a:off x="76200" y="-319088"/>
            <a:ext cx="1762125" cy="676276"/>
          </a:xfrm>
          <a:prstGeom prst="rect">
            <a:avLst/>
          </a:prstGeom>
          <a:noFill/>
          <a:ln w="9525">
            <a:noFill/>
            <a:miter lim="800000"/>
            <a:headEnd/>
            <a:tailEnd/>
          </a:ln>
        </p:spPr>
        <p:txBody>
          <a:bodyPr>
            <a:prstTxWarp prst="textNoShape">
              <a:avLst/>
            </a:prstTxWarp>
          </a:bodyPr>
          <a:lstStyle/>
          <a:p>
            <a:endParaRPr lang="en-US" sz="1800">
              <a:latin typeface="Century Gothic" pitchFamily="127" charset="0"/>
            </a:endParaRPr>
          </a:p>
        </p:txBody>
      </p:sp>
      <p:sp>
        <p:nvSpPr>
          <p:cNvPr id="5" name="TextBox 3"/>
          <p:cNvSpPr txBox="1">
            <a:spLocks noChangeArrowheads="1"/>
          </p:cNvSpPr>
          <p:nvPr/>
        </p:nvSpPr>
        <p:spPr bwMode="auto">
          <a:xfrm>
            <a:off x="717550" y="1719263"/>
            <a:ext cx="7642225" cy="366712"/>
          </a:xfrm>
          <a:prstGeom prst="rect">
            <a:avLst/>
          </a:prstGeom>
          <a:solidFill>
            <a:schemeClr val="bg2">
              <a:lumMod val="40000"/>
              <a:lumOff val="60000"/>
            </a:schemeClr>
          </a:solidFill>
          <a:ln>
            <a:noFill/>
          </a:ln>
        </p:spPr>
        <p:txBody>
          <a:bodyPr>
            <a:prstTxWarp prst="textNoShape">
              <a:avLst/>
            </a:prstTxWarp>
            <a:spAutoFit/>
          </a:bodyPr>
          <a:lstStyle/>
          <a:p>
            <a:pPr>
              <a:defRPr/>
            </a:pPr>
            <a:r>
              <a:rPr lang="en-US" sz="1800">
                <a:latin typeface="Century Gothic" pitchFamily="127" charset="0"/>
              </a:rPr>
              <a:t>Green = Environmental Sustainability &amp; Social Justice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939800" y="1708150"/>
            <a:ext cx="7032625" cy="3305175"/>
          </a:xfrm>
          <a:prstGeom prst="rect">
            <a:avLst/>
          </a:prstGeom>
          <a:noFill/>
          <a:ln w="9525">
            <a:noFill/>
            <a:miter lim="800000"/>
            <a:headEnd/>
            <a:tailEnd/>
          </a:ln>
        </p:spPr>
        <p:txBody>
          <a:bodyPr>
            <a:prstTxWarp prst="textNoShape">
              <a:avLst/>
            </a:prstTxWarp>
            <a:spAutoFit/>
          </a:bodyPr>
          <a:lstStyle/>
          <a:p>
            <a:r>
              <a:rPr lang="en-US" sz="1800" b="1">
                <a:latin typeface="Century Gothic" pitchFamily="127" charset="0"/>
              </a:rPr>
              <a:t>Roughly 3 million tons of cocoa are harvested each year</a:t>
            </a:r>
          </a:p>
          <a:p>
            <a:pPr>
              <a:lnSpc>
                <a:spcPct val="80000"/>
              </a:lnSpc>
            </a:pPr>
            <a:endParaRPr lang="en-US" sz="1800" b="1">
              <a:latin typeface="Century Gothic" pitchFamily="127" charset="0"/>
            </a:endParaRPr>
          </a:p>
          <a:p>
            <a:r>
              <a:rPr lang="en-US" sz="1800" b="1">
                <a:latin typeface="Century Gothic" pitchFamily="127" charset="0"/>
              </a:rPr>
              <a:t>In 2010, global chocolate sales reached $50 billion</a:t>
            </a:r>
          </a:p>
          <a:p>
            <a:pPr>
              <a:lnSpc>
                <a:spcPct val="90000"/>
              </a:lnSpc>
            </a:pPr>
            <a:endParaRPr lang="en-US" sz="1800">
              <a:latin typeface="Century Gothic" pitchFamily="127" charset="0"/>
            </a:endParaRPr>
          </a:p>
          <a:p>
            <a:pPr>
              <a:buSzPct val="150000"/>
            </a:pPr>
            <a:r>
              <a:rPr lang="en-US" sz="1800">
                <a:latin typeface="Century Gothic" pitchFamily="127" charset="0"/>
              </a:rPr>
              <a:t>Chocolate company CEO’s were given approximately $35 million in compensation</a:t>
            </a:r>
          </a:p>
          <a:p>
            <a:pPr>
              <a:buSzPct val="150000"/>
              <a:buFont typeface="Arial" pitchFamily="127" charset="0"/>
              <a:buChar char="•"/>
            </a:pPr>
            <a:endParaRPr lang="en-US" sz="1800">
              <a:latin typeface="Century Gothic" pitchFamily="127" charset="0"/>
            </a:endParaRPr>
          </a:p>
          <a:p>
            <a:pPr marL="1028700" lvl="1" indent="-285750">
              <a:buSzPct val="150000"/>
              <a:buFont typeface="Arial" pitchFamily="127" charset="0"/>
              <a:buChar char="•"/>
            </a:pPr>
            <a:r>
              <a:rPr lang="en-US" sz="1800">
                <a:latin typeface="Century Gothic" pitchFamily="127" charset="0"/>
              </a:rPr>
              <a:t>Nestle CEO was given $11.4 million</a:t>
            </a:r>
          </a:p>
          <a:p>
            <a:pPr marL="1028700" lvl="1" indent="-285750">
              <a:buSzPct val="150000"/>
              <a:buFont typeface="Arial" pitchFamily="127" charset="0"/>
              <a:buChar char="•"/>
            </a:pPr>
            <a:r>
              <a:rPr lang="en-US" sz="1800">
                <a:latin typeface="Century Gothic" pitchFamily="127" charset="0"/>
              </a:rPr>
              <a:t>Kraft/Cadbury CEO was given $13.5 million</a:t>
            </a:r>
          </a:p>
          <a:p>
            <a:pPr marL="1028700" lvl="1" indent="-285750">
              <a:buSzPct val="150000"/>
              <a:buFont typeface="Arial" pitchFamily="127" charset="0"/>
              <a:buChar char="•"/>
            </a:pPr>
            <a:r>
              <a:rPr lang="en-US" sz="1800">
                <a:latin typeface="Century Gothic" pitchFamily="127" charset="0"/>
              </a:rPr>
              <a:t>Hershey CEO was given 10.5 million</a:t>
            </a:r>
          </a:p>
          <a:p>
            <a:pPr marL="1028700" lvl="1" indent="-285750">
              <a:buSzPct val="150000"/>
              <a:buFont typeface="Arial" pitchFamily="127" charset="0"/>
              <a:buChar char="•"/>
            </a:pPr>
            <a:r>
              <a:rPr lang="en-US" sz="1800">
                <a:latin typeface="Century Gothic" pitchFamily="127" charset="0"/>
              </a:rPr>
              <a:t>Mars undisclosed</a:t>
            </a:r>
          </a:p>
          <a:p>
            <a:pPr marL="1028700" lvl="1" indent="-285750">
              <a:buSzPct val="150000"/>
            </a:pPr>
            <a:endParaRPr lang="en-US" sz="1800">
              <a:latin typeface="Century Gothic" pitchFamily="127" charset="0"/>
            </a:endParaRPr>
          </a:p>
        </p:txBody>
      </p:sp>
      <p:sp>
        <p:nvSpPr>
          <p:cNvPr id="21506" name="Title 1"/>
          <p:cNvSpPr txBox="1">
            <a:spLocks/>
          </p:cNvSpPr>
          <p:nvPr/>
        </p:nvSpPr>
        <p:spPr bwMode="auto">
          <a:xfrm>
            <a:off x="6127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Big Chocolate</a:t>
            </a:r>
          </a:p>
        </p:txBody>
      </p:sp>
      <p:sp>
        <p:nvSpPr>
          <p:cNvPr id="21507" name="AutoShape 2" descr="data:image/jpg;base64,/9j/4AAQSkZJRgABAQAAAQABAAD/2wCEAAkGBhQSEBAUEhQUFRUVFxkYFhUVGBgZFhcUFhYXFRcWFhYXICggGBomHRcYIC8gJCcpLC4uFSA9NTAqNSgrLCkBCQoKDgwOGg8PGi8iHyUsLCkpKiwsKS8sNSkvKSkqLSksLCwsKSksLC0qLCwpLCksLCksKSwsLCwsLCwsKSwsKf/AABEIAGQBBgMBIgACEQEDEQH/xAAbAAEAAgMBAQAAAAAAAAAAAAAABQYBAwQHAv/EAEgQAAIBAgMEBgcEBgUNAAAAAAECAwARBBIhBQYTMSJBUVNhkQcXMnGBktEUFiOhFUJSgrHBVGJyc6IkJTM0Q2Oys8LD0uHx/8QAGwEBAQEBAQEBAQAAAAAAAAAAAAECAwQFBgf/xAAyEQACAgECBAMHAQkAAAAAAAAAAQIRAyExEhNBUQRSkRQiMmFxocGBBSMzQnKSsdHx/9oADAMBAAIRAxEAPwD3GlKUApSlAKUpQClKUApSsXoDNKxel6AzSsXpegM0rF6XoDNKxel6AzSsXpegM0rF6XoDNKxes0ApSlAKUpQClKUApSlAKUpQClYNRu0t4YMOQJZApPIalrdthyoZlJRVsk6VXvv5hO8PyN9KffzCd4fkb6UOfPxeZepYaVXvv5hO8PyN9KffzCd4fkb6UHPxeZepYaVXvv5hO8PyN9KffzCd4fkb6UHPxeZepYDUfJITxGMnDRCRpYaKOkzM3IeWg8o47+YTvD8jfSuGferByRTxNKQJeILhW5OCLjTxoZefH0kvUmUxEZyWxN898tpI+lbnl01t4UOJjtm+1adudLWIDA3t2EH3EVWW2js/iIyysoXKSoVrOUdpFLEi98zsdCL31rhij2cAwE8nSQpfK37eYN7PMCyDwFDk/ER7r1Lm2MhF74q2UAn8SPQG1iewG48xWyGRHYquILMupVXQkDtIAuKp2IxGBZnY4iW72ucp6jERYZdDeIajU5uvS3ZgdtYKOYy8d2PTsChsDJkzEWW5JyLzvQLxEb3XqWFcZERcYq+pGkkfMC5HLqB/OvqeQI6o00oJUtclcoCkA3a1hqw86qWDxmAjCgzOwWVZRmQ6FFIH6vLkfgKkdobxYKV1Zpm0XLbIbEcSOTW69sY8zVVdTSzwrWS9SbTERlmUYkkqASM6aBhmB5crC9+ykeIQllGIa6jMwzLcKCVLcuV1OvhVXkx+BIYDESKCANFPZIp/V0ushFdUG3cCrOeMxDoUZShsQWZuy49th8a3UO5efj8y9ScwmLSQErNKLdT2Q2IBBsw5EEWPjWTi4xl/yh+ly1XsY3It0R0G1OmlVddpYPNdsTI3s65DfIoACMbWK6A8gdTcm+g47AZSvHktmV7BTpIqlQ18vu05dH30qHcc/H5l6lkw20I3z2nkXIbEvZRqzICCwsQWVh8K6Rl6sQxN7WDp7Vr5eWptraqh9qwHT/HkuxJ0S3tZ82mWxNnbU3I6jX1DjNnqyNxpCUa4BVsumQ2ygWGqA37b1WsfcnPh3XqXGB2BTpFle/tizAgXHULiwPPwruFViXffCFkIkOhN+g37JHZW/wC/eE7w/I30rkdFnx+ZepYaVXvv5hO8PyN9KffzCd4fkb6ULz8XmXqWGlV7794TvD8jfSn37wneH5G+lS0Xn4/MvUsNKr338wneH5G+lPv5hO8PyN9KWhz8fmXqWGlRuzNvw4i/BkDEcxyYfA1IiqbjJSVozSlKGjFeK7w4oti8SWNzxGHwUlQPICvaq8J2+9sXiv76T/jNRnzP2krgvqbsBgXmayFM3YzqpOhJsDzsAaLgHKSuoVkitnZWBUZuViOfw5Vo2NtIQzLIwJADCy2v0kZev3127M3hjjSOJosyZZBK2ocmQZTwwGC6KqWLC+h5VD5mPHCS950apNnyKmcgBcqtckcnJCj+0bHTwNfOOwjQtlcpmFwVV1YqRbRgPZ5it+L3gSXDpC6P+HGnDYZbiYAhyddUZSB2i2lad4NsLPKXUyam+V0jUKLAWDIxL8v1qFlixpXF2Zl2dIgLEaBUe9wQVkNlynrJN9B2HsNfc+yZEDEhejYOFdS0ZblxFBuvUNa1fp4iHCoLloJGk1tlPSDRjt0u/wAxrbidtxAYkxLJmxBFw+XIg4glYBgSXJZbA2FgdaDlYq3PhtmyBpFsM0bqj6jR2bKB461jH7OeG2e2pYDKyt0kIDKSvIi40rpxW8MRkkdFkvNNFK4bKAgjbOVQgnOSeRIFhWjb23VxGQhWUq0ullC5JHzKSF/X6mOt7DWqWWLGk6ep8yYB1jDsUUMoYKzqJGW9gwQm5BPKtk2yZUViQvRALqGUuga1i6A3Uajn21px+0YpQrkSLKERCAFMbGMBFbMWBUZQLix15V0Yvb0RbEyosnFxClWDZRHHntxCGBu97HKLC19eVQcrH3B2HNxlgyfiMAVFxYqRe9+VrD8qx+h5cmeykWc2zrmKxHLIQt7kKeZFdj74KZFfhtmEykNpmGHDpK0QF+ZdNNbWYiuHEbw5o4o1zKPxRKbLnMcsufKjE3HRJB5X7bULycNPUx+i5bwDLbj24Wo6V2Cj3akc+2i7MkLMpWxV1jIYgWd75Rr/AGTryrsbetGKlosvDnSWPJcnIoCFWztzyIg6OlxXFid4OJheE6nih0PFvzjjDhQ/9YZrA9nu1B4cS6mvE4V4wC4y3LgA87xkKxt2Am16+5MA6oHcooK5grOocqdAwS+Y36tK07c2r9omMnS9hF6Vr9FAG5drF2/eNdOK2tBIGd0kMph4eWymMSqgjSQNmBFgASMp66GFihxNX9DY2xJujopzGMWDqSDKLx5he63vzNfC7LctIoaMmMFnPEXKihspzNyBv1V1vvWjFLo4Eb4ZlyhQWEKhXEhv0hoSt72/hrj3kQS4h7ynioyg8KG6XcOOjnyuLXFzr76HTk4ejOI4N+HxALx5zHnBBXMADa494166yMBJxJYwBnjzlhcf7P27dp8BztW3C7xCMKuVpEzyGRXAXiJJw7aKSFYFCQRyNrVri22BjWnscjSuxXS/DcsGXna5Vj12vQ5vFj01Pp9myAIStg8bTAki3DUXZvLq8R21sGxZc0i3jBQZmDSKCFyq2bX9WzKb+NMZvKHhmQK12bLESR0MOeGDGdedokGna2tfGI28rTYuTK9pYTEo0uGMcaXOvK6HzGlNDTxYujswmzJC0SqFJmzmOzCzCMkMb9mh99cge5Hj/OpTAb18M4MdPJCsokUBOmXLFcpOotcdYqAiktl8LVmfwuicqFxp9dfsWTaeJjwyRdCOzTRxsz20V2IZyT1ga66VwneRBLjFaOHJAqlSACzllUj82A0HZXRtXFNwJSli2QlLrm6Vjl0OhqvR7Sxf45MYBWNMtoxfMsuSRhpqbKzhezLX5PB+8i5S3vrKuqP6TPw8cbUYrStKXyZ14rfLLHhmWCIs+YShgRkdJEjZb26Iu97sOztqQ2ft8SYpoGgRQGms+UEMsThARpzvcEe7tqExW0sXaLKhN2fMxiW5Tioqu6ZbglCSVFjpepfY2NlaTEcUEBZGEd1yjJc2I6IvfTXMb26q65lGGNul1/mff8GceHilX06Indm/hbQwpj6Od8pHV0uifMG9u0CvUhXkmBmvj8CP96unhevWxX3P2dKUvDxcj4GfHHH4jJGG1/hH1SlK95gxVJ3o9HIxMrTRSBGb21YEqTyuCNQfOrtUVvDvFHg41klDEM2UZRc3sTrc9gNVRcnSOWWEZxqexQ/VNP30Xk/0p6pp++i8nqd9a2E/Zm+Uf+VWnZW0VxEMcqXyuLi/O3LXyrU8UoayR514XA9jzn1TT9/F5PT1Sz99F5PXqNK50a9jxdjy71TT99F5PT1TT99F5PXqNKUPY8XY8u9U0/fReT09U0/fReT16jSlD2PF2PLvVNP30Xk9PVNP30Xk9eo0pQ9jxdjy71TT9/F5PT1Tz99F5PXqNasXiBHG7nUKpYgc7KCf5VaJ7Hh7Hmfqmn76Lyenqmn76LyervutvKuNieRUZAr5bMQSbKrX6Og9r8qmqsouLpheEwvVI8u9U0/fReT09U0/fReT1f8AaW2lgPTVyMjvmUAjLGuZuu97fxr6wO2Y5mcIScioSbaWkBYa+4a9lTh0seyYex56fRPP30Xk9fL+iyUc8RCPfmH8atG0tvSSvw4LgE2BHtMff1Ci7tWsZpVUnqOv+Jjqa8jz26gr/wAHJ+HxP4Y/crC+iuY8p4T7sx/lX16p5++i8nqyzbvyRDNDJmI1sOixHhY61KbB2xxgVb2159Vx22/jWoZbfDJUzUfDYm6a+5RvVNP30Xk9PVNP38Xk9XPB74wyYtsKA4kUsOkAFJTmAb/GujeDeSLBojy5jmbKAouSbX5fD869fLlaVas17Lh3/JRPVNP30Xk9PVNP30Xk/wBK9IwOOWaJJUPRdQwPgRfWo3YG9cWLeVYg/wCH7RYWU3JAsb+BNTgeum249kw9inx+jHFKLDERgdWjaflX16tsX/SY/lb6V6TSuD8PibtxXoeuPHFUpyr+pnm3q2xf9Jj8m+lYPo2xf9Jj+VvpXpRqB2HvWmKxGIhVGXg82YjpHMV0APhReExNNqC030RXKe3HL+5/7Izdb0fjDS8aWTiSC+WwIUEixNzqTYkdXOrjS1ZrqkkqRIxUdhSlKpoVRfS3/qsH99/23q9VRfS2f8kg/vv+h67+H/io55fgY2Tv5gUw8COxzLGit+GTqqgHW2ut9a6d6N9ThTheHGrpKubrDZbrbKB1kN11IbC3fw7YXDEwQkmKMkmNbklFJJJGtVr0jR2xWzQAAAwAA0AAkj0HZXWCxzyVT67mG5RjZL4PeyeODET46DgouXhKL5nLZujqTr7PUOZqM++uPMX2kYVPs/PUtny/tXvy8ctq7fSnAzYJSOSyqW9xDLfzIqJ2PslcRhU/zlIqFMrRMUGXTKUIJ5fyrUIwceNrr8yNyvhLTNvnCuBXF6lW0CC2YyXtk7OYOvYKr776Y9YhiWwsYw5N+bZspNgb30Hjl6+VRu9ewRBszDiGTjRrMzlxa3TDAWtpa+nxrrwGx1xGFUnabiNkAaNigC6aowJ0A5fCrHHjUeLfX5kcpN18iy4/fSGPBJihdhJoiXsS55qT1WsbnwqHwu8u03VZRg4zE1rAEh8p5HVr28bfCoPfPYow+CwIjfixK8hzaWYydJeWnUwv416LhduwNEsiyxhCBa7KLX/VIJ0PVaucoxhC0rts2m29WQjb3yJtMYSWNFRvYcE3N1ut76akEe+tm9G9j4fEYaCFEeSX9okBQWyry8c3y1F+lDAFVw+Kj0aFwCeuxIZD8GH+I1o3Vb7dtSbFkdCJQEBHIsuUD4DOfj41pQg48ytK1+pHKSfCSO3d95FxP2XBxCaUe0WvlB5kWBHIWuSQPfW7C7RxjxYxMXh1jCwuVdD0WJUjLzPvqA3TxK4fa2NWchS5cKzEAXLhwLntWrxtPGxtBiVV0ZhE5KqwJAykXIB0rM0oVFR7aiOttsqnoyxixbPxEjmypKxY+AijNIt9cdOskuFwqGFL6uSWa3MCzC58Bf3mojd/Ds+w8eFBJ4l7DsVYWP5An4V97n4Li4cBdoSQlSwMQKgLck3FzqDe9+29eicI8U5vXWuv4MKTpJFw3f2vDtGHOyDMuaN0JvbOLMAetWWvvbkCQQvwlVTKQptpcZnc/m7/ADGtO5WwI8Msxin44dhcjLYMoOnRJ16VdO9sF4VP7La+4i1fK8W6jJQ2Ojvg+ZxbvII4ZZzqRcD4AaD3k2+Fc2zMAcW8jyMbDrHaeQF+QFdWy14uDmjX2gb2+IYediK4dmbVeJXjVLsx053BtY9G1fM91KCe1fc5ae7exv3cw18S2txGGsfjlH8634dcm0SF5Em/7yZv41z7F2guH4wkBz6C1tdL3F+rU1IbvYN2leeQWzXyj38z7uQrWNJqKW92WKtJIqW+SfZNrYfEj2XKsbdq/hyD4qR5mt3pARsVjYMNHzSNnJ6rkFv4IB++KlfSlsziYMSAaxOD7kbon8ytRfo2Vp8TicVJqVRIwerkAbfuovnX6SEv3ay9Yqv16Fkve4O59btbw5Ni4gk2aENGvaOJ/o/IuR+5X3ubiI8Bst8TIP8ASOSqj2mt0EUe+zH3Gqlt6B4MRi8Ig6MkqkDr5lkt89Wz0i7JMezsKiDowlVa3imUHz6/GtShG0vM7/T/AKRN79jJ3z2hwvtIwkf2fn+tmyftc72/rZfhapx98A2znxcS3KjVG6mzKpUke+/lWDt/D/o3PxEy8DLluM2bJbJl53vpaqfsTCsuwsczcnYFfHKY1JHxFv3a5KEZK3GqaRriae96Fh2BvdjMVJBlwwEJNpZdbXF75LkaaW69aiN0tpJBi9rSyGypcnxPFewHiTYfGrP6OR/m3D++T/nSV5xPsd55NplCbxOXKD9ZeI4OnWQNR8a3BRk5x2W33I20ovc9N3R21Pio2lliWOMn8KxJZh1sb9Xu561Yar25O31xOFQgAPGAjqOQIGhUfskaj/1Vhrw5FU2qo7xdoUpSsGhUdtnYMWKRUmUsqtmABI1sRzHgTUjSqm1qhuasNhxGiIosqgKB4KLD8hXBtTd2HEPE8qktGboQxFtQ3Ic9VFSlKJtO0SrNU0CupVgGU6EEXBHYRVZk9GmCLXyOP6odsv8A8q10qxnKPwuiOKe5wQbGiSAQBBwrEZDqCDqb3qDb0Z4ItfI/uztarXSqpyWzDinuiP8A0HDwBh+GDEBYIbkWvfmdb366hF9GuCDXyOf6pc2q11i1FOa2Y4Uyk75b1wcDEYdbvIfw8uU2DXGtzztbTxFSu5GxThsGisLO5zuD1M1rD4AAVK/oWDOX4Uecm5bKM1+2/bXYFrcsi4OCP1ZFF3bIXbW6OGxTZpU6QFsykq1uoEjn8a+dk7m4bDiThq34ilHLMSSp5jwqdpXPjlVXoXhV3RG7H2DFhYykKlVLZiCSdbBevwAqJxno5wcjFuGy3NyEYqvy8h8KtFKqySTtMcKI/ZGxIsMhSFcqk3OpN2sBc38APKuueAOpVhcEWIrbWLVh+9uapbFSm2VNh3zRXYdoGtuxl6/hW9d5XHtRC/vI/IirMVr44A7K8vIcfgdHLltfCyqSY2eWRSqAXNhdQRp15mHxq04ZCFAY5jbU8rn3V9iEdlfVq6Y8Tg227NRjW7NGNwayxvG4urgqw7Qa59kbEiwyFIVKqWLG5JJJsL3PuFSFK726o3RE4vdmCWdJ3S8iZcpuQLoSVJHI2JqQxGFWRGR1DKwsykXBB7a3UpbJRVR6NcFnzZG/s52y/W3xqcxOx4pIDAVAiIAyr0QACCALcuQrupVc5PdkUUuhx7M2YmHiWKIEIt7Akn2mLHU+JNc+z93YYJJZI1IaX2ySSDqTyPLUmpS1KnE9S0iI2VuvBhpHkhUqX9oZjl539k6c6lqzSjbe5dhSlKgFKUoBSlKAUpSgFKUoBSlKAUpSgFKUoBSlKAUpSgFKUoBSlKAUpSgFKUoBSlKAUpSgFKUoBSlKA//Z"/>
          <p:cNvSpPr>
            <a:spLocks noChangeAspect="1" noChangeArrowheads="1"/>
          </p:cNvSpPr>
          <p:nvPr/>
        </p:nvSpPr>
        <p:spPr bwMode="auto">
          <a:xfrm>
            <a:off x="76200" y="-319088"/>
            <a:ext cx="1762125" cy="676276"/>
          </a:xfrm>
          <a:prstGeom prst="rect">
            <a:avLst/>
          </a:prstGeom>
          <a:noFill/>
          <a:ln w="9525">
            <a:noFill/>
            <a:miter lim="800000"/>
            <a:headEnd/>
            <a:tailEnd/>
          </a:ln>
        </p:spPr>
        <p:txBody>
          <a:bodyPr>
            <a:prstTxWarp prst="textNoShape">
              <a:avLst/>
            </a:prstTxWarp>
          </a:bodyPr>
          <a:lstStyle/>
          <a:p>
            <a:endParaRPr lang="en-US" sz="1800">
              <a:latin typeface="Century Gothic" pitchFamily="127" charset="0"/>
            </a:endParaRPr>
          </a:p>
        </p:txBody>
      </p:sp>
      <p:sp>
        <p:nvSpPr>
          <p:cNvPr id="21508" name="AutoShape 4" descr="data:image/jpg;base64,/9j/4AAQSkZJRgABAQAAAQABAAD/2wCEAAkGBhQSEBAUEhQUFRUVFxkYFhUVGBgZFhcUFhYXFRcWFhYXICggGBomHRcYIC8gJCcpLC4uFSA9NTAqNSgrLCkBCQoKDgwOGg8PGi8iHyUsLCkpKiwsKS8sNSkvKSkqLSksLCwsKSksLC0qLCwpLCksLCksKSwsLCwsLCwsKSwsKf/AABEIAGQBBgMBIgACEQEDEQH/xAAbAAEAAgMBAQAAAAAAAAAAAAAABQYBAwQHAv/EAEgQAAIBAgMEBgcEBgUNAAAAAAECAwARBBIhBQYTMSJBUVNhkQcXMnGBktEUFiOhFUJSgrHBVGJyc6IkJTM0Q2Oys8LD0uHx/8QAGwEBAQEBAQEBAQAAAAAAAAAAAAECAwQFBgf/xAAyEQACAgECBAMHAQkAAAAAAAAAAQIRAyExEhNBUQRSkRQiMmFxocGBBSMzQnKSsdHx/9oADAMBAAIRAxEAPwD3GlKUApSlAKUpQClKUApSsXoDNKxel6AzSsXpegM0rF6XoDNKxel6AzSsXpegM0rF6XoDNKxes0ApSlAKUpQClKUApSlAKUpQClYNRu0t4YMOQJZApPIalrdthyoZlJRVsk6VXvv5hO8PyN9KffzCd4fkb6UOfPxeZepYaVXvv5hO8PyN9KffzCd4fkb6UHPxeZepYaVXvv5hO8PyN9KffzCd4fkb6UHPxeZepYDUfJITxGMnDRCRpYaKOkzM3IeWg8o47+YTvD8jfSuGferByRTxNKQJeILhW5OCLjTxoZefH0kvUmUxEZyWxN898tpI+lbnl01t4UOJjtm+1adudLWIDA3t2EH3EVWW2js/iIyysoXKSoVrOUdpFLEi98zsdCL31rhij2cAwE8nSQpfK37eYN7PMCyDwFDk/ER7r1Lm2MhF74q2UAn8SPQG1iewG48xWyGRHYquILMupVXQkDtIAuKp2IxGBZnY4iW72ucp6jERYZdDeIajU5uvS3ZgdtYKOYy8d2PTsChsDJkzEWW5JyLzvQLxEb3XqWFcZERcYq+pGkkfMC5HLqB/OvqeQI6o00oJUtclcoCkA3a1hqw86qWDxmAjCgzOwWVZRmQ6FFIH6vLkfgKkdobxYKV1Zpm0XLbIbEcSOTW69sY8zVVdTSzwrWS9SbTERlmUYkkqASM6aBhmB5crC9+ykeIQllGIa6jMwzLcKCVLcuV1OvhVXkx+BIYDESKCANFPZIp/V0ushFdUG3cCrOeMxDoUZShsQWZuy49th8a3UO5efj8y9ScwmLSQErNKLdT2Q2IBBsw5EEWPjWTi4xl/yh+ly1XsY3It0R0G1OmlVddpYPNdsTI3s65DfIoACMbWK6A8gdTcm+g47AZSvHktmV7BTpIqlQ18vu05dH30qHcc/H5l6lkw20I3z2nkXIbEvZRqzICCwsQWVh8K6Rl6sQxN7WDp7Vr5eWptraqh9qwHT/HkuxJ0S3tZ82mWxNnbU3I6jX1DjNnqyNxpCUa4BVsumQ2ygWGqA37b1WsfcnPh3XqXGB2BTpFle/tizAgXHULiwPPwruFViXffCFkIkOhN+g37JHZW/wC/eE7w/I30rkdFnx+ZepYaVXvv5hO8PyN9KffzCd4fkb6ULz8XmXqWGlV7794TvD8jfSn37wneH5G+lS0Xn4/MvUsNKr338wneH5G+lPv5hO8PyN9KWhz8fmXqWGlRuzNvw4i/BkDEcxyYfA1IiqbjJSVozSlKGjFeK7w4oti8SWNzxGHwUlQPICvaq8J2+9sXiv76T/jNRnzP2krgvqbsBgXmayFM3YzqpOhJsDzsAaLgHKSuoVkitnZWBUZuViOfw5Vo2NtIQzLIwJADCy2v0kZev3127M3hjjSOJosyZZBK2ocmQZTwwGC6KqWLC+h5VD5mPHCS950apNnyKmcgBcqtckcnJCj+0bHTwNfOOwjQtlcpmFwVV1YqRbRgPZ5it+L3gSXDpC6P+HGnDYZbiYAhyddUZSB2i2lad4NsLPKXUyam+V0jUKLAWDIxL8v1qFlixpXF2Zl2dIgLEaBUe9wQVkNlynrJN9B2HsNfc+yZEDEhejYOFdS0ZblxFBuvUNa1fp4iHCoLloJGk1tlPSDRjt0u/wAxrbidtxAYkxLJmxBFw+XIg4glYBgSXJZbA2FgdaDlYq3PhtmyBpFsM0bqj6jR2bKB461jH7OeG2e2pYDKyt0kIDKSvIi40rpxW8MRkkdFkvNNFK4bKAgjbOVQgnOSeRIFhWjb23VxGQhWUq0ullC5JHzKSF/X6mOt7DWqWWLGk6ep8yYB1jDsUUMoYKzqJGW9gwQm5BPKtk2yZUViQvRALqGUuga1i6A3Uajn21px+0YpQrkSLKERCAFMbGMBFbMWBUZQLix15V0Yvb0RbEyosnFxClWDZRHHntxCGBu97HKLC19eVQcrH3B2HNxlgyfiMAVFxYqRe9+VrD8qx+h5cmeykWc2zrmKxHLIQt7kKeZFdj74KZFfhtmEykNpmGHDpK0QF+ZdNNbWYiuHEbw5o4o1zKPxRKbLnMcsufKjE3HRJB5X7bULycNPUx+i5bwDLbj24Wo6V2Cj3akc+2i7MkLMpWxV1jIYgWd75Rr/AGTryrsbetGKlosvDnSWPJcnIoCFWztzyIg6OlxXFid4OJheE6nih0PFvzjjDhQ/9YZrA9nu1B4cS6mvE4V4wC4y3LgA87xkKxt2Am16+5MA6oHcooK5grOocqdAwS+Y36tK07c2r9omMnS9hF6Vr9FAG5drF2/eNdOK2tBIGd0kMph4eWymMSqgjSQNmBFgASMp66GFihxNX9DY2xJujopzGMWDqSDKLx5he63vzNfC7LctIoaMmMFnPEXKihspzNyBv1V1vvWjFLo4Eb4ZlyhQWEKhXEhv0hoSt72/hrj3kQS4h7ynioyg8KG6XcOOjnyuLXFzr76HTk4ejOI4N+HxALx5zHnBBXMADa494166yMBJxJYwBnjzlhcf7P27dp8BztW3C7xCMKuVpEzyGRXAXiJJw7aKSFYFCQRyNrVri22BjWnscjSuxXS/DcsGXna5Vj12vQ5vFj01Pp9myAIStg8bTAki3DUXZvLq8R21sGxZc0i3jBQZmDSKCFyq2bX9WzKb+NMZvKHhmQK12bLESR0MOeGDGdedokGna2tfGI28rTYuTK9pYTEo0uGMcaXOvK6HzGlNDTxYujswmzJC0SqFJmzmOzCzCMkMb9mh99cge5Hj/OpTAb18M4MdPJCsokUBOmXLFcpOotcdYqAiktl8LVmfwuicqFxp9dfsWTaeJjwyRdCOzTRxsz20V2IZyT1ga66VwneRBLjFaOHJAqlSACzllUj82A0HZXRtXFNwJSli2QlLrm6Vjl0OhqvR7Sxf45MYBWNMtoxfMsuSRhpqbKzhezLX5PB+8i5S3vrKuqP6TPw8cbUYrStKXyZ14rfLLHhmWCIs+YShgRkdJEjZb26Iu97sOztqQ2ft8SYpoGgRQGms+UEMsThARpzvcEe7tqExW0sXaLKhN2fMxiW5Tioqu6ZbglCSVFjpepfY2NlaTEcUEBZGEd1yjJc2I6IvfTXMb26q65lGGNul1/mff8GceHilX06Indm/hbQwpj6Od8pHV0uifMG9u0CvUhXkmBmvj8CP96unhevWxX3P2dKUvDxcj4GfHHH4jJGG1/hH1SlK95gxVJ3o9HIxMrTRSBGb21YEqTyuCNQfOrtUVvDvFHg41klDEM2UZRc3sTrc9gNVRcnSOWWEZxqexQ/VNP30Xk/0p6pp++i8nqd9a2E/Zm+Uf+VWnZW0VxEMcqXyuLi/O3LXyrU8UoayR514XA9jzn1TT9/F5PT1Sz99F5PXqNK50a9jxdjy71TT99F5PT1TT99F5PXqNKUPY8XY8u9U0/fReT09U0/fReT16jSlD2PF2PLvVNP30Xk9PVNP30Xk9eo0pQ9jxdjy71TT9/F5PT1Tz99F5PXqNasXiBHG7nUKpYgc7KCf5VaJ7Hh7Hmfqmn76Lyenqmn76LyervutvKuNieRUZAr5bMQSbKrX6Og9r8qmqsouLpheEwvVI8u9U0/fReT09U0/fReT1f8AaW2lgPTVyMjvmUAjLGuZuu97fxr6wO2Y5mcIScioSbaWkBYa+4a9lTh0seyYex56fRPP30Xk9fL+iyUc8RCPfmH8atG0tvSSvw4LgE2BHtMff1Ci7tWsZpVUnqOv+Jjqa8jz26gr/wAHJ+HxP4Y/crC+iuY8p4T7sx/lX16p5++i8nqyzbvyRDNDJmI1sOixHhY61KbB2xxgVb2159Vx22/jWoZbfDJUzUfDYm6a+5RvVNP30Xk9PVNP38Xk9XPB74wyYtsKA4kUsOkAFJTmAb/GujeDeSLBojy5jmbKAouSbX5fD869fLlaVas17Lh3/JRPVNP30Xk9PVNP30Xk/wBK9IwOOWaJJUPRdQwPgRfWo3YG9cWLeVYg/wCH7RYWU3JAsb+BNTgeum249kw9inx+jHFKLDERgdWjaflX16tsX/SY/lb6V6TSuD8PibtxXoeuPHFUpyr+pnm3q2xf9Jj8m+lYPo2xf9Jj+VvpXpRqB2HvWmKxGIhVGXg82YjpHMV0APhReExNNqC030RXKe3HL+5/7Izdb0fjDS8aWTiSC+WwIUEixNzqTYkdXOrjS1ZrqkkqRIxUdhSlKpoVRfS3/qsH99/23q9VRfS2f8kg/vv+h67+H/io55fgY2Tv5gUw8COxzLGit+GTqqgHW2ut9a6d6N9ThTheHGrpKubrDZbrbKB1kN11IbC3fw7YXDEwQkmKMkmNbklFJJJGtVr0jR2xWzQAAAwAA0AAkj0HZXWCxzyVT67mG5RjZL4PeyeODET46DgouXhKL5nLZujqTr7PUOZqM++uPMX2kYVPs/PUtny/tXvy8ctq7fSnAzYJSOSyqW9xDLfzIqJ2PslcRhU/zlIqFMrRMUGXTKUIJ5fyrUIwceNrr8yNyvhLTNvnCuBXF6lW0CC2YyXtk7OYOvYKr776Y9YhiWwsYw5N+bZspNgb30Hjl6+VRu9ewRBszDiGTjRrMzlxa3TDAWtpa+nxrrwGx1xGFUnabiNkAaNigC6aowJ0A5fCrHHjUeLfX5kcpN18iy4/fSGPBJihdhJoiXsS55qT1WsbnwqHwu8u03VZRg4zE1rAEh8p5HVr28bfCoPfPYow+CwIjfixK8hzaWYydJeWnUwv416LhduwNEsiyxhCBa7KLX/VIJ0PVaucoxhC0rts2m29WQjb3yJtMYSWNFRvYcE3N1ut76akEe+tm9G9j4fEYaCFEeSX9okBQWyry8c3y1F+lDAFVw+Kj0aFwCeuxIZD8GH+I1o3Vb7dtSbFkdCJQEBHIsuUD4DOfj41pQg48ytK1+pHKSfCSO3d95FxP2XBxCaUe0WvlB5kWBHIWuSQPfW7C7RxjxYxMXh1jCwuVdD0WJUjLzPvqA3TxK4fa2NWchS5cKzEAXLhwLntWrxtPGxtBiVV0ZhE5KqwJAykXIB0rM0oVFR7aiOttsqnoyxixbPxEjmypKxY+AijNIt9cdOskuFwqGFL6uSWa3MCzC58Bf3mojd/Ds+w8eFBJ4l7DsVYWP5An4V97n4Li4cBdoSQlSwMQKgLck3FzqDe9+29eicI8U5vXWuv4MKTpJFw3f2vDtGHOyDMuaN0JvbOLMAetWWvvbkCQQvwlVTKQptpcZnc/m7/ADGtO5WwI8Msxin44dhcjLYMoOnRJ16VdO9sF4VP7La+4i1fK8W6jJQ2Ojvg+ZxbvII4ZZzqRcD4AaD3k2+Fc2zMAcW8jyMbDrHaeQF+QFdWy14uDmjX2gb2+IYediK4dmbVeJXjVLsx053BtY9G1fM91KCe1fc5ae7exv3cw18S2txGGsfjlH8634dcm0SF5Em/7yZv41z7F2guH4wkBz6C1tdL3F+rU1IbvYN2leeQWzXyj38z7uQrWNJqKW92WKtJIqW+SfZNrYfEj2XKsbdq/hyD4qR5mt3pARsVjYMNHzSNnJ6rkFv4IB++KlfSlsziYMSAaxOD7kbon8ytRfo2Vp8TicVJqVRIwerkAbfuovnX6SEv3ay9Yqv16Fkve4O59btbw5Ni4gk2aENGvaOJ/o/IuR+5X3ubiI8Bst8TIP8ASOSqj2mt0EUe+zH3Gqlt6B4MRi8Ig6MkqkDr5lkt89Wz0i7JMezsKiDowlVa3imUHz6/GtShG0vM7/T/AKRN79jJ3z2hwvtIwkf2fn+tmyftc72/rZfhapx98A2znxcS3KjVG6mzKpUke+/lWDt/D/o3PxEy8DLluM2bJbJl53vpaqfsTCsuwsczcnYFfHKY1JHxFv3a5KEZK3GqaRriae96Fh2BvdjMVJBlwwEJNpZdbXF75LkaaW69aiN0tpJBi9rSyGypcnxPFewHiTYfGrP6OR/m3D++T/nSV5xPsd55NplCbxOXKD9ZeI4OnWQNR8a3BRk5x2W33I20ovc9N3R21Pio2lliWOMn8KxJZh1sb9Xu561Yar25O31xOFQgAPGAjqOQIGhUfskaj/1Vhrw5FU2qo7xdoUpSsGhUdtnYMWKRUmUsqtmABI1sRzHgTUjSqm1qhuasNhxGiIosqgKB4KLD8hXBtTd2HEPE8qktGboQxFtQ3Ic9VFSlKJtO0SrNU0CupVgGU6EEXBHYRVZk9GmCLXyOP6odsv8A8q10qxnKPwuiOKe5wQbGiSAQBBwrEZDqCDqb3qDb0Z4ItfI/uztarXSqpyWzDinuiP8A0HDwBh+GDEBYIbkWvfmdb366hF9GuCDXyOf6pc2q11i1FOa2Y4Uyk75b1wcDEYdbvIfw8uU2DXGtzztbTxFSu5GxThsGisLO5zuD1M1rD4AAVK/oWDOX4Uecm5bKM1+2/bXYFrcsi4OCP1ZFF3bIXbW6OGxTZpU6QFsykq1uoEjn8a+dk7m4bDiThq34ilHLMSSp5jwqdpXPjlVXoXhV3RG7H2DFhYykKlVLZiCSdbBevwAqJxno5wcjFuGy3NyEYqvy8h8KtFKqySTtMcKI/ZGxIsMhSFcqk3OpN2sBc38APKuueAOpVhcEWIrbWLVh+9uapbFSm2VNh3zRXYdoGtuxl6/hW9d5XHtRC/vI/IirMVr44A7K8vIcfgdHLltfCyqSY2eWRSqAXNhdQRp15mHxq04ZCFAY5jbU8rn3V9iEdlfVq6Y8Tg227NRjW7NGNwayxvG4urgqw7Qa59kbEiwyFIVKqWLG5JJJsL3PuFSFK726o3RE4vdmCWdJ3S8iZcpuQLoSVJHI2JqQxGFWRGR1DKwsykXBB7a3UpbJRVR6NcFnzZG/s52y/W3xqcxOx4pIDAVAiIAyr0QACCALcuQrupVc5PdkUUuhx7M2YmHiWKIEIt7Akn2mLHU+JNc+z93YYJJZI1IaX2ySSDqTyPLUmpS1KnE9S0iI2VuvBhpHkhUqX9oZjl539k6c6lqzSjbe5dhSlKgFKUoBSlKAUpSgFKUoBSlKAUpSgFKUoBSlKAUpSgFKUoBSlKAUpSgFKUoBSlKAUpSgFKUoBSlKA//Z"/>
          <p:cNvSpPr>
            <a:spLocks noChangeAspect="1" noChangeArrowheads="1"/>
          </p:cNvSpPr>
          <p:nvPr/>
        </p:nvSpPr>
        <p:spPr bwMode="auto">
          <a:xfrm>
            <a:off x="76200" y="-319088"/>
            <a:ext cx="1762125" cy="676276"/>
          </a:xfrm>
          <a:prstGeom prst="rect">
            <a:avLst/>
          </a:prstGeom>
          <a:noFill/>
          <a:ln w="9525">
            <a:noFill/>
            <a:miter lim="800000"/>
            <a:headEnd/>
            <a:tailEnd/>
          </a:ln>
        </p:spPr>
        <p:txBody>
          <a:bodyPr>
            <a:prstTxWarp prst="textNoShape">
              <a:avLst/>
            </a:prstTxWarp>
          </a:bodyPr>
          <a:lstStyle/>
          <a:p>
            <a:endParaRPr lang="en-US" sz="1800">
              <a:latin typeface="Century Gothic" pitchFamily="127" charset="0"/>
            </a:endParaRPr>
          </a:p>
        </p:txBody>
      </p:sp>
      <p:pic>
        <p:nvPicPr>
          <p:cNvPr id="21509" name="Picture 2"/>
          <p:cNvPicPr>
            <a:picLocks noChangeAspect="1" noChangeArrowheads="1"/>
          </p:cNvPicPr>
          <p:nvPr/>
        </p:nvPicPr>
        <p:blipFill>
          <a:blip r:embed="rId3" cstate="print"/>
          <a:srcRect/>
          <a:stretch>
            <a:fillRect/>
          </a:stretch>
        </p:blipFill>
        <p:spPr bwMode="auto">
          <a:xfrm>
            <a:off x="1111250" y="5019675"/>
            <a:ext cx="922338" cy="922338"/>
          </a:xfrm>
          <a:prstGeom prst="rect">
            <a:avLst/>
          </a:prstGeom>
          <a:noFill/>
          <a:ln w="9525">
            <a:noFill/>
            <a:miter lim="800000"/>
            <a:headEnd/>
            <a:tailEnd/>
          </a:ln>
        </p:spPr>
      </p:pic>
      <p:pic>
        <p:nvPicPr>
          <p:cNvPr id="21510" name="Picture 3"/>
          <p:cNvPicPr>
            <a:picLocks noChangeAspect="1" noChangeArrowheads="1"/>
          </p:cNvPicPr>
          <p:nvPr/>
        </p:nvPicPr>
        <p:blipFill>
          <a:blip r:embed="rId4" cstate="print"/>
          <a:srcRect/>
          <a:stretch>
            <a:fillRect/>
          </a:stretch>
        </p:blipFill>
        <p:spPr bwMode="auto">
          <a:xfrm>
            <a:off x="2185988" y="5127625"/>
            <a:ext cx="1860550" cy="723900"/>
          </a:xfrm>
          <a:prstGeom prst="rect">
            <a:avLst/>
          </a:prstGeom>
          <a:noFill/>
          <a:ln w="9525">
            <a:noFill/>
            <a:miter lim="800000"/>
            <a:headEnd/>
            <a:tailEnd/>
          </a:ln>
        </p:spPr>
      </p:pic>
      <p:pic>
        <p:nvPicPr>
          <p:cNvPr id="21511" name="Picture 4"/>
          <p:cNvPicPr>
            <a:picLocks noChangeAspect="1" noChangeArrowheads="1"/>
          </p:cNvPicPr>
          <p:nvPr/>
        </p:nvPicPr>
        <p:blipFill>
          <a:blip r:embed="rId5" cstate="print"/>
          <a:srcRect/>
          <a:stretch>
            <a:fillRect/>
          </a:stretch>
        </p:blipFill>
        <p:spPr bwMode="auto">
          <a:xfrm>
            <a:off x="4095750" y="5119688"/>
            <a:ext cx="2178050" cy="836612"/>
          </a:xfrm>
          <a:prstGeom prst="rect">
            <a:avLst/>
          </a:prstGeom>
          <a:noFill/>
          <a:ln w="9525">
            <a:noFill/>
            <a:miter lim="800000"/>
            <a:headEnd/>
            <a:tailEnd/>
          </a:ln>
        </p:spPr>
      </p:pic>
      <p:pic>
        <p:nvPicPr>
          <p:cNvPr id="21512" name="Picture 5"/>
          <p:cNvPicPr>
            <a:picLocks noChangeAspect="1" noChangeArrowheads="1"/>
          </p:cNvPicPr>
          <p:nvPr/>
        </p:nvPicPr>
        <p:blipFill>
          <a:blip r:embed="rId6" cstate="print"/>
          <a:srcRect/>
          <a:stretch>
            <a:fillRect/>
          </a:stretch>
        </p:blipFill>
        <p:spPr bwMode="auto">
          <a:xfrm>
            <a:off x="6273800" y="5151438"/>
            <a:ext cx="2060575"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919163" y="1857375"/>
            <a:ext cx="7032625" cy="4046538"/>
          </a:xfrm>
          <a:prstGeom prst="rect">
            <a:avLst/>
          </a:prstGeom>
          <a:noFill/>
          <a:ln w="9525">
            <a:noFill/>
            <a:miter lim="800000"/>
            <a:headEnd/>
            <a:tailEnd/>
          </a:ln>
        </p:spPr>
        <p:txBody>
          <a:bodyPr>
            <a:prstTxWarp prst="textNoShape">
              <a:avLst/>
            </a:prstTxWarp>
            <a:spAutoFit/>
          </a:bodyPr>
          <a:lstStyle/>
          <a:p>
            <a:r>
              <a:rPr lang="en-US" sz="1800">
                <a:latin typeface="Century Gothic" pitchFamily="127" charset="0"/>
              </a:rPr>
              <a:t>Chocolate is consumed widely on 5 out of 7 continents </a:t>
            </a:r>
          </a:p>
          <a:p>
            <a:pPr>
              <a:lnSpc>
                <a:spcPct val="90000"/>
              </a:lnSpc>
            </a:pPr>
            <a:endParaRPr lang="en-US" sz="1800">
              <a:latin typeface="Century Gothic" pitchFamily="127" charset="0"/>
            </a:endParaRPr>
          </a:p>
          <a:p>
            <a:r>
              <a:rPr lang="en-US" sz="1800" b="1">
                <a:latin typeface="Century Gothic" pitchFamily="127" charset="0"/>
              </a:rPr>
              <a:t>70% of the world’s cocoa</a:t>
            </a:r>
            <a:r>
              <a:rPr lang="en-US" sz="1800">
                <a:latin typeface="Century Gothic" pitchFamily="127" charset="0"/>
              </a:rPr>
              <a:t> comes from West Africa from nearly </a:t>
            </a:r>
            <a:r>
              <a:rPr lang="en-US" sz="1800" b="1">
                <a:latin typeface="Century Gothic" pitchFamily="127" charset="0"/>
              </a:rPr>
              <a:t>2 million</a:t>
            </a:r>
            <a:r>
              <a:rPr lang="en-US" sz="1800">
                <a:latin typeface="Century Gothic" pitchFamily="127" charset="0"/>
              </a:rPr>
              <a:t> cocoa farmers</a:t>
            </a:r>
          </a:p>
          <a:p>
            <a:pPr>
              <a:lnSpc>
                <a:spcPct val="70000"/>
              </a:lnSpc>
            </a:pPr>
            <a:endParaRPr lang="en-US" sz="1800">
              <a:latin typeface="Century Gothic" pitchFamily="127" charset="0"/>
            </a:endParaRPr>
          </a:p>
          <a:p>
            <a:r>
              <a:rPr lang="en-US" sz="1800">
                <a:latin typeface="Century Gothic" pitchFamily="127" charset="0"/>
              </a:rPr>
              <a:t>In 2010, The US Department of Labor reported that </a:t>
            </a:r>
            <a:r>
              <a:rPr lang="en-US" sz="1800" b="1">
                <a:latin typeface="Century Gothic" pitchFamily="127" charset="0"/>
              </a:rPr>
              <a:t>cocoa from 5 countries </a:t>
            </a:r>
            <a:r>
              <a:rPr lang="en-US" sz="1800">
                <a:latin typeface="Century Gothic" pitchFamily="127" charset="0"/>
              </a:rPr>
              <a:t>was likely produced with</a:t>
            </a:r>
            <a:r>
              <a:rPr lang="en-US" sz="1800" b="1">
                <a:latin typeface="Century Gothic" pitchFamily="127" charset="0"/>
              </a:rPr>
              <a:t> labor in violation of international standards:  </a:t>
            </a:r>
          </a:p>
          <a:p>
            <a:pPr>
              <a:lnSpc>
                <a:spcPct val="80000"/>
              </a:lnSpc>
              <a:buSzPct val="150000"/>
              <a:buFont typeface="Arial" pitchFamily="127" charset="0"/>
              <a:buChar char="•"/>
            </a:pPr>
            <a:endParaRPr lang="en-US" sz="1800">
              <a:latin typeface="Century Gothic" pitchFamily="127" charset="0"/>
            </a:endParaRPr>
          </a:p>
          <a:p>
            <a:pPr>
              <a:buSzPct val="150000"/>
              <a:buFont typeface="Arial" pitchFamily="127" charset="0"/>
              <a:buChar char="•"/>
            </a:pPr>
            <a:r>
              <a:rPr lang="en-US" sz="1800">
                <a:latin typeface="Century Gothic" pitchFamily="127" charset="0"/>
              </a:rPr>
              <a:t>  Ivory Coast - Child labor, forced labor</a:t>
            </a:r>
          </a:p>
          <a:p>
            <a:pPr>
              <a:buSzPct val="150000"/>
              <a:buFont typeface="Arial" pitchFamily="127" charset="0"/>
              <a:buChar char="•"/>
            </a:pPr>
            <a:r>
              <a:rPr lang="en-US" sz="1800">
                <a:latin typeface="Century Gothic" pitchFamily="127" charset="0"/>
              </a:rPr>
              <a:t>  Ghana - Child labor</a:t>
            </a:r>
          </a:p>
          <a:p>
            <a:pPr>
              <a:buSzPct val="150000"/>
              <a:buFont typeface="Arial" pitchFamily="127" charset="0"/>
              <a:buChar char="•"/>
            </a:pPr>
            <a:r>
              <a:rPr lang="en-US" sz="1800">
                <a:latin typeface="Century Gothic" pitchFamily="127" charset="0"/>
              </a:rPr>
              <a:t>  Cameroon - Child labor</a:t>
            </a:r>
          </a:p>
          <a:p>
            <a:pPr>
              <a:buSzPct val="150000"/>
              <a:buFont typeface="Arial" pitchFamily="127" charset="0"/>
              <a:buChar char="•"/>
            </a:pPr>
            <a:r>
              <a:rPr lang="en-US" sz="1800">
                <a:latin typeface="Century Gothic" pitchFamily="127" charset="0"/>
              </a:rPr>
              <a:t>  Nigeria - Child labor, forced labor</a:t>
            </a:r>
          </a:p>
          <a:p>
            <a:pPr>
              <a:buSzPct val="150000"/>
              <a:buFont typeface="Arial" pitchFamily="127" charset="0"/>
              <a:buChar char="•"/>
            </a:pPr>
            <a:r>
              <a:rPr lang="en-US" sz="1800">
                <a:latin typeface="Century Gothic" pitchFamily="127" charset="0"/>
              </a:rPr>
              <a:t>  Guinea - Child labor</a:t>
            </a:r>
          </a:p>
          <a:p>
            <a:pPr marL="1028700" lvl="1" indent="-285750">
              <a:buSzPct val="150000"/>
            </a:pPr>
            <a:endParaRPr lang="en-US" sz="1800">
              <a:latin typeface="Century Gothic" pitchFamily="127" charset="0"/>
            </a:endParaRPr>
          </a:p>
        </p:txBody>
      </p:sp>
      <p:sp>
        <p:nvSpPr>
          <p:cNvPr id="23554" name="Title 1"/>
          <p:cNvSpPr txBox="1">
            <a:spLocks/>
          </p:cNvSpPr>
          <p:nvPr/>
        </p:nvSpPr>
        <p:spPr bwMode="auto">
          <a:xfrm>
            <a:off x="612775" y="533400"/>
            <a:ext cx="8099425" cy="990600"/>
          </a:xfrm>
          <a:prstGeom prst="rect">
            <a:avLst/>
          </a:prstGeom>
          <a:noFill/>
          <a:ln w="9525">
            <a:noFill/>
            <a:miter lim="800000"/>
            <a:headEnd/>
            <a:tailEnd/>
          </a:ln>
        </p:spPr>
        <p:txBody>
          <a:bodyPr anchor="b">
            <a:prstTxWarp prst="textNoShape">
              <a:avLst/>
            </a:prstTxWarp>
          </a:bodyPr>
          <a:lstStyle/>
          <a:p>
            <a:endParaRPr lang="en-US" sz="3600">
              <a:solidFill>
                <a:schemeClr val="accent1"/>
              </a:solidFill>
              <a:latin typeface="Century Gothic" pitchFamily="127" charset="0"/>
            </a:endParaRPr>
          </a:p>
        </p:txBody>
      </p:sp>
      <p:sp>
        <p:nvSpPr>
          <p:cNvPr id="23555" name="AutoShape 2" descr="data:image/jpg;base64,/9j/4AAQSkZJRgABAQAAAQABAAD/2wCEAAkGBhQSEBAUEhQUFRUVFxkYFhUVGBgZFhcUFhYXFRcWFhYXICggGBomHRcYIC8gJCcpLC4uFSA9NTAqNSgrLCkBCQoKDgwOGg8PGi8iHyUsLCkpKiwsKS8sNSkvKSkqLSksLCwsKSksLC0qLCwpLCksLCksKSwsLCwsLCwsKSwsKf/AABEIAGQBBgMBIgACEQEDEQH/xAAbAAEAAgMBAQAAAAAAAAAAAAAABQYBAwQHAv/EAEgQAAIBAgMEBgcEBgUNAAAAAAECAwARBBIhBQYTMSJBUVNhkQcXMnGBktEUFiOhFUJSgrHBVGJyc6IkJTM0Q2Oys8LD0uHx/8QAGwEBAQEBAQEBAQAAAAAAAAAAAAECAwQFBgf/xAAyEQACAgECBAMHAQkAAAAAAAAAAQIRAyExEhNBUQRSkRQiMmFxocGBBSMzQnKSsdHx/9oADAMBAAIRAxEAPwD3GlKUApSlAKUpQClKUApSsXoDNKxel6AzSsXpegM0rF6XoDNKxel6AzSsXpegM0rF6XoDNKxes0ApSlAKUpQClKUApSlAKUpQClYNRu0t4YMOQJZApPIalrdthyoZlJRVsk6VXvv5hO8PyN9KffzCd4fkb6UOfPxeZepYaVXvv5hO8PyN9KffzCd4fkb6UHPxeZepYaVXvv5hO8PyN9KffzCd4fkb6UHPxeZepYDUfJITxGMnDRCRpYaKOkzM3IeWg8o47+YTvD8jfSuGferByRTxNKQJeILhW5OCLjTxoZefH0kvUmUxEZyWxN898tpI+lbnl01t4UOJjtm+1adudLWIDA3t2EH3EVWW2js/iIyysoXKSoVrOUdpFLEi98zsdCL31rhij2cAwE8nSQpfK37eYN7PMCyDwFDk/ER7r1Lm2MhF74q2UAn8SPQG1iewG48xWyGRHYquILMupVXQkDtIAuKp2IxGBZnY4iW72ucp6jERYZdDeIajU5uvS3ZgdtYKOYy8d2PTsChsDJkzEWW5JyLzvQLxEb3XqWFcZERcYq+pGkkfMC5HLqB/OvqeQI6o00oJUtclcoCkA3a1hqw86qWDxmAjCgzOwWVZRmQ6FFIH6vLkfgKkdobxYKV1Zpm0XLbIbEcSOTW69sY8zVVdTSzwrWS9SbTERlmUYkkqASM6aBhmB5crC9+ykeIQllGIa6jMwzLcKCVLcuV1OvhVXkx+BIYDESKCANFPZIp/V0ushFdUG3cCrOeMxDoUZShsQWZuy49th8a3UO5efj8y9ScwmLSQErNKLdT2Q2IBBsw5EEWPjWTi4xl/yh+ly1XsY3It0R0G1OmlVddpYPNdsTI3s65DfIoACMbWK6A8gdTcm+g47AZSvHktmV7BTpIqlQ18vu05dH30qHcc/H5l6lkw20I3z2nkXIbEvZRqzICCwsQWVh8K6Rl6sQxN7WDp7Vr5eWptraqh9qwHT/HkuxJ0S3tZ82mWxNnbU3I6jX1DjNnqyNxpCUa4BVsumQ2ygWGqA37b1WsfcnPh3XqXGB2BTpFle/tizAgXHULiwPPwruFViXffCFkIkOhN+g37JHZW/wC/eE7w/I30rkdFnx+ZepYaVXvv5hO8PyN9KffzCd4fkb6ULz8XmXqWGlV7794TvD8jfSn37wneH5G+lS0Xn4/MvUsNKr338wneH5G+lPv5hO8PyN9KWhz8fmXqWGlRuzNvw4i/BkDEcxyYfA1IiqbjJSVozSlKGjFeK7w4oti8SWNzxGHwUlQPICvaq8J2+9sXiv76T/jNRnzP2krgvqbsBgXmayFM3YzqpOhJsDzsAaLgHKSuoVkitnZWBUZuViOfw5Vo2NtIQzLIwJADCy2v0kZev3127M3hjjSOJosyZZBK2ocmQZTwwGC6KqWLC+h5VD5mPHCS950apNnyKmcgBcqtckcnJCj+0bHTwNfOOwjQtlcpmFwVV1YqRbRgPZ5it+L3gSXDpC6P+HGnDYZbiYAhyddUZSB2i2lad4NsLPKXUyam+V0jUKLAWDIxL8v1qFlixpXF2Zl2dIgLEaBUe9wQVkNlynrJN9B2HsNfc+yZEDEhejYOFdS0ZblxFBuvUNa1fp4iHCoLloJGk1tlPSDRjt0u/wAxrbidtxAYkxLJmxBFw+XIg4glYBgSXJZbA2FgdaDlYq3PhtmyBpFsM0bqj6jR2bKB461jH7OeG2e2pYDKyt0kIDKSvIi40rpxW8MRkkdFkvNNFK4bKAgjbOVQgnOSeRIFhWjb23VxGQhWUq0ullC5JHzKSF/X6mOt7DWqWWLGk6ep8yYB1jDsUUMoYKzqJGW9gwQm5BPKtk2yZUViQvRALqGUuga1i6A3Uajn21px+0YpQrkSLKERCAFMbGMBFbMWBUZQLix15V0Yvb0RbEyosnFxClWDZRHHntxCGBu97HKLC19eVQcrH3B2HNxlgyfiMAVFxYqRe9+VrD8qx+h5cmeykWc2zrmKxHLIQt7kKeZFdj74KZFfhtmEykNpmGHDpK0QF+ZdNNbWYiuHEbw5o4o1zKPxRKbLnMcsufKjE3HRJB5X7bULycNPUx+i5bwDLbj24Wo6V2Cj3akc+2i7MkLMpWxV1jIYgWd75Rr/AGTryrsbetGKlosvDnSWPJcnIoCFWztzyIg6OlxXFid4OJheE6nih0PFvzjjDhQ/9YZrA9nu1B4cS6mvE4V4wC4y3LgA87xkKxt2Am16+5MA6oHcooK5grOocqdAwS+Y36tK07c2r9omMnS9hF6Vr9FAG5drF2/eNdOK2tBIGd0kMph4eWymMSqgjSQNmBFgASMp66GFihxNX9DY2xJujopzGMWDqSDKLx5he63vzNfC7LctIoaMmMFnPEXKihspzNyBv1V1vvWjFLo4Eb4ZlyhQWEKhXEhv0hoSt72/hrj3kQS4h7ynioyg8KG6XcOOjnyuLXFzr76HTk4ejOI4N+HxALx5zHnBBXMADa494166yMBJxJYwBnjzlhcf7P27dp8BztW3C7xCMKuVpEzyGRXAXiJJw7aKSFYFCQRyNrVri22BjWnscjSuxXS/DcsGXna5Vj12vQ5vFj01Pp9myAIStg8bTAki3DUXZvLq8R21sGxZc0i3jBQZmDSKCFyq2bX9WzKb+NMZvKHhmQK12bLESR0MOeGDGdedokGna2tfGI28rTYuTK9pYTEo0uGMcaXOvK6HzGlNDTxYujswmzJC0SqFJmzmOzCzCMkMb9mh99cge5Hj/OpTAb18M4MdPJCsokUBOmXLFcpOotcdYqAiktl8LVmfwuicqFxp9dfsWTaeJjwyRdCOzTRxsz20V2IZyT1ga66VwneRBLjFaOHJAqlSACzllUj82A0HZXRtXFNwJSli2QlLrm6Vjl0OhqvR7Sxf45MYBWNMtoxfMsuSRhpqbKzhezLX5PB+8i5S3vrKuqP6TPw8cbUYrStKXyZ14rfLLHhmWCIs+YShgRkdJEjZb26Iu97sOztqQ2ft8SYpoGgRQGms+UEMsThARpzvcEe7tqExW0sXaLKhN2fMxiW5Tioqu6ZbglCSVFjpepfY2NlaTEcUEBZGEd1yjJc2I6IvfTXMb26q65lGGNul1/mff8GceHilX06Indm/hbQwpj6Od8pHV0uifMG9u0CvUhXkmBmvj8CP96unhevWxX3P2dKUvDxcj4GfHHH4jJGG1/hH1SlK95gxVJ3o9HIxMrTRSBGb21YEqTyuCNQfOrtUVvDvFHg41klDEM2UZRc3sTrc9gNVRcnSOWWEZxqexQ/VNP30Xk/0p6pp++i8nqd9a2E/Zm+Uf+VWnZW0VxEMcqXyuLi/O3LXyrU8UoayR514XA9jzn1TT9/F5PT1Sz99F5PXqNK50a9jxdjy71TT99F5PT1TT99F5PXqNKUPY8XY8u9U0/fReT09U0/fReT16jSlD2PF2PLvVNP30Xk9PVNP30Xk9eo0pQ9jxdjy71TT9/F5PT1Tz99F5PXqNasXiBHG7nUKpYgc7KCf5VaJ7Hh7Hmfqmn76Lyenqmn76LyervutvKuNieRUZAr5bMQSbKrX6Og9r8qmqsouLpheEwvVI8u9U0/fReT09U0/fReT1f8AaW2lgPTVyMjvmUAjLGuZuu97fxr6wO2Y5mcIScioSbaWkBYa+4a9lTh0seyYex56fRPP30Xk9fL+iyUc8RCPfmH8atG0tvSSvw4LgE2BHtMff1Ci7tWsZpVUnqOv+Jjqa8jz26gr/wAHJ+HxP4Y/crC+iuY8p4T7sx/lX16p5++i8nqyzbvyRDNDJmI1sOixHhY61KbB2xxgVb2159Vx22/jWoZbfDJUzUfDYm6a+5RvVNP30Xk9PVNP38Xk9XPB74wyYtsKA4kUsOkAFJTmAb/GujeDeSLBojy5jmbKAouSbX5fD869fLlaVas17Lh3/JRPVNP30Xk9PVNP30Xk/wBK9IwOOWaJJUPRdQwPgRfWo3YG9cWLeVYg/wCH7RYWU3JAsb+BNTgeum249kw9inx+jHFKLDERgdWjaflX16tsX/SY/lb6V6TSuD8PibtxXoeuPHFUpyr+pnm3q2xf9Jj8m+lYPo2xf9Jj+VvpXpRqB2HvWmKxGIhVGXg82YjpHMV0APhReExNNqC030RXKe3HL+5/7Izdb0fjDS8aWTiSC+WwIUEixNzqTYkdXOrjS1ZrqkkqRIxUdhSlKpoVRfS3/qsH99/23q9VRfS2f8kg/vv+h67+H/io55fgY2Tv5gUw8COxzLGit+GTqqgHW2ut9a6d6N9ThTheHGrpKubrDZbrbKB1kN11IbC3fw7YXDEwQkmKMkmNbklFJJJGtVr0jR2xWzQAAAwAA0AAkj0HZXWCxzyVT67mG5RjZL4PeyeODET46DgouXhKL5nLZujqTr7PUOZqM++uPMX2kYVPs/PUtny/tXvy8ctq7fSnAzYJSOSyqW9xDLfzIqJ2PslcRhU/zlIqFMrRMUGXTKUIJ5fyrUIwceNrr8yNyvhLTNvnCuBXF6lW0CC2YyXtk7OYOvYKr776Y9YhiWwsYw5N+bZspNgb30Hjl6+VRu9ewRBszDiGTjRrMzlxa3TDAWtpa+nxrrwGx1xGFUnabiNkAaNigC6aowJ0A5fCrHHjUeLfX5kcpN18iy4/fSGPBJihdhJoiXsS55qT1WsbnwqHwu8u03VZRg4zE1rAEh8p5HVr28bfCoPfPYow+CwIjfixK8hzaWYydJeWnUwv416LhduwNEsiyxhCBa7KLX/VIJ0PVaucoxhC0rts2m29WQjb3yJtMYSWNFRvYcE3N1ut76akEe+tm9G9j4fEYaCFEeSX9okBQWyry8c3y1F+lDAFVw+Kj0aFwCeuxIZD8GH+I1o3Vb7dtSbFkdCJQEBHIsuUD4DOfj41pQg48ytK1+pHKSfCSO3d95FxP2XBxCaUe0WvlB5kWBHIWuSQPfW7C7RxjxYxMXh1jCwuVdD0WJUjLzPvqA3TxK4fa2NWchS5cKzEAXLhwLntWrxtPGxtBiVV0ZhE5KqwJAykXIB0rM0oVFR7aiOttsqnoyxixbPxEjmypKxY+AijNIt9cdOskuFwqGFL6uSWa3MCzC58Bf3mojd/Ds+w8eFBJ4l7DsVYWP5An4V97n4Li4cBdoSQlSwMQKgLck3FzqDe9+29eicI8U5vXWuv4MKTpJFw3f2vDtGHOyDMuaN0JvbOLMAetWWvvbkCQQvwlVTKQptpcZnc/m7/ADGtO5WwI8Msxin44dhcjLYMoOnRJ16VdO9sF4VP7La+4i1fK8W6jJQ2Ojvg+ZxbvII4ZZzqRcD4AaD3k2+Fc2zMAcW8jyMbDrHaeQF+QFdWy14uDmjX2gb2+IYediK4dmbVeJXjVLsx053BtY9G1fM91KCe1fc5ae7exv3cw18S2txGGsfjlH8634dcm0SF5Em/7yZv41z7F2guH4wkBz6C1tdL3F+rU1IbvYN2leeQWzXyj38z7uQrWNJqKW92WKtJIqW+SfZNrYfEj2XKsbdq/hyD4qR5mt3pARsVjYMNHzSNnJ6rkFv4IB++KlfSlsziYMSAaxOD7kbon8ytRfo2Vp8TicVJqVRIwerkAbfuovnX6SEv3ay9Yqv16Fkve4O59btbw5Ni4gk2aENGvaOJ/o/IuR+5X3ubiI8Bst8TIP8ASOSqj2mt0EUe+zH3Gqlt6B4MRi8Ig6MkqkDr5lkt89Wz0i7JMezsKiDowlVa3imUHz6/GtShG0vM7/T/AKRN79jJ3z2hwvtIwkf2fn+tmyftc72/rZfhapx98A2znxcS3KjVG6mzKpUke+/lWDt/D/o3PxEy8DLluM2bJbJl53vpaqfsTCsuwsczcnYFfHKY1JHxFv3a5KEZK3GqaRriae96Fh2BvdjMVJBlwwEJNpZdbXF75LkaaW69aiN0tpJBi9rSyGypcnxPFewHiTYfGrP6OR/m3D++T/nSV5xPsd55NplCbxOXKD9ZeI4OnWQNR8a3BRk5x2W33I20ovc9N3R21Pio2lliWOMn8KxJZh1sb9Xu561Yar25O31xOFQgAPGAjqOQIGhUfskaj/1Vhrw5FU2qo7xdoUpSsGhUdtnYMWKRUmUsqtmABI1sRzHgTUjSqm1qhuasNhxGiIosqgKB4KLD8hXBtTd2HEPE8qktGboQxFtQ3Ic9VFSlKJtO0SrNU0CupVgGU6EEXBHYRVZk9GmCLXyOP6odsv8A8q10qxnKPwuiOKe5wQbGiSAQBBwrEZDqCDqb3qDb0Z4ItfI/uztarXSqpyWzDinuiP8A0HDwBh+GDEBYIbkWvfmdb366hF9GuCDXyOf6pc2q11i1FOa2Y4Uyk75b1wcDEYdbvIfw8uU2DXGtzztbTxFSu5GxThsGisLO5zuD1M1rD4AAVK/oWDOX4Uecm5bKM1+2/bXYFrcsi4OCP1ZFF3bIXbW6OGxTZpU6QFsykq1uoEjn8a+dk7m4bDiThq34ilHLMSSp5jwqdpXPjlVXoXhV3RG7H2DFhYykKlVLZiCSdbBevwAqJxno5wcjFuGy3NyEYqvy8h8KtFKqySTtMcKI/ZGxIsMhSFcqk3OpN2sBc38APKuueAOpVhcEWIrbWLVh+9uapbFSm2VNh3zRXYdoGtuxl6/hW9d5XHtRC/vI/IirMVr44A7K8vIcfgdHLltfCyqSY2eWRSqAXNhdQRp15mHxq04ZCFAY5jbU8rn3V9iEdlfVq6Y8Tg227NRjW7NGNwayxvG4urgqw7Qa59kbEiwyFIVKqWLG5JJJsL3PuFSFK726o3RE4vdmCWdJ3S8iZcpuQLoSVJHI2JqQxGFWRGR1DKwsykXBB7a3UpbJRVR6NcFnzZG/s52y/W3xqcxOx4pIDAVAiIAyr0QACCALcuQrupVc5PdkUUuhx7M2YmHiWKIEIt7Akn2mLHU+JNc+z93YYJJZI1IaX2ySSDqTyPLUmpS1KnE9S0iI2VuvBhpHkhUqX9oZjl539k6c6lqzSjbe5dhSlKgFKUoBSlKAUpSgFKUoBSlKAUpSgFKUoBSlKAUpSgFKUoBSlKAUpSgFKUoBSlKAUpSgFKUoBSlKA//Z"/>
          <p:cNvSpPr>
            <a:spLocks noChangeAspect="1" noChangeArrowheads="1"/>
          </p:cNvSpPr>
          <p:nvPr/>
        </p:nvSpPr>
        <p:spPr bwMode="auto">
          <a:xfrm>
            <a:off x="76200" y="-319088"/>
            <a:ext cx="1762125" cy="676276"/>
          </a:xfrm>
          <a:prstGeom prst="rect">
            <a:avLst/>
          </a:prstGeom>
          <a:noFill/>
          <a:ln w="9525">
            <a:noFill/>
            <a:miter lim="800000"/>
            <a:headEnd/>
            <a:tailEnd/>
          </a:ln>
        </p:spPr>
        <p:txBody>
          <a:bodyPr>
            <a:prstTxWarp prst="textNoShape">
              <a:avLst/>
            </a:prstTxWarp>
          </a:bodyPr>
          <a:lstStyle/>
          <a:p>
            <a:endParaRPr lang="en-US" sz="1800">
              <a:latin typeface="Century Gothic" pitchFamily="127" charset="0"/>
            </a:endParaRPr>
          </a:p>
        </p:txBody>
      </p:sp>
      <p:sp>
        <p:nvSpPr>
          <p:cNvPr id="23556" name="AutoShape 4" descr="data:image/jpg;base64,/9j/4AAQSkZJRgABAQAAAQABAAD/2wCEAAkGBhQSEBAUEhQUFRUVFxkYFhUVGBgZFhcUFhYXFRcWFhYXICggGBomHRcYIC8gJCcpLC4uFSA9NTAqNSgrLCkBCQoKDgwOGg8PGi8iHyUsLCkpKiwsKS8sNSkvKSkqLSksLCwsKSksLC0qLCwpLCksLCksKSwsLCwsLCwsKSwsKf/AABEIAGQBBgMBIgACEQEDEQH/xAAbAAEAAgMBAQAAAAAAAAAAAAAABQYBAwQHAv/EAEgQAAIBAgMEBgcEBgUNAAAAAAECAwARBBIhBQYTMSJBUVNhkQcXMnGBktEUFiOhFUJSgrHBVGJyc6IkJTM0Q2Oys8LD0uHx/8QAGwEBAQEBAQEBAQAAAAAAAAAAAAECAwQFBgf/xAAyEQACAgECBAMHAQkAAAAAAAAAAQIRAyExEhNBUQRSkRQiMmFxocGBBSMzQnKSsdHx/9oADAMBAAIRAxEAPwD3GlKUApSlAKUpQClKUApSsXoDNKxel6AzSsXpegM0rF6XoDNKxel6AzSsXpegM0rF6XoDNKxes0ApSlAKUpQClKUApSlAKUpQClYNRu0t4YMOQJZApPIalrdthyoZlJRVsk6VXvv5hO8PyN9KffzCd4fkb6UOfPxeZepYaVXvv5hO8PyN9KffzCd4fkb6UHPxeZepYaVXvv5hO8PyN9KffzCd4fkb6UHPxeZepYDUfJITxGMnDRCRpYaKOkzM3IeWg8o47+YTvD8jfSuGferByRTxNKQJeILhW5OCLjTxoZefH0kvUmUxEZyWxN898tpI+lbnl01t4UOJjtm+1adudLWIDA3t2EH3EVWW2js/iIyysoXKSoVrOUdpFLEi98zsdCL31rhij2cAwE8nSQpfK37eYN7PMCyDwFDk/ER7r1Lm2MhF74q2UAn8SPQG1iewG48xWyGRHYquILMupVXQkDtIAuKp2IxGBZnY4iW72ucp6jERYZdDeIajU5uvS3ZgdtYKOYy8d2PTsChsDJkzEWW5JyLzvQLxEb3XqWFcZERcYq+pGkkfMC5HLqB/OvqeQI6o00oJUtclcoCkA3a1hqw86qWDxmAjCgzOwWVZRmQ6FFIH6vLkfgKkdobxYKV1Zpm0XLbIbEcSOTW69sY8zVVdTSzwrWS9SbTERlmUYkkqASM6aBhmB5crC9+ykeIQllGIa6jMwzLcKCVLcuV1OvhVXkx+BIYDESKCANFPZIp/V0ushFdUG3cCrOeMxDoUZShsQWZuy49th8a3UO5efj8y9ScwmLSQErNKLdT2Q2IBBsw5EEWPjWTi4xl/yh+ly1XsY3It0R0G1OmlVddpYPNdsTI3s65DfIoACMbWK6A8gdTcm+g47AZSvHktmV7BTpIqlQ18vu05dH30qHcc/H5l6lkw20I3z2nkXIbEvZRqzICCwsQWVh8K6Rl6sQxN7WDp7Vr5eWptraqh9qwHT/HkuxJ0S3tZ82mWxNnbU3I6jX1DjNnqyNxpCUa4BVsumQ2ygWGqA37b1WsfcnPh3XqXGB2BTpFle/tizAgXHULiwPPwruFViXffCFkIkOhN+g37JHZW/wC/eE7w/I30rkdFnx+ZepYaVXvv5hO8PyN9KffzCd4fkb6ULz8XmXqWGlV7794TvD8jfSn37wneH5G+lS0Xn4/MvUsNKr338wneH5G+lPv5hO8PyN9KWhz8fmXqWGlRuzNvw4i/BkDEcxyYfA1IiqbjJSVozSlKGjFeK7w4oti8SWNzxGHwUlQPICvaq8J2+9sXiv76T/jNRnzP2krgvqbsBgXmayFM3YzqpOhJsDzsAaLgHKSuoVkitnZWBUZuViOfw5Vo2NtIQzLIwJADCy2v0kZev3127M3hjjSOJosyZZBK2ocmQZTwwGC6KqWLC+h5VD5mPHCS950apNnyKmcgBcqtckcnJCj+0bHTwNfOOwjQtlcpmFwVV1YqRbRgPZ5it+L3gSXDpC6P+HGnDYZbiYAhyddUZSB2i2lad4NsLPKXUyam+V0jUKLAWDIxL8v1qFlixpXF2Zl2dIgLEaBUe9wQVkNlynrJN9B2HsNfc+yZEDEhejYOFdS0ZblxFBuvUNa1fp4iHCoLloJGk1tlPSDRjt0u/wAxrbidtxAYkxLJmxBFw+XIg4glYBgSXJZbA2FgdaDlYq3PhtmyBpFsM0bqj6jR2bKB461jH7OeG2e2pYDKyt0kIDKSvIi40rpxW8MRkkdFkvNNFK4bKAgjbOVQgnOSeRIFhWjb23VxGQhWUq0ullC5JHzKSF/X6mOt7DWqWWLGk6ep8yYB1jDsUUMoYKzqJGW9gwQm5BPKtk2yZUViQvRALqGUuga1i6A3Uajn21px+0YpQrkSLKERCAFMbGMBFbMWBUZQLix15V0Yvb0RbEyosnFxClWDZRHHntxCGBu97HKLC19eVQcrH3B2HNxlgyfiMAVFxYqRe9+VrD8qx+h5cmeykWc2zrmKxHLIQt7kKeZFdj74KZFfhtmEykNpmGHDpK0QF+ZdNNbWYiuHEbw5o4o1zKPxRKbLnMcsufKjE3HRJB5X7bULycNPUx+i5bwDLbj24Wo6V2Cj3akc+2i7MkLMpWxV1jIYgWd75Rr/AGTryrsbetGKlosvDnSWPJcnIoCFWztzyIg6OlxXFid4OJheE6nih0PFvzjjDhQ/9YZrA9nu1B4cS6mvE4V4wC4y3LgA87xkKxt2Am16+5MA6oHcooK5grOocqdAwS+Y36tK07c2r9omMnS9hF6Vr9FAG5drF2/eNdOK2tBIGd0kMph4eWymMSqgjSQNmBFgASMp66GFihxNX9DY2xJujopzGMWDqSDKLx5he63vzNfC7LctIoaMmMFnPEXKihspzNyBv1V1vvWjFLo4Eb4ZlyhQWEKhXEhv0hoSt72/hrj3kQS4h7ynioyg8KG6XcOOjnyuLXFzr76HTk4ejOI4N+HxALx5zHnBBXMADa494166yMBJxJYwBnjzlhcf7P27dp8BztW3C7xCMKuVpEzyGRXAXiJJw7aKSFYFCQRyNrVri22BjWnscjSuxXS/DcsGXna5Vj12vQ5vFj01Pp9myAIStg8bTAki3DUXZvLq8R21sGxZc0i3jBQZmDSKCFyq2bX9WzKb+NMZvKHhmQK12bLESR0MOeGDGdedokGna2tfGI28rTYuTK9pYTEo0uGMcaXOvK6HzGlNDTxYujswmzJC0SqFJmzmOzCzCMkMb9mh99cge5Hj/OpTAb18M4MdPJCsokUBOmXLFcpOotcdYqAiktl8LVmfwuicqFxp9dfsWTaeJjwyRdCOzTRxsz20V2IZyT1ga66VwneRBLjFaOHJAqlSACzllUj82A0HZXRtXFNwJSli2QlLrm6Vjl0OhqvR7Sxf45MYBWNMtoxfMsuSRhpqbKzhezLX5PB+8i5S3vrKuqP6TPw8cbUYrStKXyZ14rfLLHhmWCIs+YShgRkdJEjZb26Iu97sOztqQ2ft8SYpoGgRQGms+UEMsThARpzvcEe7tqExW0sXaLKhN2fMxiW5Tioqu6ZbglCSVFjpepfY2NlaTEcUEBZGEd1yjJc2I6IvfTXMb26q65lGGNul1/mff8GceHilX06Indm/hbQwpj6Od8pHV0uifMG9u0CvUhXkmBmvj8CP96unhevWxX3P2dKUvDxcj4GfHHH4jJGG1/hH1SlK95gxVJ3o9HIxMrTRSBGb21YEqTyuCNQfOrtUVvDvFHg41klDEM2UZRc3sTrc9gNVRcnSOWWEZxqexQ/VNP30Xk/0p6pp++i8nqd9a2E/Zm+Uf+VWnZW0VxEMcqXyuLi/O3LXyrU8UoayR514XA9jzn1TT9/F5PT1Sz99F5PXqNK50a9jxdjy71TT99F5PT1TT99F5PXqNKUPY8XY8u9U0/fReT09U0/fReT16jSlD2PF2PLvVNP30Xk9PVNP30Xk9eo0pQ9jxdjy71TT9/F5PT1Tz99F5PXqNasXiBHG7nUKpYgc7KCf5VaJ7Hh7Hmfqmn76Lyenqmn76LyervutvKuNieRUZAr5bMQSbKrX6Og9r8qmqsouLpheEwvVI8u9U0/fReT09U0/fReT1f8AaW2lgPTVyMjvmUAjLGuZuu97fxr6wO2Y5mcIScioSbaWkBYa+4a9lTh0seyYex56fRPP30Xk9fL+iyUc8RCPfmH8atG0tvSSvw4LgE2BHtMff1Ci7tWsZpVUnqOv+Jjqa8jz26gr/wAHJ+HxP4Y/crC+iuY8p4T7sx/lX16p5++i8nqyzbvyRDNDJmI1sOixHhY61KbB2xxgVb2159Vx22/jWoZbfDJUzUfDYm6a+5RvVNP30Xk9PVNP38Xk9XPB74wyYtsKA4kUsOkAFJTmAb/GujeDeSLBojy5jmbKAouSbX5fD869fLlaVas17Lh3/JRPVNP30Xk9PVNP30Xk/wBK9IwOOWaJJUPRdQwPgRfWo3YG9cWLeVYg/wCH7RYWU3JAsb+BNTgeum249kw9inx+jHFKLDERgdWjaflX16tsX/SY/lb6V6TSuD8PibtxXoeuPHFUpyr+pnm3q2xf9Jj8m+lYPo2xf9Jj+VvpXpRqB2HvWmKxGIhVGXg82YjpHMV0APhReExNNqC030RXKe3HL+5/7Izdb0fjDS8aWTiSC+WwIUEixNzqTYkdXOrjS1ZrqkkqRIxUdhSlKpoVRfS3/qsH99/23q9VRfS2f8kg/vv+h67+H/io55fgY2Tv5gUw8COxzLGit+GTqqgHW2ut9a6d6N9ThTheHGrpKubrDZbrbKB1kN11IbC3fw7YXDEwQkmKMkmNbklFJJJGtVr0jR2xWzQAAAwAA0AAkj0HZXWCxzyVT67mG5RjZL4PeyeODET46DgouXhKL5nLZujqTr7PUOZqM++uPMX2kYVPs/PUtny/tXvy8ctq7fSnAzYJSOSyqW9xDLfzIqJ2PslcRhU/zlIqFMrRMUGXTKUIJ5fyrUIwceNrr8yNyvhLTNvnCuBXF6lW0CC2YyXtk7OYOvYKr776Y9YhiWwsYw5N+bZspNgb30Hjl6+VRu9ewRBszDiGTjRrMzlxa3TDAWtpa+nxrrwGx1xGFUnabiNkAaNigC6aowJ0A5fCrHHjUeLfX5kcpN18iy4/fSGPBJihdhJoiXsS55qT1WsbnwqHwu8u03VZRg4zE1rAEh8p5HVr28bfCoPfPYow+CwIjfixK8hzaWYydJeWnUwv416LhduwNEsiyxhCBa7KLX/VIJ0PVaucoxhC0rts2m29WQjb3yJtMYSWNFRvYcE3N1ut76akEe+tm9G9j4fEYaCFEeSX9okBQWyry8c3y1F+lDAFVw+Kj0aFwCeuxIZD8GH+I1o3Vb7dtSbFkdCJQEBHIsuUD4DOfj41pQg48ytK1+pHKSfCSO3d95FxP2XBxCaUe0WvlB5kWBHIWuSQPfW7C7RxjxYxMXh1jCwuVdD0WJUjLzPvqA3TxK4fa2NWchS5cKzEAXLhwLntWrxtPGxtBiVV0ZhE5KqwJAykXIB0rM0oVFR7aiOttsqnoyxixbPxEjmypKxY+AijNIt9cdOskuFwqGFL6uSWa3MCzC58Bf3mojd/Ds+w8eFBJ4l7DsVYWP5An4V97n4Li4cBdoSQlSwMQKgLck3FzqDe9+29eicI8U5vXWuv4MKTpJFw3f2vDtGHOyDMuaN0JvbOLMAetWWvvbkCQQvwlVTKQptpcZnc/m7/ADGtO5WwI8Msxin44dhcjLYMoOnRJ16VdO9sF4VP7La+4i1fK8W6jJQ2Ojvg+ZxbvII4ZZzqRcD4AaD3k2+Fc2zMAcW8jyMbDrHaeQF+QFdWy14uDmjX2gb2+IYediK4dmbVeJXjVLsx053BtY9G1fM91KCe1fc5ae7exv3cw18S2txGGsfjlH8634dcm0SF5Em/7yZv41z7F2guH4wkBz6C1tdL3F+rU1IbvYN2leeQWzXyj38z7uQrWNJqKW92WKtJIqW+SfZNrYfEj2XKsbdq/hyD4qR5mt3pARsVjYMNHzSNnJ6rkFv4IB++KlfSlsziYMSAaxOD7kbon8ytRfo2Vp8TicVJqVRIwerkAbfuovnX6SEv3ay9Yqv16Fkve4O59btbw5Ni4gk2aENGvaOJ/o/IuR+5X3ubiI8Bst8TIP8ASOSqj2mt0EUe+zH3Gqlt6B4MRi8Ig6MkqkDr5lkt89Wz0i7JMezsKiDowlVa3imUHz6/GtShG0vM7/T/AKRN79jJ3z2hwvtIwkf2fn+tmyftc72/rZfhapx98A2znxcS3KjVG6mzKpUke+/lWDt/D/o3PxEy8DLluM2bJbJl53vpaqfsTCsuwsczcnYFfHKY1JHxFv3a5KEZK3GqaRriae96Fh2BvdjMVJBlwwEJNpZdbXF75LkaaW69aiN0tpJBi9rSyGypcnxPFewHiTYfGrP6OR/m3D++T/nSV5xPsd55NplCbxOXKD9ZeI4OnWQNR8a3BRk5x2W33I20ovc9N3R21Pio2lliWOMn8KxJZh1sb9Xu561Yar25O31xOFQgAPGAjqOQIGhUfskaj/1Vhrw5FU2qo7xdoUpSsGhUdtnYMWKRUmUsqtmABI1sRzHgTUjSqm1qhuasNhxGiIosqgKB4KLD8hXBtTd2HEPE8qktGboQxFtQ3Ic9VFSlKJtO0SrNU0CupVgGU6EEXBHYRVZk9GmCLXyOP6odsv8A8q10qxnKPwuiOKe5wQbGiSAQBBwrEZDqCDqb3qDb0Z4ItfI/uztarXSqpyWzDinuiP8A0HDwBh+GDEBYIbkWvfmdb366hF9GuCDXyOf6pc2q11i1FOa2Y4Uyk75b1wcDEYdbvIfw8uU2DXGtzztbTxFSu5GxThsGisLO5zuD1M1rD4AAVK/oWDOX4Uecm5bKM1+2/bXYFrcsi4OCP1ZFF3bIXbW6OGxTZpU6QFsykq1uoEjn8a+dk7m4bDiThq34ilHLMSSp5jwqdpXPjlVXoXhV3RG7H2DFhYykKlVLZiCSdbBevwAqJxno5wcjFuGy3NyEYqvy8h8KtFKqySTtMcKI/ZGxIsMhSFcqk3OpN2sBc38APKuueAOpVhcEWIrbWLVh+9uapbFSm2VNh3zRXYdoGtuxl6/hW9d5XHtRC/vI/IirMVr44A7K8vIcfgdHLltfCyqSY2eWRSqAXNhdQRp15mHxq04ZCFAY5jbU8rn3V9iEdlfVq6Y8Tg227NRjW7NGNwayxvG4urgqw7Qa59kbEiwyFIVKqWLG5JJJsL3PuFSFK726o3RE4vdmCWdJ3S8iZcpuQLoSVJHI2JqQxGFWRGR1DKwsykXBB7a3UpbJRVR6NcFnzZG/s52y/W3xqcxOx4pIDAVAiIAyr0QACCALcuQrupVc5PdkUUuhx7M2YmHiWKIEIt7Akn2mLHU+JNc+z93YYJJZI1IaX2ySSDqTyPLUmpS1KnE9S0iI2VuvBhpHkhUqX9oZjl539k6c6lqzSjbe5dhSlKgFKUoBSlKAUpSgFKUoBSlKAUpSgFKUoBSlKAUpSgFKUoBSlKAUpSgFKUoBSlKAUpSgFKUoBSlKA//Z"/>
          <p:cNvSpPr>
            <a:spLocks noChangeAspect="1" noChangeArrowheads="1"/>
          </p:cNvSpPr>
          <p:nvPr/>
        </p:nvSpPr>
        <p:spPr bwMode="auto">
          <a:xfrm>
            <a:off x="76200" y="-319088"/>
            <a:ext cx="1762125" cy="676276"/>
          </a:xfrm>
          <a:prstGeom prst="rect">
            <a:avLst/>
          </a:prstGeom>
          <a:noFill/>
          <a:ln w="9525">
            <a:noFill/>
            <a:miter lim="800000"/>
            <a:headEnd/>
            <a:tailEnd/>
          </a:ln>
        </p:spPr>
        <p:txBody>
          <a:bodyPr>
            <a:prstTxWarp prst="textNoShape">
              <a:avLst/>
            </a:prstTxWarp>
          </a:bodyPr>
          <a:lstStyle/>
          <a:p>
            <a:endParaRPr lang="en-US" sz="1800">
              <a:latin typeface="Century Gothic" pitchFamily="127" charset="0"/>
            </a:endParaRPr>
          </a:p>
        </p:txBody>
      </p:sp>
      <p:sp>
        <p:nvSpPr>
          <p:cNvPr id="23557" name="Title 1"/>
          <p:cNvSpPr txBox="1">
            <a:spLocks/>
          </p:cNvSpPr>
          <p:nvPr/>
        </p:nvSpPr>
        <p:spPr bwMode="auto">
          <a:xfrm>
            <a:off x="765175" y="6858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Big Contradictions</a:t>
            </a:r>
          </a:p>
        </p:txBody>
      </p:sp>
      <p:pic>
        <p:nvPicPr>
          <p:cNvPr id="23558" name="Picture 1031" descr="Screen shot 2011-04-06 at 1"/>
          <p:cNvPicPr>
            <a:picLocks noChangeAspect="1" noChangeArrowheads="1"/>
          </p:cNvPicPr>
          <p:nvPr/>
        </p:nvPicPr>
        <p:blipFill>
          <a:blip r:embed="rId3" cstate="print"/>
          <a:srcRect l="29112" t="55688" r="57610" b="19719"/>
          <a:stretch>
            <a:fillRect/>
          </a:stretch>
        </p:blipFill>
        <p:spPr bwMode="auto">
          <a:xfrm>
            <a:off x="5989638" y="3838575"/>
            <a:ext cx="2193925" cy="254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822325" y="1835150"/>
            <a:ext cx="7092950" cy="3963988"/>
          </a:xfrm>
          <a:prstGeom prst="rect">
            <a:avLst/>
          </a:prstGeom>
          <a:noFill/>
          <a:ln w="9525">
            <a:noFill/>
            <a:miter lim="800000"/>
            <a:headEnd/>
            <a:tailEnd/>
          </a:ln>
        </p:spPr>
        <p:txBody>
          <a:bodyPr>
            <a:prstTxWarp prst="textNoShape">
              <a:avLst/>
            </a:prstTxWarp>
            <a:spAutoFit/>
          </a:bodyPr>
          <a:lstStyle/>
          <a:p>
            <a:r>
              <a:rPr lang="en-US" sz="1800" b="1">
                <a:latin typeface="Century Gothic" pitchFamily="127" charset="0"/>
              </a:rPr>
              <a:t>The profitability of the industry is in stark contrast to the reality for cocoa farmers living in West Africa</a:t>
            </a:r>
          </a:p>
          <a:p>
            <a:pPr>
              <a:lnSpc>
                <a:spcPct val="70000"/>
              </a:lnSpc>
            </a:pPr>
            <a:endParaRPr lang="en-US" sz="1800" b="1" i="1">
              <a:latin typeface="Century Gothic" pitchFamily="127" charset="0"/>
            </a:endParaRPr>
          </a:p>
          <a:p>
            <a:pPr>
              <a:buSzPct val="150000"/>
              <a:buFont typeface="Arial" pitchFamily="127" charset="0"/>
              <a:buChar char="•"/>
            </a:pPr>
            <a:r>
              <a:rPr lang="en-US" sz="1800" b="1">
                <a:latin typeface="Century Gothic" pitchFamily="127" charset="0"/>
              </a:rPr>
              <a:t> Low income</a:t>
            </a:r>
            <a:r>
              <a:rPr lang="en-US" sz="1800">
                <a:latin typeface="Century Gothic" pitchFamily="127" charset="0"/>
              </a:rPr>
              <a:t> means farmers can not cover costs of </a:t>
            </a:r>
            <a:r>
              <a:rPr lang="en-US" sz="1800" i="1">
                <a:latin typeface="Century Gothic" pitchFamily="127" charset="0"/>
              </a:rPr>
              <a:t>sustainable</a:t>
            </a:r>
            <a:r>
              <a:rPr lang="en-US" sz="1800">
                <a:latin typeface="Century Gothic" pitchFamily="127" charset="0"/>
              </a:rPr>
              <a:t> production </a:t>
            </a:r>
          </a:p>
          <a:p>
            <a:pPr>
              <a:lnSpc>
                <a:spcPct val="70000"/>
              </a:lnSpc>
              <a:buSzPct val="150000"/>
              <a:buFont typeface="Arial" pitchFamily="127" charset="0"/>
              <a:buChar char="•"/>
            </a:pPr>
            <a:endParaRPr lang="en-US" sz="1800">
              <a:latin typeface="Century Gothic" pitchFamily="127" charset="0"/>
            </a:endParaRPr>
          </a:p>
          <a:p>
            <a:pPr>
              <a:buSzPct val="150000"/>
              <a:buFont typeface="Arial" pitchFamily="127" charset="0"/>
              <a:buChar char="•"/>
            </a:pPr>
            <a:r>
              <a:rPr lang="en-US" sz="1800">
                <a:latin typeface="Century Gothic" pitchFamily="127" charset="0"/>
              </a:rPr>
              <a:t> To harvest enough make any cash at all, </a:t>
            </a:r>
            <a:r>
              <a:rPr lang="en-US" sz="1800" b="1">
                <a:latin typeface="Century Gothic" pitchFamily="127" charset="0"/>
              </a:rPr>
              <a:t>farmers must resort to the cheapest forms of labor</a:t>
            </a:r>
            <a:endParaRPr lang="en-US" sz="1800">
              <a:latin typeface="Century Gothic" pitchFamily="127" charset="0"/>
            </a:endParaRPr>
          </a:p>
          <a:p>
            <a:pPr>
              <a:lnSpc>
                <a:spcPct val="70000"/>
              </a:lnSpc>
              <a:buSzPct val="150000"/>
              <a:buFont typeface="Arial" pitchFamily="127" charset="0"/>
              <a:buChar char="•"/>
            </a:pPr>
            <a:endParaRPr lang="en-US" sz="1800">
              <a:latin typeface="Century Gothic" pitchFamily="127" charset="0"/>
            </a:endParaRPr>
          </a:p>
          <a:p>
            <a:pPr>
              <a:buSzPct val="150000"/>
              <a:buFont typeface="Arial" pitchFamily="127" charset="0"/>
              <a:buChar char="•"/>
            </a:pPr>
            <a:r>
              <a:rPr lang="en-US" sz="1800">
                <a:latin typeface="Century Gothic" pitchFamily="127" charset="0"/>
              </a:rPr>
              <a:t> </a:t>
            </a:r>
            <a:r>
              <a:rPr lang="en-US" sz="1800" b="1">
                <a:latin typeface="Century Gothic" pitchFamily="127" charset="0"/>
              </a:rPr>
              <a:t>Vicious cycle:</a:t>
            </a:r>
            <a:r>
              <a:rPr lang="en-US" sz="1800">
                <a:latin typeface="Century Gothic" pitchFamily="127" charset="0"/>
              </a:rPr>
              <a:t> Kids who work </a:t>
            </a:r>
            <a:br>
              <a:rPr lang="en-US" sz="1800">
                <a:latin typeface="Century Gothic" pitchFamily="127" charset="0"/>
              </a:rPr>
            </a:br>
            <a:r>
              <a:rPr lang="en-US" sz="1800">
                <a:latin typeface="Century Gothic" pitchFamily="127" charset="0"/>
              </a:rPr>
              <a:t>in cocoa fields, instead of going </a:t>
            </a:r>
            <a:br>
              <a:rPr lang="en-US" sz="1800">
                <a:latin typeface="Century Gothic" pitchFamily="127" charset="0"/>
              </a:rPr>
            </a:br>
            <a:r>
              <a:rPr lang="en-US" sz="1800">
                <a:latin typeface="Century Gothic" pitchFamily="127" charset="0"/>
              </a:rPr>
              <a:t>to school, will not be able to </a:t>
            </a:r>
            <a:br>
              <a:rPr lang="en-US" sz="1800">
                <a:latin typeface="Century Gothic" pitchFamily="127" charset="0"/>
              </a:rPr>
            </a:br>
            <a:r>
              <a:rPr lang="en-US" sz="1800">
                <a:latin typeface="Century Gothic" pitchFamily="127" charset="0"/>
              </a:rPr>
              <a:t>escape poverty</a:t>
            </a:r>
          </a:p>
          <a:p>
            <a:pPr>
              <a:buSzPct val="150000"/>
              <a:buFont typeface="Arial" pitchFamily="127" charset="0"/>
              <a:buChar char="•"/>
            </a:pPr>
            <a:endParaRPr lang="en-US" sz="1800">
              <a:latin typeface="Century Gothic" pitchFamily="127" charset="0"/>
            </a:endParaRPr>
          </a:p>
          <a:p>
            <a:pPr>
              <a:buSzPct val="150000"/>
              <a:buFont typeface="Arial" pitchFamily="127" charset="0"/>
              <a:buNone/>
            </a:pPr>
            <a:endParaRPr lang="en-US" sz="1800">
              <a:latin typeface="Century Gothic" pitchFamily="127" charset="0"/>
            </a:endParaRPr>
          </a:p>
        </p:txBody>
      </p:sp>
      <p:sp>
        <p:nvSpPr>
          <p:cNvPr id="25602" name="Title 1"/>
          <p:cNvSpPr txBox="1">
            <a:spLocks/>
          </p:cNvSpPr>
          <p:nvPr/>
        </p:nvSpPr>
        <p:spPr bwMode="auto">
          <a:xfrm>
            <a:off x="5873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Underlying Issue: Poverty</a:t>
            </a:r>
          </a:p>
        </p:txBody>
      </p:sp>
      <p:pic>
        <p:nvPicPr>
          <p:cNvPr id="25603" name="Picture 1027" descr="childlabor"/>
          <p:cNvPicPr>
            <a:picLocks noChangeAspect="1" noChangeArrowheads="1"/>
          </p:cNvPicPr>
          <p:nvPr/>
        </p:nvPicPr>
        <p:blipFill>
          <a:blip r:embed="rId3" cstate="print"/>
          <a:srcRect l="4750" t="27596" r="6334" b="4691"/>
          <a:stretch>
            <a:fillRect/>
          </a:stretch>
        </p:blipFill>
        <p:spPr bwMode="auto">
          <a:xfrm>
            <a:off x="4508500" y="4014788"/>
            <a:ext cx="3722688" cy="1914525"/>
          </a:xfrm>
          <a:prstGeom prst="rect">
            <a:avLst/>
          </a:prstGeom>
          <a:noFill/>
          <a:effectLst>
            <a:outerShdw blurRad="63500" dist="35921"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841375" y="1893888"/>
            <a:ext cx="7092950" cy="5251450"/>
          </a:xfrm>
          <a:prstGeom prst="rect">
            <a:avLst/>
          </a:prstGeom>
          <a:noFill/>
          <a:ln w="9525">
            <a:noFill/>
            <a:miter lim="800000"/>
            <a:headEnd/>
            <a:tailEnd/>
          </a:ln>
        </p:spPr>
        <p:txBody>
          <a:bodyPr>
            <a:prstTxWarp prst="textNoShape">
              <a:avLst/>
            </a:prstTxWarp>
            <a:spAutoFit/>
          </a:bodyPr>
          <a:lstStyle/>
          <a:p>
            <a:r>
              <a:rPr lang="en-US" sz="2000">
                <a:latin typeface="Century Gothic" pitchFamily="127" charset="0"/>
                <a:ea typeface="Arial" pitchFamily="127" charset="0"/>
                <a:cs typeface="Arial" pitchFamily="127" charset="0"/>
              </a:rPr>
              <a:t>Fair Trade ensures:</a:t>
            </a:r>
            <a:endParaRPr lang="en-US" sz="1800" b="1">
              <a:latin typeface="Century Gothic" pitchFamily="127" charset="0"/>
              <a:ea typeface="Arial" pitchFamily="127" charset="0"/>
              <a:cs typeface="Arial" pitchFamily="127" charset="0"/>
            </a:endParaRPr>
          </a:p>
          <a:p>
            <a:pPr>
              <a:lnSpc>
                <a:spcPct val="90000"/>
              </a:lnSpc>
            </a:pPr>
            <a:endParaRPr lang="en-US" sz="1800" b="1">
              <a:latin typeface="Century Gothic" pitchFamily="127" charset="0"/>
              <a:ea typeface="Arial" pitchFamily="127" charset="0"/>
              <a:cs typeface="Arial" pitchFamily="127" charset="0"/>
            </a:endParaRPr>
          </a:p>
          <a:p>
            <a:pPr>
              <a:buFont typeface="Arial" pitchFamily="127" charset="0"/>
              <a:buChar char="•"/>
            </a:pPr>
            <a:r>
              <a:rPr lang="en-US" sz="1800">
                <a:latin typeface="Century Gothic" pitchFamily="127" charset="0"/>
                <a:ea typeface="Arial" pitchFamily="127" charset="0"/>
                <a:cs typeface="Arial" pitchFamily="127" charset="0"/>
              </a:rPr>
              <a:t>  Payment of a </a:t>
            </a:r>
            <a:r>
              <a:rPr lang="en-US" sz="1800" b="1">
                <a:latin typeface="Century Gothic" pitchFamily="127" charset="0"/>
                <a:ea typeface="Arial" pitchFamily="127" charset="0"/>
                <a:cs typeface="Arial" pitchFamily="127" charset="0"/>
              </a:rPr>
              <a:t>Fair Price</a:t>
            </a:r>
          </a:p>
          <a:p>
            <a:pPr>
              <a:lnSpc>
                <a:spcPct val="90000"/>
              </a:lnSpc>
              <a:buFont typeface="Arial" pitchFamily="127" charset="0"/>
              <a:buChar char="•"/>
            </a:pPr>
            <a:endParaRPr lang="en-US" sz="1400" b="1">
              <a:latin typeface="Century Gothic" pitchFamily="127" charset="0"/>
              <a:ea typeface="Arial" pitchFamily="127" charset="0"/>
              <a:cs typeface="Arial" pitchFamily="127" charset="0"/>
            </a:endParaRPr>
          </a:p>
          <a:p>
            <a:pPr>
              <a:buFont typeface="Arial" pitchFamily="127" charset="0"/>
              <a:buChar char="•"/>
            </a:pPr>
            <a:r>
              <a:rPr lang="en-US" sz="1800" b="1">
                <a:latin typeface="Century Gothic" pitchFamily="127" charset="0"/>
                <a:ea typeface="Arial" pitchFamily="127" charset="0"/>
                <a:cs typeface="Arial" pitchFamily="127" charset="0"/>
              </a:rPr>
              <a:t>  </a:t>
            </a:r>
            <a:r>
              <a:rPr lang="en-US" sz="1800">
                <a:latin typeface="Century Gothic" pitchFamily="127" charset="0"/>
                <a:ea typeface="Arial" pitchFamily="127" charset="0"/>
                <a:cs typeface="Arial" pitchFamily="127" charset="0"/>
              </a:rPr>
              <a:t>More </a:t>
            </a:r>
            <a:r>
              <a:rPr lang="en-US" sz="1800" b="1">
                <a:latin typeface="Century Gothic" pitchFamily="127" charset="0"/>
                <a:ea typeface="Arial" pitchFamily="127" charset="0"/>
                <a:cs typeface="Arial" pitchFamily="127" charset="0"/>
              </a:rPr>
              <a:t>direct</a:t>
            </a:r>
            <a:r>
              <a:rPr lang="en-US" sz="1800">
                <a:latin typeface="Century Gothic" pitchFamily="127" charset="0"/>
                <a:ea typeface="Arial" pitchFamily="127" charset="0"/>
                <a:cs typeface="Arial" pitchFamily="127" charset="0"/>
              </a:rPr>
              <a:t> and </a:t>
            </a:r>
            <a:r>
              <a:rPr lang="en-US" sz="1800" b="1">
                <a:latin typeface="Century Gothic" pitchFamily="127" charset="0"/>
                <a:ea typeface="Arial" pitchFamily="127" charset="0"/>
                <a:cs typeface="Arial" pitchFamily="127" charset="0"/>
              </a:rPr>
              <a:t>long-term</a:t>
            </a:r>
            <a:r>
              <a:rPr lang="en-US" sz="1800">
                <a:latin typeface="Century Gothic" pitchFamily="127" charset="0"/>
                <a:ea typeface="Arial" pitchFamily="127" charset="0"/>
                <a:cs typeface="Arial" pitchFamily="127" charset="0"/>
              </a:rPr>
              <a:t> trade relationships</a:t>
            </a:r>
            <a:r>
              <a:rPr lang="en-US" sz="1800" b="1">
                <a:latin typeface="Century Gothic" pitchFamily="127" charset="0"/>
                <a:ea typeface="Arial" pitchFamily="127" charset="0"/>
                <a:cs typeface="Arial" pitchFamily="127" charset="0"/>
              </a:rPr>
              <a:t> </a:t>
            </a:r>
          </a:p>
          <a:p>
            <a:pPr>
              <a:lnSpc>
                <a:spcPct val="90000"/>
              </a:lnSpc>
              <a:buFont typeface="Arial" pitchFamily="127" charset="0"/>
              <a:buChar char="•"/>
            </a:pPr>
            <a:endParaRPr lang="en-US" sz="1800" b="1">
              <a:latin typeface="Century Gothic" pitchFamily="127" charset="0"/>
              <a:ea typeface="Arial" pitchFamily="127" charset="0"/>
              <a:cs typeface="Arial" pitchFamily="127" charset="0"/>
            </a:endParaRPr>
          </a:p>
          <a:p>
            <a:pPr>
              <a:buFont typeface="Arial" pitchFamily="127" charset="0"/>
              <a:buChar char="•"/>
            </a:pPr>
            <a:r>
              <a:rPr lang="en-US" sz="1800" b="1">
                <a:latin typeface="Century Gothic" pitchFamily="127" charset="0"/>
                <a:ea typeface="Arial" pitchFamily="127" charset="0"/>
                <a:cs typeface="Arial" pitchFamily="127" charset="0"/>
              </a:rPr>
              <a:t> Democratic </a:t>
            </a:r>
            <a:r>
              <a:rPr lang="en-US" sz="1800">
                <a:latin typeface="Century Gothic" pitchFamily="127" charset="0"/>
                <a:ea typeface="Arial" pitchFamily="127" charset="0"/>
                <a:cs typeface="Arial" pitchFamily="127" charset="0"/>
              </a:rPr>
              <a:t>and</a:t>
            </a:r>
            <a:r>
              <a:rPr lang="en-US" sz="1800" b="1">
                <a:latin typeface="Century Gothic" pitchFamily="127" charset="0"/>
                <a:ea typeface="Arial" pitchFamily="127" charset="0"/>
                <a:cs typeface="Arial" pitchFamily="127" charset="0"/>
              </a:rPr>
              <a:t> Transparent </a:t>
            </a:r>
            <a:r>
              <a:rPr lang="en-US" sz="1800">
                <a:latin typeface="Century Gothic" pitchFamily="127" charset="0"/>
                <a:ea typeface="Arial" pitchFamily="127" charset="0"/>
                <a:cs typeface="Arial" pitchFamily="127" charset="0"/>
              </a:rPr>
              <a:t>cooperatives</a:t>
            </a:r>
          </a:p>
          <a:p>
            <a:pPr>
              <a:lnSpc>
                <a:spcPct val="90000"/>
              </a:lnSpc>
            </a:pPr>
            <a:endParaRPr lang="en-US" sz="1400">
              <a:latin typeface="Century Gothic" pitchFamily="127" charset="0"/>
              <a:ea typeface="Arial" pitchFamily="127" charset="0"/>
              <a:cs typeface="Arial" pitchFamily="127" charset="0"/>
            </a:endParaRPr>
          </a:p>
          <a:p>
            <a:pPr>
              <a:buFont typeface="Arial" pitchFamily="127" charset="0"/>
              <a:buChar char="•"/>
            </a:pPr>
            <a:r>
              <a:rPr lang="en-US" sz="1800">
                <a:latin typeface="Century Gothic" pitchFamily="127" charset="0"/>
                <a:ea typeface="Arial" pitchFamily="127" charset="0"/>
                <a:cs typeface="Arial" pitchFamily="127" charset="0"/>
              </a:rPr>
              <a:t> Funds for </a:t>
            </a:r>
            <a:r>
              <a:rPr lang="en-US" sz="1800" b="1">
                <a:latin typeface="Century Gothic" pitchFamily="127" charset="0"/>
                <a:ea typeface="Arial" pitchFamily="127" charset="0"/>
                <a:cs typeface="Arial" pitchFamily="127" charset="0"/>
              </a:rPr>
              <a:t>community development </a:t>
            </a:r>
            <a:r>
              <a:rPr lang="en-US" sz="1800">
                <a:latin typeface="Century Gothic" pitchFamily="127" charset="0"/>
                <a:ea typeface="Arial" pitchFamily="127" charset="0"/>
                <a:cs typeface="Arial" pitchFamily="127" charset="0"/>
              </a:rPr>
              <a:t>projects</a:t>
            </a:r>
          </a:p>
          <a:p>
            <a:pPr>
              <a:lnSpc>
                <a:spcPct val="90000"/>
              </a:lnSpc>
            </a:pPr>
            <a:endParaRPr lang="en-US" sz="1400">
              <a:latin typeface="Century Gothic" pitchFamily="127" charset="0"/>
              <a:ea typeface="Arial" pitchFamily="127" charset="0"/>
              <a:cs typeface="Arial" pitchFamily="127" charset="0"/>
            </a:endParaRPr>
          </a:p>
          <a:p>
            <a:pPr>
              <a:buFont typeface="Arial" pitchFamily="127" charset="0"/>
              <a:buChar char="•"/>
            </a:pPr>
            <a:r>
              <a:rPr lang="en-US" sz="1800" b="1">
                <a:latin typeface="Century Gothic" pitchFamily="127" charset="0"/>
                <a:ea typeface="Arial" pitchFamily="127" charset="0"/>
                <a:cs typeface="Arial" pitchFamily="127" charset="0"/>
              </a:rPr>
              <a:t> Training</a:t>
            </a:r>
            <a:r>
              <a:rPr lang="en-US" sz="1800">
                <a:latin typeface="Century Gothic" pitchFamily="127" charset="0"/>
                <a:ea typeface="Arial" pitchFamily="127" charset="0"/>
                <a:cs typeface="Arial" pitchFamily="127" charset="0"/>
              </a:rPr>
              <a:t> programs and </a:t>
            </a:r>
            <a:r>
              <a:rPr lang="en-US" sz="1800" b="1">
                <a:latin typeface="Century Gothic" pitchFamily="127" charset="0"/>
                <a:ea typeface="Arial" pitchFamily="127" charset="0"/>
                <a:cs typeface="Arial" pitchFamily="127" charset="0"/>
              </a:rPr>
              <a:t>technical assistance </a:t>
            </a:r>
          </a:p>
          <a:p>
            <a:r>
              <a:rPr lang="en-US" sz="1800" b="1">
                <a:latin typeface="Century Gothic" pitchFamily="127" charset="0"/>
                <a:ea typeface="Arial" pitchFamily="127" charset="0"/>
                <a:cs typeface="Arial" pitchFamily="127" charset="0"/>
              </a:rPr>
              <a:t>    </a:t>
            </a:r>
            <a:r>
              <a:rPr lang="en-US" sz="1800">
                <a:latin typeface="Century Gothic" pitchFamily="127" charset="0"/>
                <a:ea typeface="Arial" pitchFamily="127" charset="0"/>
                <a:cs typeface="Arial" pitchFamily="127" charset="0"/>
              </a:rPr>
              <a:t>for farmers</a:t>
            </a:r>
          </a:p>
          <a:p>
            <a:pPr>
              <a:buFont typeface="Arial" pitchFamily="127" charset="0"/>
              <a:buChar char="•"/>
            </a:pPr>
            <a:endParaRPr lang="en-US" sz="1400">
              <a:latin typeface="Century Gothic" pitchFamily="127" charset="0"/>
              <a:ea typeface="Arial" pitchFamily="127" charset="0"/>
              <a:cs typeface="Arial" pitchFamily="127" charset="0"/>
            </a:endParaRPr>
          </a:p>
          <a:p>
            <a:pPr>
              <a:buFont typeface="Arial" pitchFamily="127" charset="0"/>
              <a:buChar char="•"/>
            </a:pPr>
            <a:r>
              <a:rPr lang="en-US" sz="1800">
                <a:latin typeface="Century Gothic" pitchFamily="127" charset="0"/>
                <a:ea typeface="Arial" pitchFamily="127" charset="0"/>
                <a:cs typeface="Arial" pitchFamily="127" charset="0"/>
              </a:rPr>
              <a:t> Strictly </a:t>
            </a:r>
            <a:r>
              <a:rPr lang="en-US" sz="1800" b="1">
                <a:latin typeface="Century Gothic" pitchFamily="127" charset="0"/>
                <a:ea typeface="Arial" pitchFamily="127" charset="0"/>
                <a:cs typeface="Arial" pitchFamily="127" charset="0"/>
              </a:rPr>
              <a:t>prohibits the use of child and forced labor</a:t>
            </a:r>
          </a:p>
          <a:p>
            <a:pPr>
              <a:buFont typeface="Arial" pitchFamily="127" charset="0"/>
              <a:buChar char="•"/>
            </a:pPr>
            <a:endParaRPr lang="en-US" sz="1800" b="1">
              <a:latin typeface="Century Gothic" pitchFamily="127" charset="0"/>
              <a:ea typeface="Arial" pitchFamily="127" charset="0"/>
              <a:cs typeface="Arial" pitchFamily="127" charset="0"/>
            </a:endParaRPr>
          </a:p>
          <a:p>
            <a:endParaRPr lang="en-US" sz="1800" b="1">
              <a:latin typeface="Century Gothic" pitchFamily="127" charset="0"/>
              <a:ea typeface="Arial" pitchFamily="127" charset="0"/>
              <a:cs typeface="Arial" pitchFamily="127" charset="0"/>
            </a:endParaRPr>
          </a:p>
          <a:p>
            <a:pPr>
              <a:buFont typeface="Arial" pitchFamily="127" charset="0"/>
              <a:buChar char="•"/>
            </a:pPr>
            <a:endParaRPr lang="en-US" sz="1800">
              <a:latin typeface="Century Gothic" pitchFamily="127" charset="0"/>
              <a:ea typeface="Arial" pitchFamily="127" charset="0"/>
              <a:cs typeface="Arial" pitchFamily="127" charset="0"/>
            </a:endParaRPr>
          </a:p>
          <a:p>
            <a:pPr>
              <a:buFont typeface="Arial" pitchFamily="127" charset="0"/>
              <a:buChar char="•"/>
            </a:pPr>
            <a:endParaRPr lang="en-US" sz="1800">
              <a:latin typeface="Century Gothic" pitchFamily="127" charset="0"/>
              <a:ea typeface="Arial" pitchFamily="127" charset="0"/>
              <a:cs typeface="Arial" pitchFamily="127" charset="0"/>
            </a:endParaRPr>
          </a:p>
          <a:p>
            <a:pPr>
              <a:buFont typeface="Arial" pitchFamily="127" charset="0"/>
              <a:buChar char="•"/>
            </a:pPr>
            <a:endParaRPr lang="en-US" sz="1800">
              <a:latin typeface="Century Gothic" pitchFamily="127" charset="0"/>
              <a:ea typeface="Arial" pitchFamily="127" charset="0"/>
              <a:cs typeface="Arial" pitchFamily="127" charset="0"/>
            </a:endParaRPr>
          </a:p>
          <a:p>
            <a:endParaRPr lang="en-US" sz="1800">
              <a:latin typeface="Century Gothic" pitchFamily="127" charset="0"/>
              <a:ea typeface="Arial" pitchFamily="127" charset="0"/>
              <a:cs typeface="Arial" pitchFamily="127" charset="0"/>
            </a:endParaRPr>
          </a:p>
        </p:txBody>
      </p:sp>
      <p:sp>
        <p:nvSpPr>
          <p:cNvPr id="27650" name="Title 1"/>
          <p:cNvSpPr txBox="1">
            <a:spLocks/>
          </p:cNvSpPr>
          <p:nvPr/>
        </p:nvSpPr>
        <p:spPr bwMode="auto">
          <a:xfrm>
            <a:off x="5873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Solution: Fair Trade</a:t>
            </a:r>
          </a:p>
        </p:txBody>
      </p:sp>
      <p:pic>
        <p:nvPicPr>
          <p:cNvPr id="27651" name="Picture 2"/>
          <p:cNvPicPr>
            <a:picLocks noChangeAspect="1" noChangeArrowheads="1"/>
          </p:cNvPicPr>
          <p:nvPr/>
        </p:nvPicPr>
        <p:blipFill>
          <a:blip r:embed="rId3" cstate="print"/>
          <a:srcRect/>
          <a:stretch>
            <a:fillRect/>
          </a:stretch>
        </p:blipFill>
        <p:spPr bwMode="auto">
          <a:xfrm>
            <a:off x="6965950" y="1269999"/>
            <a:ext cx="1335057" cy="1566863"/>
          </a:xfrm>
          <a:prstGeom prst="rect">
            <a:avLst/>
          </a:prstGeom>
          <a:noFill/>
          <a:ln w="9525">
            <a:noFill/>
            <a:miter lim="800000"/>
            <a:headEnd/>
            <a:tailEnd/>
          </a:ln>
        </p:spPr>
      </p:pic>
      <p:pic>
        <p:nvPicPr>
          <p:cNvPr id="27652" name="Picture 3"/>
          <p:cNvPicPr>
            <a:picLocks noChangeAspect="1" noChangeArrowheads="1"/>
          </p:cNvPicPr>
          <p:nvPr/>
        </p:nvPicPr>
        <p:blipFill>
          <a:blip r:embed="rId4" cstate="print"/>
          <a:srcRect/>
          <a:stretch>
            <a:fillRect/>
          </a:stretch>
        </p:blipFill>
        <p:spPr bwMode="auto">
          <a:xfrm>
            <a:off x="5600700" y="1295400"/>
            <a:ext cx="1099226" cy="1506538"/>
          </a:xfrm>
          <a:prstGeom prst="rect">
            <a:avLst/>
          </a:prstGeom>
          <a:noFill/>
          <a:ln w="9525">
            <a:noFill/>
            <a:miter lim="800000"/>
            <a:headEnd/>
            <a:tailEnd/>
          </a:ln>
        </p:spPr>
      </p:pic>
      <p:sp>
        <p:nvSpPr>
          <p:cNvPr id="27653" name="Rectangle 1029"/>
          <p:cNvSpPr>
            <a:spLocks noChangeArrowheads="1"/>
          </p:cNvSpPr>
          <p:nvPr/>
        </p:nvSpPr>
        <p:spPr bwMode="auto">
          <a:xfrm>
            <a:off x="-2819400" y="-650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pic>
        <p:nvPicPr>
          <p:cNvPr id="2" name="Picture 1" descr="IMO-logo-1.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86500" y="3257974"/>
            <a:ext cx="2225673" cy="11870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841375" y="1893888"/>
            <a:ext cx="7092950" cy="3662362"/>
          </a:xfrm>
          <a:prstGeom prst="rect">
            <a:avLst/>
          </a:prstGeom>
          <a:noFill/>
          <a:ln w="9525">
            <a:noFill/>
            <a:miter lim="800000"/>
            <a:headEnd/>
            <a:tailEnd/>
          </a:ln>
        </p:spPr>
        <p:txBody>
          <a:bodyPr>
            <a:prstTxWarp prst="textNoShape">
              <a:avLst/>
            </a:prstTxWarp>
            <a:spAutoFit/>
          </a:bodyPr>
          <a:lstStyle/>
          <a:p>
            <a:r>
              <a:rPr lang="en-US" sz="1800" b="1">
                <a:latin typeface="Century Gothic" pitchFamily="127" charset="0"/>
              </a:rPr>
              <a:t>Guaranteed Minimum Floor Price</a:t>
            </a:r>
          </a:p>
          <a:p>
            <a:r>
              <a:rPr lang="en-US" sz="1800">
                <a:latin typeface="Century Gothic" pitchFamily="127" charset="0"/>
              </a:rPr>
              <a:t>Fair Trade Certified Cocoa: $2000/metric ton</a:t>
            </a:r>
          </a:p>
          <a:p>
            <a:r>
              <a:rPr lang="en-US" sz="1800">
                <a:latin typeface="Century Gothic" pitchFamily="127" charset="0"/>
              </a:rPr>
              <a:t>Fair Trade and Organic Certified: $2300/metric ton</a:t>
            </a:r>
          </a:p>
          <a:p>
            <a:endParaRPr lang="en-US" sz="1800">
              <a:latin typeface="Century Gothic" pitchFamily="127" charset="0"/>
            </a:endParaRPr>
          </a:p>
          <a:p>
            <a:r>
              <a:rPr lang="en-US" sz="1800" b="1">
                <a:latin typeface="Century Gothic" pitchFamily="127" charset="0"/>
              </a:rPr>
              <a:t>Social Premium</a:t>
            </a:r>
          </a:p>
          <a:p>
            <a:r>
              <a:rPr lang="en-US" sz="1800">
                <a:latin typeface="Century Gothic" pitchFamily="127" charset="0"/>
              </a:rPr>
              <a:t>$200/metric ton is set aside for community development projects</a:t>
            </a:r>
          </a:p>
          <a:p>
            <a:endParaRPr lang="en-US" sz="1800" b="1">
              <a:latin typeface="Century Gothic" pitchFamily="127" charset="0"/>
            </a:endParaRPr>
          </a:p>
          <a:p>
            <a:r>
              <a:rPr lang="en-US" sz="1800" b="1">
                <a:latin typeface="Century Gothic" pitchFamily="127" charset="0"/>
              </a:rPr>
              <a:t>Current Market price</a:t>
            </a:r>
          </a:p>
          <a:p>
            <a:r>
              <a:rPr lang="en-US" sz="1800">
                <a:latin typeface="Century Gothic" pitchFamily="127" charset="0"/>
              </a:rPr>
              <a:t>$3020.05/metric ton</a:t>
            </a:r>
          </a:p>
          <a:p>
            <a:endParaRPr lang="en-US" sz="1800">
              <a:latin typeface="Century Gothic" pitchFamily="127" charset="0"/>
            </a:endParaRPr>
          </a:p>
          <a:p>
            <a:r>
              <a:rPr lang="en-US" sz="1800">
                <a:latin typeface="Century Gothic" pitchFamily="127" charset="0"/>
              </a:rPr>
              <a:t>When the market price rises above the Fair Trade Minimum farmers receive market rates and the social premium</a:t>
            </a:r>
          </a:p>
        </p:txBody>
      </p:sp>
      <p:sp>
        <p:nvSpPr>
          <p:cNvPr id="29698" name="Title 1"/>
          <p:cNvSpPr txBox="1">
            <a:spLocks/>
          </p:cNvSpPr>
          <p:nvPr/>
        </p:nvSpPr>
        <p:spPr bwMode="auto">
          <a:xfrm>
            <a:off x="5873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Payment of a Fair Price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txBox="1">
            <a:spLocks/>
          </p:cNvSpPr>
          <p:nvPr/>
        </p:nvSpPr>
        <p:spPr bwMode="auto">
          <a:xfrm>
            <a:off x="587375" y="533400"/>
            <a:ext cx="8099425" cy="990600"/>
          </a:xfrm>
          <a:prstGeom prst="rect">
            <a:avLst/>
          </a:prstGeom>
          <a:noFill/>
          <a:ln w="9525">
            <a:noFill/>
            <a:miter lim="800000"/>
            <a:headEnd/>
            <a:tailEnd/>
          </a:ln>
        </p:spPr>
        <p:txBody>
          <a:bodyPr anchor="b">
            <a:prstTxWarp prst="textNoShape">
              <a:avLst/>
            </a:prstTxWarp>
          </a:bodyPr>
          <a:lstStyle/>
          <a:p>
            <a:r>
              <a:rPr lang="en-US" sz="3600">
                <a:solidFill>
                  <a:schemeClr val="accent1"/>
                </a:solidFill>
                <a:latin typeface="Century Gothic" pitchFamily="127" charset="0"/>
              </a:rPr>
              <a:t>Payment of a Fair Price</a:t>
            </a:r>
          </a:p>
        </p:txBody>
      </p:sp>
      <p:pic>
        <p:nvPicPr>
          <p:cNvPr id="31746" name="Picture 2"/>
          <p:cNvPicPr>
            <a:picLocks noChangeAspect="1" noChangeArrowheads="1"/>
          </p:cNvPicPr>
          <p:nvPr/>
        </p:nvPicPr>
        <p:blipFill>
          <a:blip r:embed="rId3" cstate="print"/>
          <a:srcRect l="14548" t="25754" r="35374" b="41539"/>
          <a:stretch>
            <a:fillRect/>
          </a:stretch>
        </p:blipFill>
        <p:spPr bwMode="auto">
          <a:xfrm>
            <a:off x="587375" y="1835150"/>
            <a:ext cx="7824788" cy="3833813"/>
          </a:xfrm>
          <a:prstGeom prst="rect">
            <a:avLst/>
          </a:prstGeom>
          <a:noFill/>
          <a:ln w="9525">
            <a:noFill/>
            <a:miter lim="800000"/>
            <a:headEnd/>
            <a:tailEnd/>
          </a:ln>
        </p:spPr>
      </p:pic>
      <p:cxnSp>
        <p:nvCxnSpPr>
          <p:cNvPr id="6" name="Straight Connector 5"/>
          <p:cNvCxnSpPr/>
          <p:nvPr/>
        </p:nvCxnSpPr>
        <p:spPr>
          <a:xfrm>
            <a:off x="1294228" y="3644900"/>
            <a:ext cx="6471138" cy="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10608</TotalTime>
  <Words>2832</Words>
  <Application>Microsoft Office PowerPoint</Application>
  <PresentationFormat>On-screen Show (4:3)</PresentationFormat>
  <Paragraphs>289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Putting an End to Child Labor in Chocolate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Supporting Fair Trade Chocolate </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Green America’s  Green Business Reach</dc:title>
  <dc:creator>Russ</dc:creator>
  <cp:lastModifiedBy>Anna Goldstein</cp:lastModifiedBy>
  <cp:revision>232</cp:revision>
  <cp:lastPrinted>2011-04-05T04:05:32Z</cp:lastPrinted>
  <dcterms:created xsi:type="dcterms:W3CDTF">2011-01-31T02:15:27Z</dcterms:created>
  <dcterms:modified xsi:type="dcterms:W3CDTF">2013-12-20T18:24:44Z</dcterms:modified>
</cp:coreProperties>
</file>