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81" r:id="rId2"/>
    <p:sldId id="298" r:id="rId3"/>
    <p:sldId id="283" r:id="rId4"/>
    <p:sldId id="286" r:id="rId5"/>
    <p:sldId id="296" r:id="rId6"/>
    <p:sldId id="299" r:id="rId7"/>
    <p:sldId id="303" r:id="rId8"/>
    <p:sldId id="300" r:id="rId9"/>
    <p:sldId id="29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urtney Lang" initials="C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5D1B"/>
    <a:srgbClr val="542E19"/>
    <a:srgbClr val="0087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79446" autoAdjust="0"/>
  </p:normalViewPr>
  <p:slideViewPr>
    <p:cSldViewPr snapToGrid="0" snapToObjects="1">
      <p:cViewPr>
        <p:scale>
          <a:sx n="60" d="100"/>
          <a:sy n="60" d="100"/>
        </p:scale>
        <p:origin x="-432" y="-672"/>
      </p:cViewPr>
      <p:guideLst>
        <p:guide orient="horz" pos="2160"/>
        <p:guide pos="5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AF90A-6487-4AC7-9D48-6C5602D2F621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9849A-1C7E-40A0-A066-FE5C0F57AA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34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16D77-E939-4528-8A0E-DD85189DEDB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Farm 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Conventionally grown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cotton uses more insecticides than any other single 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Nearly $2.6 billion worth of pesticides are sprayed on cotton fields each year — accounting for more than 10% of total pesticide use and nearly 25% of insecticides use worldwide.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9849A-1C7E-40A0-A066-FE5C0F57AA8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75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-It is estimated that the average percentage of the final retail cost of a garment made in the developing world, which goes to the garment worker, ranges from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0.5- 4%.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 2013, a Bangladesh garment factory collapsed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killed 1,100 workers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one of the deadliest -industrial tragedies in history.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 the USA, 57% of consumers surveyed said they were willing to pay at least five percent more for Fair Trade Certified products.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16D77-E939-4528-8A0E-DD85189DEDB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Textile production has environmental and health impacts from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high-pesticide use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conventional cotton fields, to water contamination from toxic dyes used in fabrics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 Trade guarantees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competitive prices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received for cotton yields. 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Cotton farmers in countries like Mali and India can earn up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percent more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Fair Trade sales through a guaranteed minimum price.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16D77-E939-4528-8A0E-DD85189DEDB4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 labor and low-wage conditions are common as factories seek to produce in the lowest cost countries.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Fair Trade certified factories,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worker satisfaction is high and turnover is low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Workers in certified factories earned 15 percent above local minimum wage on average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 Trade standards mandate that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 receive equal pay and equal rights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well as maternity leave and freedom from harassment.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16D77-E939-4528-8A0E-DD85189DEDB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Description: 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28, from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Mahu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Madhya Pradesh, works as a tailor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Pratibha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Syntex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Pithampur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Madhya Pradesh, India. A member of the factory's Fair Trade Committee, she has worked at the factory for 9 years. "I really appreciate all the standards in place that make this a great workplace. Things like air conditioning, water coolers, fixed hours, transportation are not a given at other garment factories. Caste, status and sexual harassment are not a problem here either." Through her involvement in the FT committee, she is proud "to help the workers have a voice and to find ways to improve benefits for our workers." Proposals she wants to forward include issuing raincoats for workers that travel from far (she commutes 30km a day by factory-provided bus) or distributing small gifts during special holidays.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9849A-1C7E-40A0-A066-FE5C0F57AA8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44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16D77-E939-4528-8A0E-DD85189DEDB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tt_CAMPAIGNS_logo_flattened.psd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98" y="1068982"/>
            <a:ext cx="2673351" cy="447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54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421" y="5337801"/>
            <a:ext cx="16234180" cy="1883152"/>
          </a:xfrm>
          <a:prstGeom prst="rect">
            <a:avLst/>
          </a:prstGeom>
        </p:spPr>
      </p:pic>
      <p:pic>
        <p:nvPicPr>
          <p:cNvPr id="5" name="Picture 4" descr="ftt_CAMPAIGNS_logo_flattened.psd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85" y="317109"/>
            <a:ext cx="813449" cy="13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45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252231"/>
            <a:ext cx="9161634" cy="623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17" y="988934"/>
            <a:ext cx="4730767" cy="4730767"/>
          </a:xfrm>
          <a:prstGeom prst="rect">
            <a:avLst/>
          </a:prstGeom>
        </p:spPr>
      </p:pic>
      <p:pic>
        <p:nvPicPr>
          <p:cNvPr id="7" name="Picture 6" descr="ftt_CAMPAIGNS_logo_flattened.psd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85" y="317109"/>
            <a:ext cx="813449" cy="13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TT Label Headers tan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1730" y="1524005"/>
            <a:ext cx="13393979" cy="5615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421" y="5337801"/>
            <a:ext cx="16234180" cy="1883152"/>
          </a:xfrm>
          <a:prstGeom prst="rect">
            <a:avLst/>
          </a:prstGeom>
        </p:spPr>
      </p:pic>
      <p:pic>
        <p:nvPicPr>
          <p:cNvPr id="8" name="Picture 7" descr="ftt_CAMPAIGNS_logo_flattened.psd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85" y="317109"/>
            <a:ext cx="813449" cy="13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6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20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fairtradecampaigns.org/campaign-type/towns/" TargetMode="External"/><Relationship Id="rId7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fairtradecampaigns.org/campaign-type/congregations/" TargetMode="External"/><Relationship Id="rId5" Type="http://schemas.openxmlformats.org/officeDocument/2006/relationships/hyperlink" Target="http://fairtradecampaigns.org/campaign-type/schools/" TargetMode="External"/><Relationship Id="rId4" Type="http://schemas.openxmlformats.org/officeDocument/2006/relationships/hyperlink" Target="http://fairtradecampaigns.org/campaign-type/universities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orticohome.com/" TargetMode="External"/><Relationship Id="rId3" Type="http://schemas.openxmlformats.org/officeDocument/2006/relationships/hyperlink" Target="http://www.haenow.com/" TargetMode="External"/><Relationship Id="rId7" Type="http://schemas.openxmlformats.org/officeDocument/2006/relationships/hyperlink" Target="http://www.patagonia.com/" TargetMode="External"/><Relationship Id="rId2" Type="http://schemas.openxmlformats.org/officeDocument/2006/relationships/hyperlink" Target="http://www.goodandfairclothing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wearpact.com/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://www.oliberte.com/" TargetMode="External"/><Relationship Id="rId10" Type="http://schemas.openxmlformats.org/officeDocument/2006/relationships/hyperlink" Target="http://www.westelm.com/" TargetMode="External"/><Relationship Id="rId4" Type="http://schemas.openxmlformats.org/officeDocument/2006/relationships/hyperlink" Target="http://www.indigenous.com/" TargetMode="External"/><Relationship Id="rId9" Type="http://schemas.openxmlformats.org/officeDocument/2006/relationships/hyperlink" Target="http://www.prana.com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aenow.com/cart/whyfairtrade.php?osCsid=8mojhigbk20jvcphij77c737b0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://www.ethicalfashionforum.com/the-issues/wages-workers-right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triplepundit.com/2014/05/change-world-wardrobe-5-things-may-know-fair-trade-apparel/" TargetMode="External"/><Relationship Id="rId5" Type="http://schemas.openxmlformats.org/officeDocument/2006/relationships/hyperlink" Target="http://fairtradeusa.org/products-partners/apparel" TargetMode="Externa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751" y="3722216"/>
            <a:ext cx="8140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chemeClr val="bg1"/>
              </a:solidFill>
              <a:latin typeface="Omnes   "/>
              <a:cs typeface="Omnes   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64" y="484836"/>
            <a:ext cx="3819163" cy="2546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42901" y="3722216"/>
            <a:ext cx="83975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542E19"/>
                </a:solidFill>
              </a:rPr>
              <a:t>Fair Trade Apparel</a:t>
            </a:r>
            <a:endParaRPr lang="en-US" sz="4000" b="1" dirty="0">
              <a:solidFill>
                <a:srgbClr val="542E19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6448425"/>
            <a:ext cx="25336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52600" y="5715000"/>
            <a:ext cx="6172200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542E1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rgbClr val="542E19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Learn More at: www.FairTradeCampaigns.org </a:t>
            </a:r>
            <a:r>
              <a:rPr lang="en-US" sz="2400" dirty="0" smtClean="0">
                <a:solidFill>
                  <a:srgbClr val="00877C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542E19"/>
                </a:solidFill>
              </a:rPr>
              <a:t> </a:t>
            </a:r>
          </a:p>
          <a:p>
            <a:endParaRPr lang="en-US" sz="3200" dirty="0" smtClean="0">
              <a:solidFill>
                <a:srgbClr val="542E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3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500" y="584944"/>
            <a:ext cx="601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DD4814"/>
                </a:solidFill>
              </a:rPr>
              <a:t>Apparel Fast Facts</a:t>
            </a:r>
            <a:endParaRPr lang="en-US" sz="4800" b="1" dirty="0">
              <a:solidFill>
                <a:srgbClr val="DD481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1" y="1683273"/>
            <a:ext cx="61721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42E19"/>
                </a:solidFill>
              </a:rPr>
              <a:t>Americans </a:t>
            </a:r>
            <a:r>
              <a:rPr lang="en-US" sz="2400" dirty="0" smtClean="0">
                <a:solidFill>
                  <a:srgbClr val="542E19"/>
                </a:solidFill>
              </a:rPr>
              <a:t>purchase 20 billion apparel products each year.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42E19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542E19"/>
                </a:solidFill>
              </a:rPr>
              <a:t>Apparel Factories: </a:t>
            </a:r>
            <a:r>
              <a:rPr lang="en-US" sz="2400" dirty="0">
                <a:solidFill>
                  <a:srgbClr val="542E19"/>
                </a:solidFill>
              </a:rPr>
              <a:t>Almost three quarters of world clothing exports are made in developing countries such as Thailand and Bangladesh</a:t>
            </a:r>
            <a:r>
              <a:rPr lang="en-US" sz="2400" dirty="0" smtClean="0">
                <a:solidFill>
                  <a:srgbClr val="542E19"/>
                </a:solidFill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42E19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542E19"/>
                </a:solidFill>
              </a:rPr>
              <a:t>Cotton Farms: </a:t>
            </a:r>
            <a:r>
              <a:rPr lang="en-US" sz="2400" dirty="0">
                <a:solidFill>
                  <a:srgbClr val="542E19"/>
                </a:solidFill>
              </a:rPr>
              <a:t>C</a:t>
            </a:r>
            <a:r>
              <a:rPr lang="en-US" sz="2400" dirty="0" smtClean="0">
                <a:solidFill>
                  <a:srgbClr val="542E19"/>
                </a:solidFill>
              </a:rPr>
              <a:t>otton </a:t>
            </a:r>
            <a:r>
              <a:rPr lang="en-US" sz="2400" dirty="0">
                <a:solidFill>
                  <a:srgbClr val="542E19"/>
                </a:solidFill>
              </a:rPr>
              <a:t>uses more insecticides than any other single </a:t>
            </a:r>
            <a:r>
              <a:rPr lang="en-US" sz="2400" dirty="0" smtClean="0">
                <a:solidFill>
                  <a:srgbClr val="542E19"/>
                </a:solidFill>
              </a:rPr>
              <a:t>crop.</a:t>
            </a:r>
            <a:endParaRPr lang="en-US" sz="2400" dirty="0">
              <a:solidFill>
                <a:srgbClr val="542E19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264307"/>
            <a:ext cx="2230296" cy="334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81" y="6416567"/>
            <a:ext cx="2837819" cy="39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52600" y="5715000"/>
            <a:ext cx="6172200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542E1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rgbClr val="542E19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Learn More at: www.FairTradeCampaigns.org </a:t>
            </a:r>
            <a:r>
              <a:rPr lang="en-US" sz="2400" dirty="0" smtClean="0">
                <a:solidFill>
                  <a:srgbClr val="00877C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542E19"/>
                </a:solidFill>
              </a:rPr>
              <a:t> </a:t>
            </a:r>
          </a:p>
          <a:p>
            <a:endParaRPr lang="en-US" sz="3200" dirty="0" smtClean="0">
              <a:solidFill>
                <a:srgbClr val="542E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499" y="584944"/>
            <a:ext cx="6267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DD4814"/>
                </a:solidFill>
                <a:latin typeface="+mj-lt"/>
              </a:rPr>
              <a:t>The Need for Fair Trade</a:t>
            </a:r>
            <a:endParaRPr lang="en-US" sz="4800" b="1" dirty="0">
              <a:solidFill>
                <a:srgbClr val="DD4814"/>
              </a:solidFill>
              <a:latin typeface="+mj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6448425"/>
            <a:ext cx="25336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752600" y="5715000"/>
            <a:ext cx="6172200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542E1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rgbClr val="542E19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Learn More at: www.FairTradeCampaigns.org </a:t>
            </a:r>
            <a:r>
              <a:rPr lang="en-US" sz="2400" dirty="0" smtClean="0">
                <a:solidFill>
                  <a:srgbClr val="00877C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542E19"/>
                </a:solidFill>
              </a:rPr>
              <a:t> </a:t>
            </a:r>
          </a:p>
          <a:p>
            <a:endParaRPr lang="en-US" sz="3200" dirty="0" smtClean="0">
              <a:solidFill>
                <a:srgbClr val="542E1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1" y="1765161"/>
            <a:ext cx="764388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42E19"/>
                </a:solidFill>
                <a:latin typeface="Calibri" panose="020F0502020204030204" pitchFamily="34" charset="0"/>
              </a:rPr>
              <a:t>The percent of retail cost that a garment worker receives for a product ranges 0.5 – 4%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42E19"/>
              </a:solidFill>
              <a:latin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42E19"/>
                </a:solidFill>
                <a:latin typeface="Calibri" panose="020F0502020204030204" pitchFamily="34" charset="0"/>
              </a:rPr>
              <a:t>Bangladesh garment factory collapse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42E19"/>
                </a:solidFill>
                <a:latin typeface="Calibri" panose="020F0502020204030204" pitchFamily="34" charset="0"/>
              </a:rPr>
              <a:t>Killed 1,100 workers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42E19"/>
              </a:solidFill>
              <a:latin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42E19"/>
                </a:solidFill>
                <a:latin typeface="Calibri" panose="020F0502020204030204" pitchFamily="34" charset="0"/>
              </a:rPr>
              <a:t>U.S. consumers are willing to pay 5% more </a:t>
            </a:r>
          </a:p>
          <a:p>
            <a:pPr lvl="0"/>
            <a:r>
              <a:rPr lang="en-US" sz="2400" dirty="0">
                <a:solidFill>
                  <a:srgbClr val="542E19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542E19"/>
                </a:solidFill>
                <a:latin typeface="Calibri" panose="020F0502020204030204" pitchFamily="34" charset="0"/>
              </a:rPr>
              <a:t>      for Fair Trade products</a:t>
            </a:r>
            <a:endParaRPr lang="en-US" sz="2400" dirty="0">
              <a:solidFill>
                <a:srgbClr val="542E19"/>
              </a:solidFill>
              <a:latin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42E19"/>
              </a:solidFill>
              <a:latin typeface="Calibri" panose="020F0502020204030204" pitchFamily="34" charset="0"/>
            </a:endParaRPr>
          </a:p>
          <a:p>
            <a:endParaRPr lang="en-US" sz="3600" dirty="0" smtClean="0">
              <a:solidFill>
                <a:srgbClr val="542E19"/>
              </a:solidFill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78" y="3276599"/>
            <a:ext cx="3657235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10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6448425"/>
            <a:ext cx="25336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752600" y="5715000"/>
            <a:ext cx="6172200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542E1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rgbClr val="542E19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Learn More at: www.FairTradeCampaigns.org </a:t>
            </a:r>
            <a:r>
              <a:rPr lang="en-US" sz="2400" dirty="0" smtClean="0">
                <a:solidFill>
                  <a:srgbClr val="00877C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542E19"/>
                </a:solidFill>
              </a:rPr>
              <a:t> </a:t>
            </a:r>
          </a:p>
          <a:p>
            <a:endParaRPr lang="en-US" sz="3200" dirty="0" smtClean="0">
              <a:solidFill>
                <a:srgbClr val="542E1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52499" y="584944"/>
            <a:ext cx="6267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DD4814"/>
                </a:solidFill>
                <a:latin typeface="+mj-lt"/>
              </a:rPr>
              <a:t>Cotton Farms</a:t>
            </a:r>
            <a:endParaRPr lang="en-US" sz="4800" b="1" dirty="0">
              <a:solidFill>
                <a:srgbClr val="DD4814"/>
              </a:solidFill>
              <a:latin typeface="+mj-lt"/>
            </a:endParaRP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301444" y="1660002"/>
            <a:ext cx="3419856" cy="4054997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rgbClr val="542E19"/>
                </a:solidFill>
              </a:rPr>
              <a:t>Conventional Farms</a:t>
            </a:r>
          </a:p>
          <a:p>
            <a:endParaRPr lang="en-US" sz="2400" dirty="0">
              <a:solidFill>
                <a:srgbClr val="542E19"/>
              </a:solidFill>
            </a:endParaRPr>
          </a:p>
          <a:p>
            <a:r>
              <a:rPr lang="en-US" sz="2400" dirty="0" smtClean="0">
                <a:solidFill>
                  <a:srgbClr val="542E19"/>
                </a:solidFill>
              </a:rPr>
              <a:t>Environmental impacts</a:t>
            </a:r>
          </a:p>
          <a:p>
            <a:pPr lvl="1"/>
            <a:r>
              <a:rPr lang="en-US" sz="2400" dirty="0" smtClean="0">
                <a:solidFill>
                  <a:srgbClr val="542E19"/>
                </a:solidFill>
              </a:rPr>
              <a:t>High-pesticide use</a:t>
            </a:r>
          </a:p>
          <a:p>
            <a:pPr lvl="1"/>
            <a:r>
              <a:rPr lang="en-US" sz="2400" dirty="0" smtClean="0">
                <a:solidFill>
                  <a:srgbClr val="542E19"/>
                </a:solidFill>
              </a:rPr>
              <a:t>Water contamination</a:t>
            </a:r>
          </a:p>
          <a:p>
            <a:pPr marL="57150" lvl="1" indent="0">
              <a:buNone/>
            </a:pPr>
            <a:endParaRPr lang="en-US" sz="2400" dirty="0" smtClean="0"/>
          </a:p>
          <a:p>
            <a:pPr marL="57150" lvl="1" indent="0">
              <a:buNone/>
            </a:pPr>
            <a:endParaRPr lang="en-US" sz="2400" dirty="0"/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3786038" y="1660003"/>
            <a:ext cx="3419856" cy="283579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rgbClr val="542E19"/>
                </a:solidFill>
              </a:rPr>
              <a:t>Fair Trade Farms</a:t>
            </a:r>
          </a:p>
          <a:p>
            <a:pPr marL="0" indent="0">
              <a:buNone/>
            </a:pPr>
            <a:endParaRPr lang="en-US" sz="2400" dirty="0">
              <a:solidFill>
                <a:srgbClr val="542E19"/>
              </a:solidFill>
            </a:endParaRPr>
          </a:p>
          <a:p>
            <a:r>
              <a:rPr lang="en-US" sz="2400" dirty="0" smtClean="0">
                <a:solidFill>
                  <a:srgbClr val="542E19"/>
                </a:solidFill>
              </a:rPr>
              <a:t>Farmers can earn up</a:t>
            </a:r>
          </a:p>
          <a:p>
            <a:pPr marL="400050" lvl="1" indent="0">
              <a:buNone/>
            </a:pPr>
            <a:r>
              <a:rPr lang="en-US" sz="2000" dirty="0" smtClean="0">
                <a:solidFill>
                  <a:srgbClr val="542E19"/>
                </a:solidFill>
              </a:rPr>
              <a:t> </a:t>
            </a:r>
            <a:r>
              <a:rPr lang="en-US" sz="2400" dirty="0" smtClean="0">
                <a:solidFill>
                  <a:srgbClr val="542E19"/>
                </a:solidFill>
              </a:rPr>
              <a:t>to 30% more</a:t>
            </a:r>
          </a:p>
          <a:p>
            <a:endParaRPr lang="en-US" sz="2400" dirty="0"/>
          </a:p>
        </p:txBody>
      </p:sp>
      <p:pic>
        <p:nvPicPr>
          <p:cNvPr id="2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66" y="1963178"/>
            <a:ext cx="2106284" cy="375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46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6448425"/>
            <a:ext cx="25336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752600" y="5715000"/>
            <a:ext cx="6172200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542E1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rgbClr val="542E19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Learn More at: www.FairTradeCampaigns.org </a:t>
            </a:r>
            <a:r>
              <a:rPr lang="en-US" sz="2400" dirty="0" smtClean="0">
                <a:solidFill>
                  <a:srgbClr val="00877C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542E19"/>
                </a:solidFill>
              </a:rPr>
              <a:t> </a:t>
            </a:r>
          </a:p>
          <a:p>
            <a:endParaRPr lang="en-US" sz="3200" dirty="0" smtClean="0">
              <a:solidFill>
                <a:srgbClr val="542E1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52499" y="584944"/>
            <a:ext cx="6267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DD4814"/>
                </a:solidFill>
                <a:latin typeface="+mj-lt"/>
              </a:rPr>
              <a:t>Apparel Factories</a:t>
            </a:r>
            <a:endParaRPr lang="en-US" sz="4800" b="1" dirty="0">
              <a:solidFill>
                <a:srgbClr val="DD4814"/>
              </a:solidFill>
              <a:latin typeface="+mj-lt"/>
            </a:endParaRP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427572" y="1660002"/>
            <a:ext cx="3419856" cy="4054997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542E19"/>
                </a:solidFill>
              </a:rPr>
              <a:t>Conventional </a:t>
            </a:r>
            <a:r>
              <a:rPr lang="en-US" sz="2800" dirty="0" smtClean="0">
                <a:solidFill>
                  <a:srgbClr val="542E19"/>
                </a:solidFill>
              </a:rPr>
              <a:t>Apparel</a:t>
            </a:r>
            <a:endParaRPr lang="en-US" sz="2800" dirty="0">
              <a:solidFill>
                <a:srgbClr val="542E19"/>
              </a:solidFill>
            </a:endParaRPr>
          </a:p>
          <a:p>
            <a:endParaRPr lang="en-US" sz="2400" dirty="0">
              <a:solidFill>
                <a:srgbClr val="542E19"/>
              </a:solidFill>
            </a:endParaRPr>
          </a:p>
          <a:p>
            <a:r>
              <a:rPr lang="en-US" sz="2400" dirty="0" smtClean="0">
                <a:solidFill>
                  <a:srgbClr val="542E19"/>
                </a:solidFill>
              </a:rPr>
              <a:t>Child labor</a:t>
            </a:r>
          </a:p>
          <a:p>
            <a:endParaRPr lang="en-US" sz="2400" dirty="0">
              <a:solidFill>
                <a:srgbClr val="542E19"/>
              </a:solidFill>
            </a:endParaRPr>
          </a:p>
          <a:p>
            <a:r>
              <a:rPr lang="en-US" sz="2400" dirty="0" smtClean="0">
                <a:solidFill>
                  <a:srgbClr val="542E19"/>
                </a:solidFill>
              </a:rPr>
              <a:t>Low wages</a:t>
            </a:r>
            <a:endParaRPr lang="en-US" sz="2400" dirty="0">
              <a:solidFill>
                <a:srgbClr val="542E19"/>
              </a:solidFill>
            </a:endParaRPr>
          </a:p>
          <a:p>
            <a:endParaRPr lang="en-US" sz="2400" dirty="0" smtClean="0"/>
          </a:p>
          <a:p>
            <a:r>
              <a:rPr lang="en-US" sz="2400" dirty="0">
                <a:solidFill>
                  <a:srgbClr val="542E19"/>
                </a:solidFill>
              </a:rPr>
              <a:t>Long hours</a:t>
            </a:r>
          </a:p>
          <a:p>
            <a:pPr marL="57150" lvl="1" indent="0">
              <a:buNone/>
            </a:pPr>
            <a:endParaRPr lang="en-US" sz="2400" dirty="0"/>
          </a:p>
          <a:p>
            <a:pPr marL="57150" lvl="1" indent="0">
              <a:buNone/>
            </a:pPr>
            <a:endParaRPr lang="en-US" sz="2400" dirty="0"/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3928872" y="1660003"/>
            <a:ext cx="3419856" cy="283579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542E19"/>
                </a:solidFill>
              </a:rPr>
              <a:t>Fair Trade </a:t>
            </a:r>
            <a:r>
              <a:rPr lang="en-US" sz="2800" dirty="0" smtClean="0">
                <a:solidFill>
                  <a:srgbClr val="542E19"/>
                </a:solidFill>
              </a:rPr>
              <a:t>Apparel</a:t>
            </a:r>
          </a:p>
          <a:p>
            <a:endParaRPr lang="en-US" sz="2400" dirty="0" smtClean="0">
              <a:solidFill>
                <a:srgbClr val="542E19"/>
              </a:solidFill>
            </a:endParaRPr>
          </a:p>
          <a:p>
            <a:r>
              <a:rPr lang="en-US" sz="2400" dirty="0" smtClean="0">
                <a:solidFill>
                  <a:srgbClr val="542E19"/>
                </a:solidFill>
              </a:rPr>
              <a:t>Earn 15% above local minimum wage</a:t>
            </a:r>
          </a:p>
          <a:p>
            <a:endParaRPr lang="en-US" sz="2400" dirty="0">
              <a:solidFill>
                <a:srgbClr val="542E19"/>
              </a:solidFill>
            </a:endParaRPr>
          </a:p>
          <a:p>
            <a:r>
              <a:rPr lang="en-US" sz="2400" dirty="0" smtClean="0">
                <a:solidFill>
                  <a:srgbClr val="542E19"/>
                </a:solidFill>
              </a:rPr>
              <a:t>Equal rights for women</a:t>
            </a:r>
            <a:endParaRPr lang="en-US" sz="2400" dirty="0">
              <a:solidFill>
                <a:srgbClr val="542E19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542E19"/>
              </a:solidFill>
            </a:endParaRPr>
          </a:p>
          <a:p>
            <a:endParaRPr lang="en-US" sz="2400" dirty="0">
              <a:solidFill>
                <a:srgbClr val="542E19"/>
              </a:solidFill>
            </a:endParaRPr>
          </a:p>
          <a:p>
            <a:endParaRPr lang="en-US" sz="24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02" y="4274796"/>
            <a:ext cx="3038147" cy="202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0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DD4814"/>
                </a:solidFill>
              </a:rPr>
              <a:t>Producer Profile</a:t>
            </a:r>
            <a:endParaRPr lang="en-US" b="1" dirty="0">
              <a:solidFill>
                <a:srgbClr val="DD481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450" y="0"/>
            <a:ext cx="10452100" cy="6968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984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66" y="6434581"/>
            <a:ext cx="2506717" cy="28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2600" y="5715000"/>
            <a:ext cx="6172200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542E1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rgbClr val="542E19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Learn More at: www.FairTradeCampaigns.org </a:t>
            </a:r>
            <a:r>
              <a:rPr lang="en-US" sz="2400" dirty="0" smtClean="0">
                <a:solidFill>
                  <a:srgbClr val="00877C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542E19"/>
                </a:solidFill>
              </a:rPr>
              <a:t> </a:t>
            </a:r>
          </a:p>
          <a:p>
            <a:endParaRPr lang="en-US" sz="3200" dirty="0" smtClean="0">
              <a:solidFill>
                <a:srgbClr val="542E19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850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DD4814"/>
                </a:solidFill>
              </a:rPr>
              <a:t>Join the Movement!</a:t>
            </a:r>
            <a:endParaRPr lang="en-US" b="1" dirty="0">
              <a:solidFill>
                <a:srgbClr val="DD4814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1" y="1683273"/>
            <a:ext cx="419099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542E19"/>
                </a:solidFill>
              </a:rPr>
              <a:t>Buy </a:t>
            </a:r>
            <a:r>
              <a:rPr lang="en-US" sz="2800" b="1" dirty="0">
                <a:solidFill>
                  <a:srgbClr val="542E19"/>
                </a:solidFill>
              </a:rPr>
              <a:t>Fair Trade </a:t>
            </a:r>
            <a:r>
              <a:rPr lang="en-US" sz="2800" b="1" dirty="0" smtClean="0">
                <a:solidFill>
                  <a:srgbClr val="542E19"/>
                </a:solidFill>
              </a:rPr>
              <a:t>Apparel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42E1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084513" algn="l"/>
              </a:tabLst>
            </a:pPr>
            <a:r>
              <a:rPr lang="en-US" sz="2800" b="1" dirty="0" smtClean="0">
                <a:solidFill>
                  <a:srgbClr val="542E19"/>
                </a:solidFill>
              </a:rPr>
              <a:t>Volunteer with our campaign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542E1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542E19"/>
                </a:solidFill>
              </a:rPr>
              <a:t>Start </a:t>
            </a:r>
            <a:r>
              <a:rPr lang="en-US" sz="2800" b="1" dirty="0">
                <a:solidFill>
                  <a:srgbClr val="542E19"/>
                </a:solidFill>
              </a:rPr>
              <a:t>a </a:t>
            </a:r>
            <a:r>
              <a:rPr lang="en-US" sz="2800" b="1" dirty="0" smtClean="0">
                <a:solidFill>
                  <a:srgbClr val="542E19"/>
                </a:solidFill>
              </a:rPr>
              <a:t>campaign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542E19"/>
                </a:solidFill>
                <a:hlinkClick r:id="rId3"/>
              </a:rPr>
              <a:t>Towns</a:t>
            </a:r>
            <a:r>
              <a:rPr lang="en-US" sz="2000" dirty="0" smtClean="0">
                <a:solidFill>
                  <a:srgbClr val="542E19"/>
                </a:solidFill>
              </a:rPr>
              <a:t>, </a:t>
            </a:r>
            <a:r>
              <a:rPr lang="en-US" sz="2000" dirty="0" smtClean="0">
                <a:solidFill>
                  <a:srgbClr val="542E19"/>
                </a:solidFill>
                <a:hlinkClick r:id="rId4"/>
              </a:rPr>
              <a:t>Colleges &amp; Universities</a:t>
            </a:r>
            <a:r>
              <a:rPr lang="en-US" sz="2000" dirty="0" smtClean="0">
                <a:solidFill>
                  <a:srgbClr val="542E19"/>
                </a:solidFill>
              </a:rPr>
              <a:t>, </a:t>
            </a:r>
            <a:r>
              <a:rPr lang="en-US" sz="2000" dirty="0" smtClean="0">
                <a:solidFill>
                  <a:srgbClr val="542E19"/>
                </a:solidFill>
                <a:hlinkClick r:id="rId5"/>
              </a:rPr>
              <a:t>Schools</a:t>
            </a:r>
            <a:r>
              <a:rPr lang="en-US" sz="2000" dirty="0" smtClean="0">
                <a:solidFill>
                  <a:srgbClr val="542E19"/>
                </a:solidFill>
              </a:rPr>
              <a:t>, and </a:t>
            </a:r>
            <a:r>
              <a:rPr lang="en-US" sz="2000" dirty="0" smtClean="0">
                <a:solidFill>
                  <a:srgbClr val="542E19"/>
                </a:solidFill>
                <a:hlinkClick r:id="rId6"/>
              </a:rPr>
              <a:t>Congregations </a:t>
            </a:r>
            <a:endParaRPr lang="en-US" sz="2000" dirty="0" smtClean="0">
              <a:solidFill>
                <a:srgbClr val="542E19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542E1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91" y="1953108"/>
            <a:ext cx="3619359" cy="3392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2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DD4814"/>
                </a:solidFill>
              </a:rPr>
              <a:t>Companies and Products</a:t>
            </a:r>
            <a:endParaRPr lang="en-US" b="1" dirty="0">
              <a:solidFill>
                <a:srgbClr val="DD4814"/>
              </a:solidFill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220717" y="1444697"/>
            <a:ext cx="8702566" cy="4388894"/>
          </a:xfrm>
          <a:prstGeom prst="rect">
            <a:avLst/>
          </a:prstGeom>
        </p:spPr>
        <p:txBody>
          <a:bodyPr wrap="square" numCol="2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42E19"/>
                </a:solidFill>
              </a:rPr>
              <a:t>Good &amp; Fair Clothing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42E19"/>
                </a:solidFill>
                <a:hlinkClick r:id="rId2"/>
              </a:rPr>
              <a:t>http://</a:t>
            </a:r>
            <a:r>
              <a:rPr lang="en-US" sz="2000" b="1" dirty="0" smtClean="0">
                <a:solidFill>
                  <a:srgbClr val="542E19"/>
                </a:solidFill>
                <a:hlinkClick r:id="rId2"/>
              </a:rPr>
              <a:t>www.goodandfairclothing.com</a:t>
            </a:r>
            <a:endParaRPr lang="en-US" sz="2000" b="1" dirty="0" smtClean="0">
              <a:solidFill>
                <a:srgbClr val="542E1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42E19"/>
                </a:solidFill>
              </a:rPr>
              <a:t>HAE Now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42E19"/>
                </a:solidFill>
                <a:hlinkClick r:id="rId3"/>
              </a:rPr>
              <a:t>http://www.haenow.com</a:t>
            </a:r>
            <a:r>
              <a:rPr lang="en-US" sz="2000" b="1" dirty="0" smtClean="0">
                <a:solidFill>
                  <a:srgbClr val="542E19"/>
                </a:solidFill>
                <a:hlinkClick r:id="rId3"/>
              </a:rPr>
              <a:t>/</a:t>
            </a:r>
            <a:endParaRPr lang="en-US" sz="2000" b="1" dirty="0" smtClean="0">
              <a:solidFill>
                <a:srgbClr val="542E1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42E19"/>
                </a:solidFill>
              </a:rPr>
              <a:t>Indigenous Designs Corp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42E19"/>
                </a:solidFill>
                <a:hlinkClick r:id="rId4"/>
              </a:rPr>
              <a:t>http://www.indigenous.com</a:t>
            </a:r>
            <a:r>
              <a:rPr lang="en-US" sz="2000" b="1" dirty="0" smtClean="0">
                <a:solidFill>
                  <a:srgbClr val="542E19"/>
                </a:solidFill>
                <a:hlinkClick r:id="rId4"/>
              </a:rPr>
              <a:t>/</a:t>
            </a:r>
            <a:endParaRPr lang="en-US" sz="2000" b="1" dirty="0" smtClean="0">
              <a:solidFill>
                <a:srgbClr val="542E1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542E19"/>
                </a:solidFill>
              </a:rPr>
              <a:t>Oliberté</a:t>
            </a:r>
            <a:r>
              <a:rPr lang="en-US" sz="2400" dirty="0" smtClean="0">
                <a:solidFill>
                  <a:srgbClr val="542E19"/>
                </a:solidFill>
              </a:rPr>
              <a:t> Footwear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42E19"/>
                </a:solidFill>
                <a:hlinkClick r:id="rId5"/>
              </a:rPr>
              <a:t>http://www.oliberte.com</a:t>
            </a:r>
            <a:r>
              <a:rPr lang="en-US" sz="2000" b="1" dirty="0" smtClean="0">
                <a:solidFill>
                  <a:srgbClr val="542E19"/>
                </a:solidFill>
                <a:hlinkClick r:id="rId5"/>
              </a:rPr>
              <a:t>/</a:t>
            </a:r>
            <a:endParaRPr lang="en-US" sz="2000" b="1" dirty="0" smtClean="0">
              <a:solidFill>
                <a:srgbClr val="542E1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42E19"/>
                </a:solidFill>
              </a:rPr>
              <a:t>PACT apparel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42E19"/>
                </a:solidFill>
                <a:hlinkClick r:id="rId6"/>
              </a:rPr>
              <a:t>http://www.wearpact.com</a:t>
            </a:r>
            <a:r>
              <a:rPr lang="en-US" sz="2000" b="1" dirty="0" smtClean="0">
                <a:solidFill>
                  <a:srgbClr val="542E19"/>
                </a:solidFill>
                <a:hlinkClick r:id="rId6"/>
              </a:rPr>
              <a:t>/</a:t>
            </a:r>
            <a:endParaRPr lang="en-US" sz="2000" b="1" dirty="0" smtClean="0">
              <a:solidFill>
                <a:srgbClr val="542E1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42E19"/>
                </a:solidFill>
              </a:rPr>
              <a:t>Patagonia Incorporated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42E19"/>
                </a:solidFill>
                <a:hlinkClick r:id="rId7"/>
              </a:rPr>
              <a:t>http://www.patagonia.com</a:t>
            </a:r>
            <a:r>
              <a:rPr lang="en-US" sz="2000" b="1" dirty="0" smtClean="0">
                <a:solidFill>
                  <a:srgbClr val="542E19"/>
                </a:solidFill>
                <a:hlinkClick r:id="rId7"/>
              </a:rPr>
              <a:t>/</a:t>
            </a:r>
            <a:endParaRPr lang="en-US" sz="2000" b="1" dirty="0" smtClean="0">
              <a:solidFill>
                <a:srgbClr val="542E1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42E19"/>
                </a:solidFill>
              </a:rPr>
              <a:t>Portico Brand Group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42E19"/>
                </a:solidFill>
                <a:hlinkClick r:id="rId8"/>
              </a:rPr>
              <a:t>http://</a:t>
            </a:r>
            <a:r>
              <a:rPr lang="en-US" sz="2000" b="1" dirty="0" smtClean="0">
                <a:solidFill>
                  <a:srgbClr val="542E19"/>
                </a:solidFill>
                <a:hlinkClick r:id="rId8"/>
              </a:rPr>
              <a:t>www.porticohome.com</a:t>
            </a:r>
            <a:endParaRPr lang="en-US" sz="2000" b="1" dirty="0" smtClean="0">
              <a:solidFill>
                <a:srgbClr val="542E1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542E19"/>
                </a:solidFill>
              </a:rPr>
              <a:t>prAna</a:t>
            </a:r>
            <a:endParaRPr lang="en-US" sz="2400" dirty="0" smtClean="0">
              <a:solidFill>
                <a:srgbClr val="542E19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42E19"/>
                </a:solidFill>
                <a:hlinkClick r:id="rId9"/>
              </a:rPr>
              <a:t>http://www.prana.com</a:t>
            </a:r>
            <a:r>
              <a:rPr lang="en-US" sz="2000" b="1" dirty="0" smtClean="0">
                <a:solidFill>
                  <a:srgbClr val="542E19"/>
                </a:solidFill>
                <a:hlinkClick r:id="rId9"/>
              </a:rPr>
              <a:t>/</a:t>
            </a:r>
            <a:endParaRPr lang="en-US" sz="2000" b="1" dirty="0" smtClean="0">
              <a:solidFill>
                <a:srgbClr val="542E1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42E19"/>
                </a:solidFill>
              </a:rPr>
              <a:t>West Elm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42E19"/>
                </a:solidFill>
                <a:hlinkClick r:id="rId10"/>
              </a:rPr>
              <a:t>http://www.westelm.com</a:t>
            </a:r>
            <a:r>
              <a:rPr lang="en-US" sz="2000" b="1" dirty="0" smtClean="0">
                <a:solidFill>
                  <a:srgbClr val="542E19"/>
                </a:solidFill>
                <a:hlinkClick r:id="rId10"/>
              </a:rPr>
              <a:t>/</a:t>
            </a:r>
            <a:endParaRPr lang="en-US" sz="2000" b="1" dirty="0" smtClean="0">
              <a:solidFill>
                <a:srgbClr val="542E19"/>
              </a:solidFill>
            </a:endParaRPr>
          </a:p>
          <a:p>
            <a:pPr lvl="1" indent="0">
              <a:buNone/>
            </a:pPr>
            <a:endParaRPr lang="en-US" sz="2000" dirty="0">
              <a:solidFill>
                <a:srgbClr val="542E1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42E1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66" y="6434581"/>
            <a:ext cx="2506717" cy="28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52600" y="5715000"/>
            <a:ext cx="6172200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542E1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rgbClr val="542E19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Learn More at: www.FairTradeCampaigns.org </a:t>
            </a:r>
            <a:r>
              <a:rPr lang="en-US" sz="2400" dirty="0" smtClean="0">
                <a:solidFill>
                  <a:srgbClr val="00877C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542E19"/>
                </a:solidFill>
              </a:rPr>
              <a:t> </a:t>
            </a:r>
          </a:p>
          <a:p>
            <a:endParaRPr lang="en-US" sz="3200" dirty="0" smtClean="0">
              <a:solidFill>
                <a:srgbClr val="542E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6448425"/>
            <a:ext cx="25336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752600" y="5715000"/>
            <a:ext cx="6172200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542E1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rgbClr val="542E19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Learn More at: www.FairTradeCampaigns.org </a:t>
            </a:r>
            <a:r>
              <a:rPr lang="en-US" sz="2400" dirty="0" smtClean="0">
                <a:solidFill>
                  <a:srgbClr val="00877C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542E19"/>
                </a:solidFill>
              </a:rPr>
              <a:t> </a:t>
            </a:r>
          </a:p>
          <a:p>
            <a:endParaRPr lang="en-US" sz="3200" dirty="0" smtClean="0">
              <a:solidFill>
                <a:srgbClr val="542E1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7572" y="584944"/>
            <a:ext cx="7240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DD4814"/>
                </a:solidFill>
                <a:latin typeface="+mj-lt"/>
              </a:rPr>
              <a:t>For more information:</a:t>
            </a:r>
            <a:endParaRPr lang="en-US" sz="4800" b="1" dirty="0">
              <a:solidFill>
                <a:srgbClr val="DD4814"/>
              </a:solidFill>
              <a:latin typeface="+mj-lt"/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182" y="4035601"/>
            <a:ext cx="3796068" cy="213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66382" y="1709093"/>
            <a:ext cx="4572000" cy="30777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542E19"/>
                </a:solidFill>
              </a:rPr>
              <a:t>Fair Trade USA –</a:t>
            </a:r>
          </a:p>
          <a:p>
            <a:r>
              <a:rPr lang="en-US" sz="1100" u="sng" dirty="0">
                <a:hlinkClick r:id="rId5"/>
              </a:rPr>
              <a:t>http://fairtradeusa.org/products-partners/apparel</a:t>
            </a:r>
            <a:endParaRPr lang="en-US" sz="1100" dirty="0"/>
          </a:p>
          <a:p>
            <a:r>
              <a:rPr lang="en-US" sz="3200" dirty="0" smtClean="0">
                <a:solidFill>
                  <a:srgbClr val="542E19"/>
                </a:solidFill>
              </a:rPr>
              <a:t>Triple Pundit–</a:t>
            </a:r>
            <a:endParaRPr lang="en-US" sz="3200" dirty="0">
              <a:solidFill>
                <a:srgbClr val="542E19"/>
              </a:solidFill>
            </a:endParaRPr>
          </a:p>
          <a:p>
            <a:r>
              <a:rPr lang="en-US" sz="1100" u="sng" dirty="0">
                <a:hlinkClick r:id="rId6"/>
              </a:rPr>
              <a:t>http://www.triplepundit.com/2014/05/change-world-wardrobe-5-things-may-know-fair-trade-apparel/</a:t>
            </a:r>
            <a:endParaRPr lang="en-US" sz="1100" dirty="0"/>
          </a:p>
          <a:p>
            <a:r>
              <a:rPr lang="en-US" sz="3200" dirty="0" smtClean="0">
                <a:solidFill>
                  <a:srgbClr val="542E19"/>
                </a:solidFill>
              </a:rPr>
              <a:t>Ethical Fashion Forum– </a:t>
            </a:r>
            <a:endParaRPr lang="en-US" sz="3200" dirty="0">
              <a:solidFill>
                <a:srgbClr val="542E19"/>
              </a:solidFill>
            </a:endParaRPr>
          </a:p>
          <a:p>
            <a:r>
              <a:rPr lang="en-US" sz="1100" u="sng" dirty="0">
                <a:hlinkClick r:id="rId7"/>
              </a:rPr>
              <a:t>http://www.ethicalfashionforum.com/the-issues/wages-workers-rights</a:t>
            </a:r>
            <a:endParaRPr lang="en-US" sz="1100" dirty="0"/>
          </a:p>
          <a:p>
            <a:r>
              <a:rPr lang="en-US" sz="3200" dirty="0" err="1" smtClean="0">
                <a:solidFill>
                  <a:srgbClr val="542E19"/>
                </a:solidFill>
              </a:rPr>
              <a:t>Hae</a:t>
            </a:r>
            <a:r>
              <a:rPr lang="en-US" sz="3200" dirty="0" smtClean="0">
                <a:solidFill>
                  <a:srgbClr val="542E19"/>
                </a:solidFill>
              </a:rPr>
              <a:t> Now– </a:t>
            </a:r>
            <a:endParaRPr lang="en-US" sz="3200" dirty="0">
              <a:solidFill>
                <a:srgbClr val="542E19"/>
              </a:solidFill>
            </a:endParaRPr>
          </a:p>
          <a:p>
            <a:r>
              <a:rPr lang="en-US" sz="1100" u="sng" dirty="0">
                <a:hlinkClick r:id="rId8"/>
              </a:rPr>
              <a:t>http://</a:t>
            </a:r>
            <a:r>
              <a:rPr lang="en-US" sz="1100" u="sng" dirty="0" smtClean="0">
                <a:hlinkClick r:id="rId8"/>
              </a:rPr>
              <a:t>www.haenow.com/cart/whyfairtrade.php?osCsid=8mojhigbk20jvcphij77c737b0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260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TT_template-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877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1273</TotalTime>
  <Words>550</Words>
  <Application>Microsoft Office PowerPoint</Application>
  <PresentationFormat>On-screen Show (4:3)</PresentationFormat>
  <Paragraphs>131</Paragraphs>
  <Slides>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FTT_template-1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Courtney Lang</dc:creator>
  <cp:lastModifiedBy>Alison Sackerson</cp:lastModifiedBy>
  <cp:revision>91</cp:revision>
  <dcterms:created xsi:type="dcterms:W3CDTF">2013-01-29T22:24:37Z</dcterms:created>
  <dcterms:modified xsi:type="dcterms:W3CDTF">2014-08-08T21:00:55Z</dcterms:modified>
</cp:coreProperties>
</file>