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81" r:id="rId2"/>
    <p:sldId id="282" r:id="rId3"/>
    <p:sldId id="283" r:id="rId4"/>
    <p:sldId id="286" r:id="rId5"/>
    <p:sldId id="296" r:id="rId6"/>
    <p:sldId id="299" r:id="rId7"/>
    <p:sldId id="300" r:id="rId8"/>
    <p:sldId id="303" r:id="rId9"/>
    <p:sldId id="301" r:id="rId10"/>
    <p:sldId id="297"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urtney Lang" initials="C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42E19"/>
    <a:srgbClr val="00877C"/>
    <a:srgbClr val="EE5D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60" autoAdjust="0"/>
    <p:restoredTop sz="82535" autoAdjust="0"/>
  </p:normalViewPr>
  <p:slideViewPr>
    <p:cSldViewPr snapToGrid="0" snapToObjects="1">
      <p:cViewPr>
        <p:scale>
          <a:sx n="70" d="100"/>
          <a:sy n="70" d="100"/>
        </p:scale>
        <p:origin x="-162" y="-546"/>
      </p:cViewPr>
      <p:guideLst>
        <p:guide orient="horz" pos="2160"/>
        <p:guide pos="560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AF90A-6487-4AC7-9D48-6C5602D2F621}" type="datetimeFigureOut">
              <a:rPr lang="en-US" smtClean="0"/>
              <a:pPr/>
              <a:t>8/8/2014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F9849A-1C7E-40A0-A066-FE5C0F57AA8D}" type="slidenum">
              <a:rPr lang="en-US" smtClean="0"/>
              <a:pPr/>
              <a:t>‹#›</a:t>
            </a:fld>
            <a:endParaRPr lang="en-US"/>
          </a:p>
        </p:txBody>
      </p:sp>
    </p:spTree>
    <p:extLst>
      <p:ext uri="{BB962C8B-B14F-4D97-AF65-F5344CB8AC3E}">
        <p14:creationId xmlns:p14="http://schemas.microsoft.com/office/powerpoint/2010/main" val="2650134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316D77-E939-4528-8A0E-DD85189DEDB4}"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SLIDE</a:t>
            </a:r>
            <a:r>
              <a:rPr lang="en-US" b="1" baseline="0" dirty="0" smtClean="0"/>
              <a:t> 2: Cocoa FACTS</a:t>
            </a:r>
            <a:endParaRPr lang="en-US" b="1" dirty="0" smtClean="0"/>
          </a:p>
          <a:p>
            <a:endParaRPr lang="en-US" dirty="0" smtClean="0"/>
          </a:p>
          <a:p>
            <a:r>
              <a:rPr lang="en-US" dirty="0" smtClean="0"/>
              <a:t>1—</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a:t>
            </a:r>
            <a:r>
              <a:rPr lang="en-US" sz="1200" kern="1200" dirty="0" smtClean="0">
                <a:solidFill>
                  <a:schemeClr val="tx1"/>
                </a:solidFill>
                <a:effectLst/>
                <a:latin typeface="+mn-lt"/>
                <a:ea typeface="+mn-ea"/>
                <a:cs typeface="+mn-cs"/>
              </a:rPr>
              <a:t>Over half of this 75% comes from Cote d’Ivoire. The six largest cocoa producing countries are the Ivory Coast, Ghana, Indonesia, Nigeria, Brazil, and Cameroon</a:t>
            </a:r>
          </a:p>
          <a:p>
            <a:endParaRPr lang="en-GB" sz="1200" dirty="0" smtClean="0"/>
          </a:p>
          <a:p>
            <a:r>
              <a:rPr lang="en-GB" sz="1200" dirty="0" smtClean="0"/>
              <a:t>3—</a:t>
            </a:r>
            <a:r>
              <a:rPr lang="en-US" sz="1200" dirty="0" smtClean="0"/>
              <a:t>By 2020, this means that</a:t>
            </a:r>
            <a:r>
              <a:rPr lang="en-US" sz="1200" baseline="0" dirty="0" smtClean="0"/>
              <a:t> demand will outpace supply</a:t>
            </a:r>
            <a:endParaRPr lang="en-US" dirty="0" smtClean="0"/>
          </a:p>
        </p:txBody>
      </p:sp>
      <p:sp>
        <p:nvSpPr>
          <p:cNvPr id="4" name="Slide Number Placeholder 3"/>
          <p:cNvSpPr>
            <a:spLocks noGrp="1"/>
          </p:cNvSpPr>
          <p:nvPr>
            <p:ph type="sldNum" sz="quarter" idx="10"/>
          </p:nvPr>
        </p:nvSpPr>
        <p:spPr/>
        <p:txBody>
          <a:bodyPr/>
          <a:lstStyle/>
          <a:p>
            <a:fld id="{29316D77-E939-4528-8A0E-DD85189DEDB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316D77-E939-4528-8A0E-DD85189DEDB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 Growers receive between 3.5% - 6.4% of the final value of a chocolate bar containing their cocoa.</a:t>
            </a:r>
          </a:p>
          <a:p>
            <a:endParaRPr lang="en-US" dirty="0" smtClean="0"/>
          </a:p>
          <a:p>
            <a:r>
              <a:rPr lang="en-US" dirty="0" smtClean="0"/>
              <a:t>Fair Trade: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Fair Trade Community Development Premium (an</a:t>
            </a:r>
            <a:r>
              <a:rPr lang="en-US" sz="1200" baseline="0" dirty="0" smtClean="0"/>
              <a:t> additional price paid above the cost of cocoa)</a:t>
            </a:r>
            <a:r>
              <a:rPr lang="en-US" sz="1200" dirty="0" smtClean="0"/>
              <a:t> ensure producer groups have the </a:t>
            </a:r>
            <a:r>
              <a:rPr lang="en-US" sz="1200" b="1" dirty="0" smtClean="0"/>
              <a:t>opportunity to invest</a:t>
            </a:r>
            <a:r>
              <a:rPr lang="en-US" sz="1200" dirty="0" smtClean="0"/>
              <a:t> in the future of their farms and communities. These funds are used</a:t>
            </a:r>
            <a:r>
              <a:rPr lang="en-US" sz="1200" baseline="0" dirty="0" smtClean="0"/>
              <a:t> for programs that are democratically decided upon.</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Protection of a floor price – so </a:t>
            </a:r>
            <a:r>
              <a:rPr lang="en-US" sz="1200" b="1" dirty="0" smtClean="0"/>
              <a:t>producers never have to sell their crop below the price of production</a:t>
            </a:r>
          </a:p>
          <a:p>
            <a:pPr lvl="0"/>
            <a:r>
              <a:rPr lang="en-US" dirty="0" smtClean="0"/>
              <a:t>-</a:t>
            </a:r>
            <a:r>
              <a:rPr lang="en-US" sz="1200" dirty="0" smtClean="0"/>
              <a:t>Since 90% of the world's cocoa is grown on small family farms of 12 acres or less, </a:t>
            </a:r>
            <a:r>
              <a:rPr lang="en-US" sz="1200" b="1" dirty="0" smtClean="0"/>
              <a:t>Fair Trade cocoa is directly improving the standard of living </a:t>
            </a:r>
            <a:r>
              <a:rPr lang="en-US" sz="1200" dirty="0" smtClean="0"/>
              <a:t>for farmers in the poorest regions of the world.</a:t>
            </a:r>
          </a:p>
          <a:p>
            <a:endParaRPr lang="en-US" dirty="0"/>
          </a:p>
        </p:txBody>
      </p:sp>
      <p:sp>
        <p:nvSpPr>
          <p:cNvPr id="4" name="Slide Number Placeholder 3"/>
          <p:cNvSpPr>
            <a:spLocks noGrp="1"/>
          </p:cNvSpPr>
          <p:nvPr>
            <p:ph type="sldNum" sz="quarter" idx="10"/>
          </p:nvPr>
        </p:nvSpPr>
        <p:spPr/>
        <p:txBody>
          <a:bodyPr/>
          <a:lstStyle/>
          <a:p>
            <a:fld id="{29316D77-E939-4528-8A0E-DD85189DEDB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a:t>
            </a:r>
          </a:p>
          <a:p>
            <a:r>
              <a:rPr lang="en-US" b="1" dirty="0" smtClean="0"/>
              <a:t>-Farmers often use child labor </a:t>
            </a:r>
            <a:r>
              <a:rPr lang="en-US" dirty="0" smtClean="0"/>
              <a:t>to keep their prices competitive</a:t>
            </a:r>
          </a:p>
          <a:p>
            <a:r>
              <a:rPr lang="en-US" dirty="0" smtClean="0"/>
              <a:t>-Children are exposed to:</a:t>
            </a:r>
          </a:p>
          <a:p>
            <a:pPr lvl="1"/>
            <a:r>
              <a:rPr lang="en-US" dirty="0" smtClean="0"/>
              <a:t>Dangerous equipment</a:t>
            </a:r>
          </a:p>
          <a:p>
            <a:pPr lvl="1"/>
            <a:r>
              <a:rPr lang="en-US" dirty="0" smtClean="0"/>
              <a:t>Chemicals</a:t>
            </a:r>
          </a:p>
          <a:p>
            <a:pPr lvl="1"/>
            <a:r>
              <a:rPr lang="en-US" dirty="0" smtClean="0"/>
              <a:t>Demanding labor</a:t>
            </a:r>
          </a:p>
          <a:p>
            <a:r>
              <a:rPr lang="en-US" dirty="0" smtClean="0"/>
              <a:t>-Unable to attend school</a:t>
            </a:r>
          </a:p>
          <a:p>
            <a:endParaRPr lang="en-US" dirty="0" smtClean="0"/>
          </a:p>
          <a:p>
            <a:r>
              <a:rPr lang="en-US" dirty="0" smtClean="0"/>
              <a:t>Fair Trade:</a:t>
            </a:r>
          </a:p>
          <a:p>
            <a:pPr lvl="0"/>
            <a:r>
              <a:rPr lang="en-US" sz="1200" dirty="0" smtClean="0"/>
              <a:t>-Fair Trade cocoa producers are </a:t>
            </a:r>
            <a:r>
              <a:rPr lang="en-US" sz="1200" b="1" dirty="0" smtClean="0"/>
              <a:t>regularly audited against strict standards</a:t>
            </a:r>
            <a:r>
              <a:rPr lang="en-US" sz="1200" dirty="0" smtClean="0"/>
              <a:t> that prohibit child labor</a:t>
            </a:r>
          </a:p>
          <a:p>
            <a:pPr lvl="0"/>
            <a:r>
              <a:rPr lang="en-US" sz="1200" dirty="0" smtClean="0"/>
              <a:t>-When breaches are found, </a:t>
            </a:r>
            <a:r>
              <a:rPr lang="en-US" sz="1200" b="1" dirty="0" smtClean="0"/>
              <a:t>immediate action </a:t>
            </a:r>
            <a:r>
              <a:rPr lang="en-US" sz="1200" dirty="0" smtClean="0"/>
              <a:t>takes place to protect the children</a:t>
            </a:r>
          </a:p>
          <a:p>
            <a:pPr lvl="0"/>
            <a:r>
              <a:rPr lang="en-US" sz="1200" dirty="0" smtClean="0"/>
              <a:t>-Cocoa from farms found to be using child labor, will not enter the Fair Trade system or lose</a:t>
            </a:r>
            <a:r>
              <a:rPr lang="en-US" sz="1200" baseline="0" dirty="0" smtClean="0"/>
              <a:t> certification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9316D77-E939-4528-8A0E-DD85189DEDB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a:t>
            </a:r>
          </a:p>
          <a:p>
            <a:r>
              <a:rPr lang="en-US" sz="1000" b="1" dirty="0" smtClean="0"/>
              <a:t>-Farmers use pesticides</a:t>
            </a:r>
            <a:r>
              <a:rPr lang="en-US" sz="1000" dirty="0" smtClean="0"/>
              <a:t> to keep away bugs and diseases, and fertilizers that make plants grow faster.</a:t>
            </a:r>
          </a:p>
          <a:p>
            <a:r>
              <a:rPr lang="en-US" sz="1000" dirty="0" smtClean="0"/>
              <a:t>-Chemicals make the water and air dirty which then </a:t>
            </a:r>
            <a:r>
              <a:rPr lang="en-US" sz="1000" b="1" dirty="0" smtClean="0"/>
              <a:t>spread disease throughout the communities </a:t>
            </a:r>
          </a:p>
          <a:p>
            <a:r>
              <a:rPr lang="en-US" sz="1000" dirty="0" smtClean="0"/>
              <a:t>-The </a:t>
            </a:r>
            <a:r>
              <a:rPr lang="en-US" sz="1000" b="1" dirty="0" smtClean="0"/>
              <a:t>soil also becomes damaged </a:t>
            </a:r>
            <a:r>
              <a:rPr lang="en-US" sz="1000" dirty="0" smtClean="0"/>
              <a:t>which makes it difficult for crops to grow </a:t>
            </a:r>
          </a:p>
          <a:p>
            <a:endParaRPr lang="en-US" dirty="0" smtClean="0"/>
          </a:p>
          <a:p>
            <a:endParaRPr lang="en-US" dirty="0" smtClean="0"/>
          </a:p>
          <a:p>
            <a:r>
              <a:rPr lang="en-US" dirty="0" smtClean="0"/>
              <a:t>Fair Trade:</a:t>
            </a:r>
          </a:p>
          <a:p>
            <a:r>
              <a:rPr lang="en-US" sz="1000" dirty="0" smtClean="0"/>
              <a:t>-</a:t>
            </a:r>
            <a:r>
              <a:rPr lang="en-US" sz="1200" b="1" dirty="0" smtClean="0"/>
              <a:t>Protects water </a:t>
            </a:r>
            <a:r>
              <a:rPr lang="en-US" sz="1200" dirty="0" smtClean="0"/>
              <a:t>resources and natural vegetation</a:t>
            </a:r>
          </a:p>
          <a:p>
            <a:r>
              <a:rPr lang="en-US" sz="1200" dirty="0" smtClean="0"/>
              <a:t>-Promotes </a:t>
            </a:r>
            <a:r>
              <a:rPr lang="en-US" sz="1200" b="1" dirty="0" smtClean="0"/>
              <a:t>agricultural diversification</a:t>
            </a:r>
            <a:r>
              <a:rPr lang="en-US" sz="1200" b="0" baseline="0" dirty="0" smtClean="0"/>
              <a:t> (the growing of other types of products on a farm)</a:t>
            </a:r>
            <a:r>
              <a:rPr lang="en-US" sz="1200" dirty="0" smtClean="0"/>
              <a:t>, controls erosion, and forbids slash and burn</a:t>
            </a:r>
          </a:p>
          <a:p>
            <a:r>
              <a:rPr lang="en-US" sz="1200" b="1" dirty="0" smtClean="0"/>
              <a:t>-Restricts the use of pesticides </a:t>
            </a:r>
            <a:r>
              <a:rPr lang="en-US" sz="1200" dirty="0" smtClean="0"/>
              <a:t>and fertilizers</a:t>
            </a:r>
          </a:p>
          <a:p>
            <a:r>
              <a:rPr lang="en-US" sz="1200" dirty="0" smtClean="0"/>
              <a:t>-Bans the use of genetically-modified organisms (GMOs)</a:t>
            </a:r>
          </a:p>
          <a:p>
            <a:r>
              <a:rPr lang="en-US" sz="1200" dirty="0" smtClean="0"/>
              <a:t>-Properly manages waste, water and energy</a:t>
            </a:r>
          </a:p>
          <a:p>
            <a:endParaRPr lang="en-US" dirty="0"/>
          </a:p>
        </p:txBody>
      </p:sp>
      <p:sp>
        <p:nvSpPr>
          <p:cNvPr id="4" name="Slide Number Placeholder 3"/>
          <p:cNvSpPr>
            <a:spLocks noGrp="1"/>
          </p:cNvSpPr>
          <p:nvPr>
            <p:ph type="sldNum" sz="quarter" idx="10"/>
          </p:nvPr>
        </p:nvSpPr>
        <p:spPr/>
        <p:txBody>
          <a:bodyPr/>
          <a:lstStyle/>
          <a:p>
            <a:fld id="{29316D77-E939-4528-8A0E-DD85189DEDB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Mariana del Jesus Mendoza (left), 52, cacao grower associated to Fortaleza del Valle since 2006 and currently on the Co-Op's board of directors, holds a recently harvested cacao pod. Mariana declares: "Thanks to Fair Trade we are able to sell our cacao at fair and stable prices. Before we were organized (into Fortaleza del Valle), many of us did not know how to take true advantage of our plants' capacities and would ruin them with pesticides and fungicides." Fortaleza del Valle: </a:t>
            </a:r>
            <a:r>
              <a:rPr lang="en-US" sz="1200" b="0" i="0" kern="1200" dirty="0" err="1" smtClean="0">
                <a:solidFill>
                  <a:schemeClr val="tx1"/>
                </a:solidFill>
                <a:effectLst/>
                <a:latin typeface="+mn-lt"/>
                <a:ea typeface="+mn-ea"/>
                <a:cs typeface="+mn-cs"/>
              </a:rPr>
              <a:t>Canuto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Chone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Manabi</a:t>
            </a:r>
            <a:r>
              <a:rPr lang="en-US" sz="1200" b="0" i="0" kern="1200" dirty="0" smtClean="0">
                <a:solidFill>
                  <a:schemeClr val="tx1"/>
                </a:solidFill>
                <a:effectLst/>
                <a:latin typeface="+mn-lt"/>
                <a:ea typeface="+mn-ea"/>
                <a:cs typeface="+mn-cs"/>
              </a:rPr>
              <a:t>, Ecuador. February 22, 2013.</a:t>
            </a:r>
            <a:endParaRPr lang="en-US" dirty="0"/>
          </a:p>
        </p:txBody>
      </p:sp>
      <p:sp>
        <p:nvSpPr>
          <p:cNvPr id="4" name="Slide Number Placeholder 3"/>
          <p:cNvSpPr>
            <a:spLocks noGrp="1"/>
          </p:cNvSpPr>
          <p:nvPr>
            <p:ph type="sldNum" sz="quarter" idx="10"/>
          </p:nvPr>
        </p:nvSpPr>
        <p:spPr/>
        <p:txBody>
          <a:bodyPr/>
          <a:lstStyle/>
          <a:p>
            <a:fld id="{2EF9849A-1C7E-40A0-A066-FE5C0F57AA8D}" type="slidenum">
              <a:rPr lang="en-US" smtClean="0"/>
              <a:pPr/>
              <a:t>7</a:t>
            </a:fld>
            <a:endParaRPr lang="en-US"/>
          </a:p>
        </p:txBody>
      </p:sp>
    </p:spTree>
    <p:extLst>
      <p:ext uri="{BB962C8B-B14F-4D97-AF65-F5344CB8AC3E}">
        <p14:creationId xmlns:p14="http://schemas.microsoft.com/office/powerpoint/2010/main" val="346731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316D77-E939-4528-8A0E-DD85189DEDB4}"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ftt_CAMPAIGNS_logo_flattened.psd"/>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3222898" y="1068982"/>
            <a:ext cx="2673351" cy="4475225"/>
          </a:xfrm>
          <a:prstGeom prst="rect">
            <a:avLst/>
          </a:prstGeom>
        </p:spPr>
      </p:pic>
    </p:spTree>
    <p:extLst>
      <p:ext uri="{BB962C8B-B14F-4D97-AF65-F5344CB8AC3E}">
        <p14:creationId xmlns:p14="http://schemas.microsoft.com/office/powerpoint/2010/main" val="29549540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421" y="5337801"/>
            <a:ext cx="16234180" cy="1883152"/>
          </a:xfrm>
          <a:prstGeom prst="rect">
            <a:avLst/>
          </a:prstGeom>
        </p:spPr>
      </p:pic>
      <p:pic>
        <p:nvPicPr>
          <p:cNvPr id="5" name="Picture 4" descr="ftt_CAMPAIGNS_logo_flattened.psd"/>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8081885" y="317109"/>
            <a:ext cx="813449" cy="1361723"/>
          </a:xfrm>
          <a:prstGeom prst="rect">
            <a:avLst/>
          </a:prstGeom>
        </p:spPr>
      </p:pic>
    </p:spTree>
    <p:extLst>
      <p:ext uri="{BB962C8B-B14F-4D97-AF65-F5344CB8AC3E}">
        <p14:creationId xmlns:p14="http://schemas.microsoft.com/office/powerpoint/2010/main" val="409474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252231"/>
            <a:ext cx="9161634" cy="623407"/>
          </a:xfrm>
          <a:prstGeom prst="rect">
            <a:avLst/>
          </a:prstGeom>
        </p:spPr>
      </p:pic>
      <p:pic>
        <p:nvPicPr>
          <p:cNvPr id="9" name="Picture 8"/>
          <p:cNvPicPr>
            <a:picLocks noChangeAspect="1"/>
          </p:cNvPicPr>
          <p:nvPr userDrawn="1"/>
        </p:nvPicPr>
        <p:blipFill>
          <a:blip r:embed="rId3">
            <a:alphaModFix amt="24000"/>
            <a:extLst>
              <a:ext uri="{28A0092B-C50C-407E-A947-70E740481C1C}">
                <a14:useLocalDpi xmlns:a14="http://schemas.microsoft.com/office/drawing/2010/main" val="0"/>
              </a:ext>
            </a:extLst>
          </a:blip>
          <a:stretch>
            <a:fillRect/>
          </a:stretch>
        </p:blipFill>
        <p:spPr>
          <a:xfrm>
            <a:off x="2206617" y="988934"/>
            <a:ext cx="4730767" cy="4730767"/>
          </a:xfrm>
          <a:prstGeom prst="rect">
            <a:avLst/>
          </a:prstGeom>
        </p:spPr>
      </p:pic>
      <p:pic>
        <p:nvPicPr>
          <p:cNvPr id="7" name="Picture 6" descr="ftt_CAMPAIGNS_logo_flattened.psd"/>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8081885" y="317109"/>
            <a:ext cx="813449" cy="1361723"/>
          </a:xfrm>
          <a:prstGeom prst="rect">
            <a:avLst/>
          </a:prstGeom>
        </p:spPr>
      </p:pic>
    </p:spTree>
    <p:extLst>
      <p:ext uri="{BB962C8B-B14F-4D97-AF65-F5344CB8AC3E}">
        <p14:creationId xmlns:p14="http://schemas.microsoft.com/office/powerpoint/2010/main" val="21776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FTT Label Headers tan.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1730" y="1524005"/>
            <a:ext cx="13393979" cy="5615045"/>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2421" y="5337801"/>
            <a:ext cx="16234180" cy="1883152"/>
          </a:xfrm>
          <a:prstGeom prst="rect">
            <a:avLst/>
          </a:prstGeom>
        </p:spPr>
      </p:pic>
      <p:pic>
        <p:nvPicPr>
          <p:cNvPr id="8" name="Picture 7" descr="ftt_CAMPAIGNS_logo_flattened.psd"/>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8081885" y="317109"/>
            <a:ext cx="813449" cy="1361723"/>
          </a:xfrm>
          <a:prstGeom prst="rect">
            <a:avLst/>
          </a:prstGeom>
        </p:spPr>
      </p:pic>
    </p:spTree>
    <p:extLst>
      <p:ext uri="{BB962C8B-B14F-4D97-AF65-F5344CB8AC3E}">
        <p14:creationId xmlns:p14="http://schemas.microsoft.com/office/powerpoint/2010/main" val="3320262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200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www.greenamerica.org/programs/fairtrade/products/chocolate.cfm" TargetMode="External"/><Relationship Id="rId3" Type="http://schemas.openxmlformats.org/officeDocument/2006/relationships/image" Target="../media/image8.png"/><Relationship Id="rId7" Type="http://schemas.openxmlformats.org/officeDocument/2006/relationships/hyperlink" Target="http://www.globalexchange.org/fairtrade/campaigns/coco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fairtrade.net/cocoa.html" TargetMode="External"/><Relationship Id="rId5" Type="http://schemas.openxmlformats.org/officeDocument/2006/relationships/hyperlink" Target="http://fairtradeusa.org/sites/default/files/FT_FAQ_Cocoa.pdf" TargetMode="External"/><Relationship Id="rId4" Type="http://schemas.openxmlformats.org/officeDocument/2006/relationships/image" Target="../media/image18.jpg"/><Relationship Id="rId9" Type="http://schemas.openxmlformats.org/officeDocument/2006/relationships/hyperlink" Target="http://makechocolatefair.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fairtradecampaigns.org/campaign-type/towns/" TargetMode="External"/><Relationship Id="rId7"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hyperlink" Target="http://fairtradecampaigns.org/campaign-type/congregations/" TargetMode="External"/><Relationship Id="rId5" Type="http://schemas.openxmlformats.org/officeDocument/2006/relationships/hyperlink" Target="http://fairtradecampaigns.org/campaign-type/schools/" TargetMode="External"/><Relationship Id="rId4" Type="http://schemas.openxmlformats.org/officeDocument/2006/relationships/hyperlink" Target="http://fairtradecampaigns.org/campaign-type/universitie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9751" y="3722216"/>
            <a:ext cx="8140740" cy="707886"/>
          </a:xfrm>
          <a:prstGeom prst="rect">
            <a:avLst/>
          </a:prstGeom>
          <a:noFill/>
        </p:spPr>
        <p:txBody>
          <a:bodyPr wrap="square" rtlCol="0">
            <a:spAutoFit/>
          </a:bodyPr>
          <a:lstStyle/>
          <a:p>
            <a:pPr algn="ctr"/>
            <a:endParaRPr lang="en-US" sz="4000" dirty="0">
              <a:solidFill>
                <a:schemeClr val="bg1"/>
              </a:solidFill>
              <a:latin typeface="Omnes   "/>
              <a:cs typeface="Omnes   "/>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364" y="484332"/>
            <a:ext cx="3819163" cy="254711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42901" y="3722216"/>
            <a:ext cx="8397590" cy="707886"/>
          </a:xfrm>
          <a:prstGeom prst="rect">
            <a:avLst/>
          </a:prstGeom>
        </p:spPr>
        <p:txBody>
          <a:bodyPr wrap="square">
            <a:spAutoFit/>
          </a:bodyPr>
          <a:lstStyle/>
          <a:p>
            <a:pPr algn="ctr"/>
            <a:r>
              <a:rPr lang="en-US" sz="4000" b="1" dirty="0" smtClean="0">
                <a:solidFill>
                  <a:srgbClr val="542E19"/>
                </a:solidFill>
              </a:rPr>
              <a:t>Fair Trade Cocoa</a:t>
            </a:r>
            <a:endParaRPr lang="en-US" sz="4000" b="1" dirty="0">
              <a:solidFill>
                <a:srgbClr val="542E19"/>
              </a:solidFill>
            </a:endParaRPr>
          </a:p>
        </p:txBody>
      </p:sp>
      <p:pic>
        <p:nvPicPr>
          <p:cNvPr id="5" name="Picture 3"/>
          <p:cNvPicPr>
            <a:picLocks noChangeAspect="1" noChangeArrowheads="1"/>
          </p:cNvPicPr>
          <p:nvPr/>
        </p:nvPicPr>
        <p:blipFill>
          <a:blip r:embed="rId4" cstate="print"/>
          <a:srcRect/>
          <a:stretch>
            <a:fillRect/>
          </a:stretch>
        </p:blipFill>
        <p:spPr bwMode="auto">
          <a:xfrm>
            <a:off x="6400800" y="6448425"/>
            <a:ext cx="2533650" cy="409575"/>
          </a:xfrm>
          <a:prstGeom prst="rect">
            <a:avLst/>
          </a:prstGeom>
          <a:noFill/>
          <a:ln w="9525">
            <a:noFill/>
            <a:miter lim="800000"/>
            <a:headEnd/>
            <a:tailEnd/>
          </a:ln>
        </p:spPr>
      </p:pic>
      <p:sp>
        <p:nvSpPr>
          <p:cNvPr id="6" name="Rectangle 5"/>
          <p:cNvSpPr/>
          <p:nvPr/>
        </p:nvSpPr>
        <p:spPr>
          <a:xfrm>
            <a:off x="1752600" y="5715000"/>
            <a:ext cx="6172200" cy="1908215"/>
          </a:xfrm>
          <a:prstGeom prst="rect">
            <a:avLst/>
          </a:prstGeom>
          <a:ln>
            <a:noFill/>
          </a:ln>
        </p:spPr>
        <p:txBody>
          <a:bodyPr wrap="square">
            <a:spAutoFit/>
          </a:bodyPr>
          <a:lstStyle/>
          <a:p>
            <a:endParaRPr lang="en-US" sz="2400" dirty="0" smtClean="0">
              <a:solidFill>
                <a:srgbClr val="542E19"/>
              </a:solidFill>
            </a:endParaRPr>
          </a:p>
          <a:p>
            <a:pPr>
              <a:buFont typeface="Arial" pitchFamily="34" charset="0"/>
              <a:buChar char="•"/>
            </a:pPr>
            <a:endParaRPr lang="en-US" sz="1400" dirty="0">
              <a:solidFill>
                <a:srgbClr val="542E19"/>
              </a:solidFill>
            </a:endParaRPr>
          </a:p>
          <a:p>
            <a:r>
              <a:rPr lang="en-US" sz="2400" b="1" dirty="0" smtClean="0">
                <a:solidFill>
                  <a:schemeClr val="bg1"/>
                </a:solidFill>
              </a:rPr>
              <a:t>Learn More at: www.FairTradeCampaigns.org </a:t>
            </a:r>
            <a:r>
              <a:rPr lang="en-US" sz="2400" dirty="0" smtClean="0">
                <a:solidFill>
                  <a:srgbClr val="00877C"/>
                </a:solidFill>
              </a:rPr>
              <a:t> </a:t>
            </a:r>
          </a:p>
          <a:p>
            <a:r>
              <a:rPr lang="en-US" sz="2400" dirty="0" smtClean="0">
                <a:solidFill>
                  <a:srgbClr val="542E19"/>
                </a:solidFill>
              </a:rPr>
              <a:t> </a:t>
            </a:r>
          </a:p>
          <a:p>
            <a:endParaRPr lang="en-US" sz="3200" dirty="0" smtClean="0">
              <a:solidFill>
                <a:srgbClr val="542E19"/>
              </a:solidFill>
            </a:endParaRPr>
          </a:p>
        </p:txBody>
      </p:sp>
    </p:spTree>
    <p:extLst>
      <p:ext uri="{BB962C8B-B14F-4D97-AF65-F5344CB8AC3E}">
        <p14:creationId xmlns:p14="http://schemas.microsoft.com/office/powerpoint/2010/main" val="941139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cstate="print"/>
          <a:srcRect/>
          <a:stretch>
            <a:fillRect/>
          </a:stretch>
        </p:blipFill>
        <p:spPr bwMode="auto">
          <a:xfrm>
            <a:off x="6400800" y="6448425"/>
            <a:ext cx="2533650" cy="409575"/>
          </a:xfrm>
          <a:prstGeom prst="rect">
            <a:avLst/>
          </a:prstGeom>
          <a:noFill/>
          <a:ln w="9525">
            <a:noFill/>
            <a:miter lim="800000"/>
            <a:headEnd/>
            <a:tailEnd/>
          </a:ln>
        </p:spPr>
      </p:pic>
      <p:sp>
        <p:nvSpPr>
          <p:cNvPr id="16" name="Rectangle 15"/>
          <p:cNvSpPr/>
          <p:nvPr/>
        </p:nvSpPr>
        <p:spPr>
          <a:xfrm>
            <a:off x="1752600" y="5715000"/>
            <a:ext cx="6172200" cy="1908215"/>
          </a:xfrm>
          <a:prstGeom prst="rect">
            <a:avLst/>
          </a:prstGeom>
          <a:ln>
            <a:noFill/>
          </a:ln>
        </p:spPr>
        <p:txBody>
          <a:bodyPr wrap="square">
            <a:spAutoFit/>
          </a:bodyPr>
          <a:lstStyle/>
          <a:p>
            <a:endParaRPr lang="en-US" sz="2400" dirty="0" smtClean="0">
              <a:solidFill>
                <a:srgbClr val="542E19"/>
              </a:solidFill>
            </a:endParaRPr>
          </a:p>
          <a:p>
            <a:pPr>
              <a:buFont typeface="Arial" pitchFamily="34" charset="0"/>
              <a:buChar char="•"/>
            </a:pPr>
            <a:endParaRPr lang="en-US" sz="1400" dirty="0">
              <a:solidFill>
                <a:srgbClr val="542E19"/>
              </a:solidFill>
            </a:endParaRPr>
          </a:p>
          <a:p>
            <a:r>
              <a:rPr lang="en-US" sz="2400" b="1" dirty="0" smtClean="0">
                <a:solidFill>
                  <a:schemeClr val="bg1"/>
                </a:solidFill>
              </a:rPr>
              <a:t>Learn More at: www.FairTradeCampaigns.org </a:t>
            </a:r>
            <a:r>
              <a:rPr lang="en-US" sz="2400" dirty="0" smtClean="0">
                <a:solidFill>
                  <a:srgbClr val="00877C"/>
                </a:solidFill>
              </a:rPr>
              <a:t> </a:t>
            </a:r>
          </a:p>
          <a:p>
            <a:r>
              <a:rPr lang="en-US" sz="2400" dirty="0" smtClean="0">
                <a:solidFill>
                  <a:srgbClr val="542E19"/>
                </a:solidFill>
              </a:rPr>
              <a:t> </a:t>
            </a:r>
          </a:p>
          <a:p>
            <a:endParaRPr lang="en-US" sz="3200" dirty="0" smtClean="0">
              <a:solidFill>
                <a:srgbClr val="542E19"/>
              </a:solidFill>
            </a:endParaRPr>
          </a:p>
        </p:txBody>
      </p:sp>
      <p:sp>
        <p:nvSpPr>
          <p:cNvPr id="17" name="Rectangle 16"/>
          <p:cNvSpPr/>
          <p:nvPr/>
        </p:nvSpPr>
        <p:spPr>
          <a:xfrm>
            <a:off x="427572" y="584944"/>
            <a:ext cx="7240053" cy="830997"/>
          </a:xfrm>
          <a:prstGeom prst="rect">
            <a:avLst/>
          </a:prstGeom>
        </p:spPr>
        <p:txBody>
          <a:bodyPr wrap="square">
            <a:spAutoFit/>
          </a:bodyPr>
          <a:lstStyle/>
          <a:p>
            <a:r>
              <a:rPr lang="en-US" sz="4800" b="1" dirty="0" smtClean="0">
                <a:solidFill>
                  <a:srgbClr val="DD4814"/>
                </a:solidFill>
                <a:latin typeface="+mj-lt"/>
              </a:rPr>
              <a:t>For more information:</a:t>
            </a:r>
            <a:endParaRPr lang="en-US" sz="4800" b="1" dirty="0">
              <a:solidFill>
                <a:srgbClr val="DD4814"/>
              </a:solidFill>
              <a:latin typeface="+mj-lt"/>
            </a:endParaRPr>
          </a:p>
        </p:txBody>
      </p:sp>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403" y="2711051"/>
            <a:ext cx="3284136" cy="2189637"/>
          </a:xfrm>
          <a:prstGeom prst="rect">
            <a:avLst/>
          </a:prstGeom>
          <a:ln>
            <a:noFill/>
          </a:ln>
          <a:effectLst>
            <a:outerShdw blurRad="190500" algn="tl" rotWithShape="0">
              <a:srgbClr val="000000">
                <a:alpha val="70000"/>
              </a:srgbClr>
            </a:outerShdw>
          </a:effectLst>
        </p:spPr>
      </p:pic>
      <p:sp>
        <p:nvSpPr>
          <p:cNvPr id="2" name="Rectangle 1"/>
          <p:cNvSpPr/>
          <p:nvPr/>
        </p:nvSpPr>
        <p:spPr>
          <a:xfrm>
            <a:off x="566382" y="1709093"/>
            <a:ext cx="4572000" cy="3477875"/>
          </a:xfrm>
          <a:prstGeom prst="rect">
            <a:avLst/>
          </a:prstGeom>
        </p:spPr>
        <p:txBody>
          <a:bodyPr>
            <a:spAutoFit/>
          </a:bodyPr>
          <a:lstStyle/>
          <a:p>
            <a:r>
              <a:rPr lang="en-US" sz="3200" dirty="0">
                <a:solidFill>
                  <a:srgbClr val="542E19"/>
                </a:solidFill>
              </a:rPr>
              <a:t>Fair Trade USA –</a:t>
            </a:r>
          </a:p>
          <a:p>
            <a:pPr marL="68580"/>
            <a:r>
              <a:rPr lang="en-US" sz="1100" dirty="0">
                <a:solidFill>
                  <a:srgbClr val="00877C"/>
                </a:solidFill>
                <a:hlinkClick r:id="rId5"/>
              </a:rPr>
              <a:t>http://fairtradeusa.org/sites/default/files/FT_FAQ_Cocoa.pdf</a:t>
            </a:r>
            <a:endParaRPr lang="en-US" sz="1100" dirty="0">
              <a:solidFill>
                <a:srgbClr val="00877C"/>
              </a:solidFill>
            </a:endParaRPr>
          </a:p>
          <a:p>
            <a:r>
              <a:rPr lang="en-US" sz="3200" dirty="0">
                <a:solidFill>
                  <a:srgbClr val="542E19"/>
                </a:solidFill>
              </a:rPr>
              <a:t>Fairtrade International –</a:t>
            </a:r>
          </a:p>
          <a:p>
            <a:pPr marL="68580"/>
            <a:r>
              <a:rPr lang="en-US" sz="1100" dirty="0">
                <a:solidFill>
                  <a:srgbClr val="00877C"/>
                </a:solidFill>
                <a:hlinkClick r:id="rId6"/>
              </a:rPr>
              <a:t>http://www.fairtrade.net/cocoa.html</a:t>
            </a:r>
            <a:endParaRPr lang="en-US" sz="1100" dirty="0">
              <a:solidFill>
                <a:srgbClr val="00877C"/>
              </a:solidFill>
            </a:endParaRPr>
          </a:p>
          <a:p>
            <a:r>
              <a:rPr lang="en-US" sz="3200" dirty="0">
                <a:solidFill>
                  <a:srgbClr val="542E19"/>
                </a:solidFill>
              </a:rPr>
              <a:t>Global Exchange – </a:t>
            </a:r>
          </a:p>
          <a:p>
            <a:pPr marL="68580"/>
            <a:r>
              <a:rPr lang="en-US" sz="1100" dirty="0">
                <a:solidFill>
                  <a:srgbClr val="00877C"/>
                </a:solidFill>
                <a:hlinkClick r:id="rId7"/>
              </a:rPr>
              <a:t>http://www.globalexchange.org/fairtrade/campaigns/cocoa</a:t>
            </a:r>
            <a:endParaRPr lang="en-US" sz="1100" dirty="0">
              <a:solidFill>
                <a:srgbClr val="00877C"/>
              </a:solidFill>
            </a:endParaRPr>
          </a:p>
          <a:p>
            <a:r>
              <a:rPr lang="en-US" sz="3200" dirty="0">
                <a:solidFill>
                  <a:srgbClr val="542E19"/>
                </a:solidFill>
              </a:rPr>
              <a:t>Green America – </a:t>
            </a:r>
          </a:p>
          <a:p>
            <a:pPr marL="68580"/>
            <a:r>
              <a:rPr lang="en-US" sz="1100" dirty="0">
                <a:hlinkClick r:id="rId8"/>
              </a:rPr>
              <a:t>http://www.greenamerica.org/programs/fairtrade/products/chocolate.cfm</a:t>
            </a:r>
            <a:endParaRPr lang="en-US" sz="1100" dirty="0"/>
          </a:p>
          <a:p>
            <a:r>
              <a:rPr lang="en-US" sz="3200" dirty="0">
                <a:solidFill>
                  <a:srgbClr val="542E19"/>
                </a:solidFill>
              </a:rPr>
              <a:t>Make Chocolate Fair – </a:t>
            </a:r>
          </a:p>
          <a:p>
            <a:pPr marL="68580"/>
            <a:r>
              <a:rPr lang="en-US" sz="1100" dirty="0">
                <a:solidFill>
                  <a:srgbClr val="00877C"/>
                </a:solidFill>
                <a:hlinkClick r:id="rId9"/>
              </a:rPr>
              <a:t>http://makechocolatefair.org/</a:t>
            </a:r>
            <a:endParaRPr lang="en-US" sz="1100" dirty="0">
              <a:solidFill>
                <a:srgbClr val="00877C"/>
              </a:solidFill>
            </a:endParaRPr>
          </a:p>
        </p:txBody>
      </p:sp>
    </p:spTree>
    <p:extLst>
      <p:ext uri="{BB962C8B-B14F-4D97-AF65-F5344CB8AC3E}">
        <p14:creationId xmlns:p14="http://schemas.microsoft.com/office/powerpoint/2010/main" val="222607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500" y="584944"/>
            <a:ext cx="6019800" cy="830997"/>
          </a:xfrm>
          <a:prstGeom prst="rect">
            <a:avLst/>
          </a:prstGeom>
        </p:spPr>
        <p:txBody>
          <a:bodyPr wrap="square">
            <a:spAutoFit/>
          </a:bodyPr>
          <a:lstStyle/>
          <a:p>
            <a:r>
              <a:rPr lang="en-US" sz="4800" b="1" dirty="0" smtClean="0">
                <a:solidFill>
                  <a:srgbClr val="DD4814"/>
                </a:solidFill>
              </a:rPr>
              <a:t>Cocoa Fast Facts</a:t>
            </a:r>
            <a:endParaRPr lang="en-US" sz="4800" b="1" dirty="0">
              <a:solidFill>
                <a:srgbClr val="DD4814"/>
              </a:solidFill>
            </a:endParaRPr>
          </a:p>
        </p:txBody>
      </p:sp>
      <p:sp>
        <p:nvSpPr>
          <p:cNvPr id="5" name="Rectangle 4"/>
          <p:cNvSpPr/>
          <p:nvPr/>
        </p:nvSpPr>
        <p:spPr>
          <a:xfrm>
            <a:off x="381001" y="1765161"/>
            <a:ext cx="7219949" cy="2431435"/>
          </a:xfrm>
          <a:prstGeom prst="rect">
            <a:avLst/>
          </a:prstGeom>
        </p:spPr>
        <p:txBody>
          <a:bodyPr wrap="square">
            <a:spAutoFit/>
          </a:bodyPr>
          <a:lstStyle/>
          <a:p>
            <a:pPr marL="514350" indent="-514350">
              <a:buFont typeface="Arial" panose="020B0604020202020204" pitchFamily="34" charset="0"/>
              <a:buChar char="•"/>
            </a:pPr>
            <a:r>
              <a:rPr lang="en-US" sz="2400" dirty="0">
                <a:solidFill>
                  <a:srgbClr val="542E19"/>
                </a:solidFill>
                <a:latin typeface="Calibri" pitchFamily="34" charset="0"/>
                <a:ea typeface="Tahoma" pitchFamily="34" charset="0"/>
                <a:cs typeface="Calibri" pitchFamily="34" charset="0"/>
              </a:rPr>
              <a:t>Less than 5% of the world’s cocoa is Fair Trade</a:t>
            </a:r>
          </a:p>
          <a:p>
            <a:pPr marL="514350" indent="-514350">
              <a:buFont typeface="Arial" panose="020B0604020202020204" pitchFamily="34" charset="0"/>
              <a:buChar char="•"/>
            </a:pPr>
            <a:endParaRPr lang="en-US" sz="2400" dirty="0">
              <a:solidFill>
                <a:srgbClr val="542E19"/>
              </a:solidFill>
              <a:latin typeface="Calibri" pitchFamily="34" charset="0"/>
              <a:ea typeface="Tahoma" pitchFamily="34" charset="0"/>
              <a:cs typeface="Calibri" pitchFamily="34" charset="0"/>
            </a:endParaRPr>
          </a:p>
          <a:p>
            <a:pPr marL="514350" indent="-514350">
              <a:buFont typeface="Arial" panose="020B0604020202020204" pitchFamily="34" charset="0"/>
              <a:buChar char="•"/>
            </a:pPr>
            <a:r>
              <a:rPr lang="en-US" sz="2400" dirty="0">
                <a:solidFill>
                  <a:srgbClr val="542E19"/>
                </a:solidFill>
                <a:latin typeface="Calibri" pitchFamily="34" charset="0"/>
                <a:ea typeface="Tahoma" pitchFamily="34" charset="0"/>
                <a:cs typeface="Calibri" pitchFamily="34" charset="0"/>
              </a:rPr>
              <a:t>African countries produce 73% of all cocoa</a:t>
            </a:r>
          </a:p>
          <a:p>
            <a:pPr marL="514350" indent="-514350">
              <a:buFont typeface="Arial" panose="020B0604020202020204" pitchFamily="34" charset="0"/>
              <a:buChar char="•"/>
            </a:pPr>
            <a:endParaRPr lang="en-US" sz="2400" dirty="0">
              <a:solidFill>
                <a:srgbClr val="542E19"/>
              </a:solidFill>
              <a:latin typeface="Calibri" pitchFamily="34" charset="0"/>
              <a:ea typeface="Tahoma" pitchFamily="34" charset="0"/>
              <a:cs typeface="Calibri" pitchFamily="34" charset="0"/>
            </a:endParaRPr>
          </a:p>
          <a:p>
            <a:pPr marL="514350" indent="-514350">
              <a:buFont typeface="Arial" panose="020B0604020202020204" pitchFamily="34" charset="0"/>
              <a:buChar char="•"/>
            </a:pPr>
            <a:r>
              <a:rPr lang="en-US" sz="2400" dirty="0">
                <a:solidFill>
                  <a:srgbClr val="542E19"/>
                </a:solidFill>
                <a:latin typeface="Calibri" pitchFamily="34" charset="0"/>
                <a:ea typeface="Tahoma" pitchFamily="34" charset="0"/>
                <a:cs typeface="Calibri" pitchFamily="34" charset="0"/>
              </a:rPr>
              <a:t>Demand for cocoa rises 3% annually </a:t>
            </a:r>
            <a:endParaRPr lang="en-US" sz="2400" dirty="0" smtClean="0">
              <a:solidFill>
                <a:srgbClr val="542E19"/>
              </a:solidFill>
            </a:endParaRPr>
          </a:p>
          <a:p>
            <a:endParaRPr lang="en-US" sz="3200" dirty="0" smtClean="0">
              <a:solidFill>
                <a:srgbClr val="542E19"/>
              </a:solidFill>
            </a:endParaRPr>
          </a:p>
        </p:txBody>
      </p:sp>
      <p:pic>
        <p:nvPicPr>
          <p:cNvPr id="6" name="Picture 3"/>
          <p:cNvPicPr>
            <a:picLocks noChangeAspect="1" noChangeArrowheads="1"/>
          </p:cNvPicPr>
          <p:nvPr/>
        </p:nvPicPr>
        <p:blipFill>
          <a:blip r:embed="rId3" cstate="print"/>
          <a:srcRect/>
          <a:stretch>
            <a:fillRect/>
          </a:stretch>
        </p:blipFill>
        <p:spPr bwMode="auto">
          <a:xfrm>
            <a:off x="6400800" y="6448425"/>
            <a:ext cx="2533650" cy="409575"/>
          </a:xfrm>
          <a:prstGeom prst="rect">
            <a:avLst/>
          </a:prstGeom>
          <a:noFill/>
          <a:ln w="9525">
            <a:noFill/>
            <a:miter lim="800000"/>
            <a:headEnd/>
            <a:tailEnd/>
          </a:ln>
        </p:spPr>
      </p:pic>
      <p:sp>
        <p:nvSpPr>
          <p:cNvPr id="7" name="Rectangle 6"/>
          <p:cNvSpPr/>
          <p:nvPr/>
        </p:nvSpPr>
        <p:spPr>
          <a:xfrm>
            <a:off x="1752600" y="5715000"/>
            <a:ext cx="6172200" cy="1908215"/>
          </a:xfrm>
          <a:prstGeom prst="rect">
            <a:avLst/>
          </a:prstGeom>
          <a:ln>
            <a:noFill/>
          </a:ln>
        </p:spPr>
        <p:txBody>
          <a:bodyPr wrap="square">
            <a:spAutoFit/>
          </a:bodyPr>
          <a:lstStyle/>
          <a:p>
            <a:endParaRPr lang="en-US" sz="2400" dirty="0" smtClean="0">
              <a:solidFill>
                <a:srgbClr val="542E19"/>
              </a:solidFill>
            </a:endParaRPr>
          </a:p>
          <a:p>
            <a:pPr>
              <a:buFont typeface="Arial" pitchFamily="34" charset="0"/>
              <a:buChar char="•"/>
            </a:pPr>
            <a:endParaRPr lang="en-US" sz="1400" dirty="0">
              <a:solidFill>
                <a:srgbClr val="542E19"/>
              </a:solidFill>
            </a:endParaRPr>
          </a:p>
          <a:p>
            <a:r>
              <a:rPr lang="en-US" sz="2400" b="1" dirty="0" smtClean="0">
                <a:solidFill>
                  <a:schemeClr val="bg1"/>
                </a:solidFill>
              </a:rPr>
              <a:t>Learn More at: www.FairTradeCampaigns.org </a:t>
            </a:r>
            <a:r>
              <a:rPr lang="en-US" sz="2400" dirty="0" smtClean="0">
                <a:solidFill>
                  <a:srgbClr val="00877C"/>
                </a:solidFill>
              </a:rPr>
              <a:t> </a:t>
            </a:r>
          </a:p>
          <a:p>
            <a:r>
              <a:rPr lang="en-US" sz="2400" dirty="0" smtClean="0">
                <a:solidFill>
                  <a:srgbClr val="542E19"/>
                </a:solidFill>
              </a:rPr>
              <a:t> </a:t>
            </a:r>
          </a:p>
          <a:p>
            <a:endParaRPr lang="en-US" sz="3200" dirty="0" smtClean="0">
              <a:solidFill>
                <a:srgbClr val="542E19"/>
              </a:solidFill>
            </a:endParaRPr>
          </a:p>
        </p:txBody>
      </p:sp>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253069"/>
            <a:ext cx="2230296" cy="3346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9695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499" y="584944"/>
            <a:ext cx="6267697" cy="830997"/>
          </a:xfrm>
          <a:prstGeom prst="rect">
            <a:avLst/>
          </a:prstGeom>
        </p:spPr>
        <p:txBody>
          <a:bodyPr wrap="square">
            <a:spAutoFit/>
          </a:bodyPr>
          <a:lstStyle/>
          <a:p>
            <a:r>
              <a:rPr lang="en-US" sz="4800" b="1" dirty="0" smtClean="0">
                <a:solidFill>
                  <a:srgbClr val="DD4814"/>
                </a:solidFill>
                <a:latin typeface="+mj-lt"/>
              </a:rPr>
              <a:t>The Need for Fair Trade</a:t>
            </a:r>
            <a:endParaRPr lang="en-US" sz="4800" b="1" dirty="0">
              <a:solidFill>
                <a:srgbClr val="DD4814"/>
              </a:solidFill>
              <a:latin typeface="+mj-lt"/>
            </a:endParaRPr>
          </a:p>
        </p:txBody>
      </p:sp>
      <p:pic>
        <p:nvPicPr>
          <p:cNvPr id="6" name="Picture 3"/>
          <p:cNvPicPr>
            <a:picLocks noChangeAspect="1" noChangeArrowheads="1"/>
          </p:cNvPicPr>
          <p:nvPr/>
        </p:nvPicPr>
        <p:blipFill>
          <a:blip r:embed="rId3" cstate="print"/>
          <a:srcRect/>
          <a:stretch>
            <a:fillRect/>
          </a:stretch>
        </p:blipFill>
        <p:spPr bwMode="auto">
          <a:xfrm>
            <a:off x="6400800" y="6448425"/>
            <a:ext cx="2533650" cy="409575"/>
          </a:xfrm>
          <a:prstGeom prst="rect">
            <a:avLst/>
          </a:prstGeom>
          <a:noFill/>
          <a:ln w="9525">
            <a:noFill/>
            <a:miter lim="800000"/>
            <a:headEnd/>
            <a:tailEnd/>
          </a:ln>
        </p:spPr>
      </p:pic>
      <p:sp>
        <p:nvSpPr>
          <p:cNvPr id="7" name="Rectangle 6"/>
          <p:cNvSpPr/>
          <p:nvPr/>
        </p:nvSpPr>
        <p:spPr>
          <a:xfrm>
            <a:off x="1752600" y="5715000"/>
            <a:ext cx="6172200" cy="1908215"/>
          </a:xfrm>
          <a:prstGeom prst="rect">
            <a:avLst/>
          </a:prstGeom>
          <a:ln>
            <a:noFill/>
          </a:ln>
        </p:spPr>
        <p:txBody>
          <a:bodyPr wrap="square">
            <a:spAutoFit/>
          </a:bodyPr>
          <a:lstStyle/>
          <a:p>
            <a:endParaRPr lang="en-US" sz="2400" dirty="0" smtClean="0">
              <a:solidFill>
                <a:srgbClr val="542E19"/>
              </a:solidFill>
            </a:endParaRPr>
          </a:p>
          <a:p>
            <a:pPr>
              <a:buFont typeface="Arial" pitchFamily="34" charset="0"/>
              <a:buChar char="•"/>
            </a:pPr>
            <a:endParaRPr lang="en-US" sz="1400" dirty="0">
              <a:solidFill>
                <a:srgbClr val="542E19"/>
              </a:solidFill>
            </a:endParaRPr>
          </a:p>
          <a:p>
            <a:r>
              <a:rPr lang="en-US" sz="2400" b="1" dirty="0" smtClean="0">
                <a:solidFill>
                  <a:schemeClr val="bg1"/>
                </a:solidFill>
              </a:rPr>
              <a:t>Learn More at: www.FairTradeCampaigns.org </a:t>
            </a:r>
            <a:r>
              <a:rPr lang="en-US" sz="2400" dirty="0" smtClean="0">
                <a:solidFill>
                  <a:srgbClr val="00877C"/>
                </a:solidFill>
              </a:rPr>
              <a:t> </a:t>
            </a:r>
          </a:p>
          <a:p>
            <a:r>
              <a:rPr lang="en-US" sz="2400" dirty="0" smtClean="0">
                <a:solidFill>
                  <a:srgbClr val="542E19"/>
                </a:solidFill>
              </a:rPr>
              <a:t> </a:t>
            </a:r>
          </a:p>
          <a:p>
            <a:endParaRPr lang="en-US" sz="3200" dirty="0" smtClean="0">
              <a:solidFill>
                <a:srgbClr val="542E19"/>
              </a:solidFill>
            </a:endParaRPr>
          </a:p>
        </p:txBody>
      </p:sp>
      <p:sp>
        <p:nvSpPr>
          <p:cNvPr id="8" name="Rectangle 7"/>
          <p:cNvSpPr/>
          <p:nvPr/>
        </p:nvSpPr>
        <p:spPr>
          <a:xfrm>
            <a:off x="381001" y="1765161"/>
            <a:ext cx="5010395" cy="3662541"/>
          </a:xfrm>
          <a:prstGeom prst="rect">
            <a:avLst/>
          </a:prstGeom>
        </p:spPr>
        <p:txBody>
          <a:bodyPr wrap="square">
            <a:spAutoFit/>
          </a:bodyPr>
          <a:lstStyle/>
          <a:p>
            <a:pPr marL="342900" lvl="0" indent="-342900">
              <a:buFont typeface="Arial" panose="020B0604020202020204" pitchFamily="34" charset="0"/>
              <a:buChar char="•"/>
            </a:pPr>
            <a:r>
              <a:rPr lang="en-US" sz="2400" dirty="0">
                <a:solidFill>
                  <a:srgbClr val="542E19"/>
                </a:solidFill>
                <a:latin typeface="Calibri" panose="020F0502020204030204" pitchFamily="34" charset="0"/>
              </a:rPr>
              <a:t>Cocoa is a $16 billion a year industry</a:t>
            </a:r>
          </a:p>
          <a:p>
            <a:pPr marL="342900" lvl="0" indent="-342900">
              <a:buFont typeface="Arial" panose="020B0604020202020204" pitchFamily="34" charset="0"/>
              <a:buChar char="•"/>
            </a:pPr>
            <a:endParaRPr lang="en-US" sz="2400" dirty="0">
              <a:solidFill>
                <a:srgbClr val="542E19"/>
              </a:solidFill>
              <a:latin typeface="Calibri" panose="020F0502020204030204" pitchFamily="34" charset="0"/>
            </a:endParaRPr>
          </a:p>
          <a:p>
            <a:pPr marL="342900" lvl="0" indent="-342900">
              <a:buFont typeface="Arial" panose="020B0604020202020204" pitchFamily="34" charset="0"/>
              <a:buChar char="•"/>
            </a:pPr>
            <a:r>
              <a:rPr lang="en-US" sz="2400" dirty="0">
                <a:solidFill>
                  <a:srgbClr val="542E19"/>
                </a:solidFill>
                <a:latin typeface="Calibri" panose="020F0502020204030204" pitchFamily="34" charset="0"/>
              </a:rPr>
              <a:t>Average annual revenue for cocoa farmers:</a:t>
            </a:r>
          </a:p>
          <a:p>
            <a:pPr lvl="0"/>
            <a:endParaRPr lang="en-US" sz="2400" dirty="0">
              <a:solidFill>
                <a:srgbClr val="542E19"/>
              </a:solidFill>
              <a:latin typeface="Calibri" panose="020F0502020204030204" pitchFamily="34" charset="0"/>
            </a:endParaRPr>
          </a:p>
          <a:p>
            <a:pPr lvl="1"/>
            <a:r>
              <a:rPr lang="en-US" sz="2400" dirty="0">
                <a:solidFill>
                  <a:srgbClr val="542E19"/>
                </a:solidFill>
                <a:latin typeface="Calibri" panose="020F0502020204030204" pitchFamily="34" charset="0"/>
              </a:rPr>
              <a:t>-	Between $30 and $110 per household</a:t>
            </a:r>
          </a:p>
          <a:p>
            <a:endParaRPr lang="en-US" sz="3600" dirty="0" smtClean="0">
              <a:solidFill>
                <a:srgbClr val="542E19"/>
              </a:solidFill>
            </a:endParaRP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850" y="2377792"/>
            <a:ext cx="3657600" cy="2438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4107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cstate="print"/>
          <a:srcRect/>
          <a:stretch>
            <a:fillRect/>
          </a:stretch>
        </p:blipFill>
        <p:spPr bwMode="auto">
          <a:xfrm>
            <a:off x="6400800" y="6448425"/>
            <a:ext cx="2533650" cy="409575"/>
          </a:xfrm>
          <a:prstGeom prst="rect">
            <a:avLst/>
          </a:prstGeom>
          <a:noFill/>
          <a:ln w="9525">
            <a:noFill/>
            <a:miter lim="800000"/>
            <a:headEnd/>
            <a:tailEnd/>
          </a:ln>
        </p:spPr>
      </p:pic>
      <p:sp>
        <p:nvSpPr>
          <p:cNvPr id="16" name="Rectangle 15"/>
          <p:cNvSpPr/>
          <p:nvPr/>
        </p:nvSpPr>
        <p:spPr>
          <a:xfrm>
            <a:off x="1752600" y="5715000"/>
            <a:ext cx="6172200" cy="1908215"/>
          </a:xfrm>
          <a:prstGeom prst="rect">
            <a:avLst/>
          </a:prstGeom>
          <a:ln>
            <a:noFill/>
          </a:ln>
        </p:spPr>
        <p:txBody>
          <a:bodyPr wrap="square">
            <a:spAutoFit/>
          </a:bodyPr>
          <a:lstStyle/>
          <a:p>
            <a:endParaRPr lang="en-US" sz="2400" dirty="0" smtClean="0">
              <a:solidFill>
                <a:srgbClr val="542E19"/>
              </a:solidFill>
            </a:endParaRPr>
          </a:p>
          <a:p>
            <a:pPr>
              <a:buFont typeface="Arial" pitchFamily="34" charset="0"/>
              <a:buChar char="•"/>
            </a:pPr>
            <a:endParaRPr lang="en-US" sz="1400" dirty="0">
              <a:solidFill>
                <a:srgbClr val="542E19"/>
              </a:solidFill>
            </a:endParaRPr>
          </a:p>
          <a:p>
            <a:r>
              <a:rPr lang="en-US" sz="2400" b="1" dirty="0" smtClean="0">
                <a:solidFill>
                  <a:schemeClr val="bg1"/>
                </a:solidFill>
              </a:rPr>
              <a:t>Learn More at: www.FairTradeCampaigns.org </a:t>
            </a:r>
            <a:r>
              <a:rPr lang="en-US" sz="2400" dirty="0" smtClean="0">
                <a:solidFill>
                  <a:srgbClr val="00877C"/>
                </a:solidFill>
              </a:rPr>
              <a:t> </a:t>
            </a:r>
          </a:p>
          <a:p>
            <a:r>
              <a:rPr lang="en-US" sz="2400" dirty="0" smtClean="0">
                <a:solidFill>
                  <a:srgbClr val="542E19"/>
                </a:solidFill>
              </a:rPr>
              <a:t> </a:t>
            </a:r>
          </a:p>
          <a:p>
            <a:endParaRPr lang="en-US" sz="3200" dirty="0" smtClean="0">
              <a:solidFill>
                <a:srgbClr val="542E19"/>
              </a:solidFill>
            </a:endParaRPr>
          </a:p>
        </p:txBody>
      </p:sp>
      <p:sp>
        <p:nvSpPr>
          <p:cNvPr id="17" name="Rectangle 16"/>
          <p:cNvSpPr/>
          <p:nvPr/>
        </p:nvSpPr>
        <p:spPr>
          <a:xfrm>
            <a:off x="952499" y="584944"/>
            <a:ext cx="6267697" cy="830997"/>
          </a:xfrm>
          <a:prstGeom prst="rect">
            <a:avLst/>
          </a:prstGeom>
        </p:spPr>
        <p:txBody>
          <a:bodyPr wrap="square">
            <a:spAutoFit/>
          </a:bodyPr>
          <a:lstStyle/>
          <a:p>
            <a:r>
              <a:rPr lang="en-US" sz="4800" b="1" dirty="0" smtClean="0">
                <a:solidFill>
                  <a:srgbClr val="DD4814"/>
                </a:solidFill>
                <a:latin typeface="+mj-lt"/>
              </a:rPr>
              <a:t>Cocoa and Wages</a:t>
            </a:r>
            <a:endParaRPr lang="en-US" sz="4800" b="1" dirty="0">
              <a:solidFill>
                <a:srgbClr val="DD4814"/>
              </a:solidFill>
              <a:latin typeface="+mj-lt"/>
            </a:endParaRPr>
          </a:p>
        </p:txBody>
      </p:sp>
      <p:sp>
        <p:nvSpPr>
          <p:cNvPr id="18" name="Content Placeholder 3"/>
          <p:cNvSpPr txBox="1">
            <a:spLocks/>
          </p:cNvSpPr>
          <p:nvPr/>
        </p:nvSpPr>
        <p:spPr>
          <a:xfrm>
            <a:off x="427572" y="1660002"/>
            <a:ext cx="3419856" cy="4054997"/>
          </a:xfrm>
          <a:prstGeom prst="rect">
            <a:avLst/>
          </a:prstGeom>
          <a:ln w="317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smtClean="0">
                <a:solidFill>
                  <a:srgbClr val="542E19"/>
                </a:solidFill>
              </a:rPr>
              <a:t>Conventional Cocoa</a:t>
            </a:r>
          </a:p>
          <a:p>
            <a:endParaRPr lang="en-US" sz="2000" dirty="0">
              <a:solidFill>
                <a:srgbClr val="542E19"/>
              </a:solidFill>
            </a:endParaRPr>
          </a:p>
          <a:p>
            <a:r>
              <a:rPr lang="en-US" sz="2000" dirty="0" smtClean="0">
                <a:solidFill>
                  <a:srgbClr val="542E19"/>
                </a:solidFill>
              </a:rPr>
              <a:t>Unstable global market prices</a:t>
            </a:r>
          </a:p>
          <a:p>
            <a:endParaRPr lang="en-US" sz="2000" dirty="0" smtClean="0">
              <a:solidFill>
                <a:srgbClr val="542E19"/>
              </a:solidFill>
            </a:endParaRPr>
          </a:p>
          <a:p>
            <a:r>
              <a:rPr lang="en-US" sz="2000" dirty="0" smtClean="0">
                <a:solidFill>
                  <a:srgbClr val="542E19"/>
                </a:solidFill>
              </a:rPr>
              <a:t>Harvests sold to middlemen</a:t>
            </a:r>
          </a:p>
          <a:p>
            <a:pPr marL="57150" lvl="1" indent="0">
              <a:buNone/>
            </a:pPr>
            <a:endParaRPr lang="en-US" sz="2000" dirty="0" smtClean="0"/>
          </a:p>
          <a:p>
            <a:pPr marL="57150" lvl="1" indent="0">
              <a:buNone/>
            </a:pPr>
            <a:endParaRPr lang="en-US" sz="2000" dirty="0"/>
          </a:p>
        </p:txBody>
      </p:sp>
      <p:sp>
        <p:nvSpPr>
          <p:cNvPr id="19" name="Content Placeholder 5"/>
          <p:cNvSpPr txBox="1">
            <a:spLocks/>
          </p:cNvSpPr>
          <p:nvPr/>
        </p:nvSpPr>
        <p:spPr>
          <a:xfrm>
            <a:off x="3928872" y="1660003"/>
            <a:ext cx="3419856" cy="2835797"/>
          </a:xfrm>
          <a:prstGeom prst="rect">
            <a:avLst/>
          </a:prstGeom>
          <a:ln>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smtClean="0">
                <a:solidFill>
                  <a:srgbClr val="542E19"/>
                </a:solidFill>
              </a:rPr>
              <a:t>Fair Trade Cocoa</a:t>
            </a:r>
          </a:p>
          <a:p>
            <a:pPr marL="0" indent="0">
              <a:buNone/>
            </a:pPr>
            <a:endParaRPr lang="en-US" sz="2000" dirty="0">
              <a:solidFill>
                <a:srgbClr val="542E19"/>
              </a:solidFill>
            </a:endParaRPr>
          </a:p>
          <a:p>
            <a:r>
              <a:rPr lang="en-US" sz="2000" dirty="0" smtClean="0">
                <a:solidFill>
                  <a:srgbClr val="542E19"/>
                </a:solidFill>
              </a:rPr>
              <a:t>Opportunity for </a:t>
            </a:r>
            <a:r>
              <a:rPr lang="en-US" sz="2000" dirty="0">
                <a:solidFill>
                  <a:srgbClr val="542E19"/>
                </a:solidFill>
              </a:rPr>
              <a:t>i</a:t>
            </a:r>
            <a:r>
              <a:rPr lang="en-US" sz="2000" dirty="0" smtClean="0">
                <a:solidFill>
                  <a:srgbClr val="542E19"/>
                </a:solidFill>
              </a:rPr>
              <a:t>nvestment</a:t>
            </a:r>
            <a:endParaRPr lang="en-US" sz="2000" dirty="0">
              <a:solidFill>
                <a:srgbClr val="542E19"/>
              </a:solidFill>
            </a:endParaRPr>
          </a:p>
          <a:p>
            <a:endParaRPr lang="en-US" sz="2000" dirty="0" smtClean="0">
              <a:solidFill>
                <a:srgbClr val="542E19"/>
              </a:solidFill>
            </a:endParaRPr>
          </a:p>
          <a:p>
            <a:r>
              <a:rPr lang="en-US" sz="2000" dirty="0" smtClean="0">
                <a:solidFill>
                  <a:srgbClr val="542E19"/>
                </a:solidFill>
              </a:rPr>
              <a:t>Protection of a floor price</a:t>
            </a:r>
          </a:p>
          <a:p>
            <a:endParaRPr lang="en-US" sz="2000" dirty="0" smtClean="0">
              <a:solidFill>
                <a:srgbClr val="542E19"/>
              </a:solidFill>
            </a:endParaRPr>
          </a:p>
          <a:p>
            <a:r>
              <a:rPr lang="en-US" sz="2000" dirty="0" smtClean="0">
                <a:solidFill>
                  <a:srgbClr val="542E19"/>
                </a:solidFill>
              </a:rPr>
              <a:t>Directly improves a farmer’s standard of living</a:t>
            </a:r>
          </a:p>
          <a:p>
            <a:endParaRPr lang="en-US" sz="2000" dirty="0"/>
          </a:p>
        </p:txBody>
      </p:sp>
      <p:pic>
        <p:nvPicPr>
          <p:cNvPr id="2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166" y="4048671"/>
            <a:ext cx="3390900" cy="226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6469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cstate="print"/>
          <a:srcRect/>
          <a:stretch>
            <a:fillRect/>
          </a:stretch>
        </p:blipFill>
        <p:spPr bwMode="auto">
          <a:xfrm>
            <a:off x="6400800" y="6448425"/>
            <a:ext cx="2533650" cy="409575"/>
          </a:xfrm>
          <a:prstGeom prst="rect">
            <a:avLst/>
          </a:prstGeom>
          <a:noFill/>
          <a:ln w="9525">
            <a:noFill/>
            <a:miter lim="800000"/>
            <a:headEnd/>
            <a:tailEnd/>
          </a:ln>
        </p:spPr>
      </p:pic>
      <p:sp>
        <p:nvSpPr>
          <p:cNvPr id="16" name="Rectangle 15"/>
          <p:cNvSpPr/>
          <p:nvPr/>
        </p:nvSpPr>
        <p:spPr>
          <a:xfrm>
            <a:off x="1752600" y="5715000"/>
            <a:ext cx="6172200" cy="1908215"/>
          </a:xfrm>
          <a:prstGeom prst="rect">
            <a:avLst/>
          </a:prstGeom>
          <a:ln>
            <a:noFill/>
          </a:ln>
        </p:spPr>
        <p:txBody>
          <a:bodyPr wrap="square">
            <a:spAutoFit/>
          </a:bodyPr>
          <a:lstStyle/>
          <a:p>
            <a:endParaRPr lang="en-US" sz="2400" dirty="0" smtClean="0">
              <a:solidFill>
                <a:srgbClr val="542E19"/>
              </a:solidFill>
            </a:endParaRPr>
          </a:p>
          <a:p>
            <a:pPr>
              <a:buFont typeface="Arial" pitchFamily="34" charset="0"/>
              <a:buChar char="•"/>
            </a:pPr>
            <a:endParaRPr lang="en-US" sz="1400" dirty="0">
              <a:solidFill>
                <a:srgbClr val="542E19"/>
              </a:solidFill>
            </a:endParaRPr>
          </a:p>
          <a:p>
            <a:r>
              <a:rPr lang="en-US" sz="2400" b="1" dirty="0" smtClean="0">
                <a:solidFill>
                  <a:schemeClr val="bg1"/>
                </a:solidFill>
              </a:rPr>
              <a:t>Learn More at: www.FairTradeCampaigns.org </a:t>
            </a:r>
            <a:r>
              <a:rPr lang="en-US" sz="2400" dirty="0" smtClean="0">
                <a:solidFill>
                  <a:srgbClr val="00877C"/>
                </a:solidFill>
              </a:rPr>
              <a:t> </a:t>
            </a:r>
          </a:p>
          <a:p>
            <a:r>
              <a:rPr lang="en-US" sz="2400" dirty="0" smtClean="0">
                <a:solidFill>
                  <a:srgbClr val="542E19"/>
                </a:solidFill>
              </a:rPr>
              <a:t> </a:t>
            </a:r>
          </a:p>
          <a:p>
            <a:endParaRPr lang="en-US" sz="3200" dirty="0" smtClean="0">
              <a:solidFill>
                <a:srgbClr val="542E19"/>
              </a:solidFill>
            </a:endParaRPr>
          </a:p>
        </p:txBody>
      </p:sp>
      <p:sp>
        <p:nvSpPr>
          <p:cNvPr id="17" name="Rectangle 16"/>
          <p:cNvSpPr/>
          <p:nvPr/>
        </p:nvSpPr>
        <p:spPr>
          <a:xfrm>
            <a:off x="952499" y="584944"/>
            <a:ext cx="6267697" cy="830997"/>
          </a:xfrm>
          <a:prstGeom prst="rect">
            <a:avLst/>
          </a:prstGeom>
        </p:spPr>
        <p:txBody>
          <a:bodyPr wrap="square">
            <a:spAutoFit/>
          </a:bodyPr>
          <a:lstStyle/>
          <a:p>
            <a:r>
              <a:rPr lang="en-US" sz="4800" b="1" dirty="0" smtClean="0">
                <a:solidFill>
                  <a:srgbClr val="DD4814"/>
                </a:solidFill>
                <a:latin typeface="+mj-lt"/>
              </a:rPr>
              <a:t>Cocoa and Child Labor</a:t>
            </a:r>
            <a:endParaRPr lang="en-US" sz="4800" b="1" dirty="0">
              <a:solidFill>
                <a:srgbClr val="DD4814"/>
              </a:solidFill>
              <a:latin typeface="+mj-lt"/>
            </a:endParaRPr>
          </a:p>
        </p:txBody>
      </p:sp>
      <p:sp>
        <p:nvSpPr>
          <p:cNvPr id="18" name="Content Placeholder 3"/>
          <p:cNvSpPr txBox="1">
            <a:spLocks/>
          </p:cNvSpPr>
          <p:nvPr/>
        </p:nvSpPr>
        <p:spPr>
          <a:xfrm>
            <a:off x="427572" y="1660002"/>
            <a:ext cx="3419856" cy="4054997"/>
          </a:xfrm>
          <a:prstGeom prst="rect">
            <a:avLst/>
          </a:prstGeom>
          <a:ln w="317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rgbClr val="542E19"/>
                </a:solidFill>
              </a:rPr>
              <a:t>Conventional Cocoa</a:t>
            </a:r>
          </a:p>
          <a:p>
            <a:endParaRPr lang="en-US" sz="2400" dirty="0">
              <a:solidFill>
                <a:srgbClr val="542E19"/>
              </a:solidFill>
            </a:endParaRPr>
          </a:p>
          <a:p>
            <a:r>
              <a:rPr lang="en-US" sz="2400" dirty="0">
                <a:solidFill>
                  <a:srgbClr val="542E19"/>
                </a:solidFill>
              </a:rPr>
              <a:t>An estimated 284,000 children work on cocoa farms</a:t>
            </a:r>
          </a:p>
          <a:p>
            <a:endParaRPr lang="en-US" sz="2400" dirty="0"/>
          </a:p>
          <a:p>
            <a:pPr marL="57150" lvl="1" indent="0">
              <a:buNone/>
            </a:pPr>
            <a:endParaRPr lang="en-US" sz="2400" dirty="0"/>
          </a:p>
          <a:p>
            <a:pPr marL="57150" lvl="1" indent="0">
              <a:buNone/>
            </a:pPr>
            <a:endParaRPr lang="en-US" sz="2400" dirty="0"/>
          </a:p>
        </p:txBody>
      </p:sp>
      <p:sp>
        <p:nvSpPr>
          <p:cNvPr id="19" name="Content Placeholder 5"/>
          <p:cNvSpPr txBox="1">
            <a:spLocks/>
          </p:cNvSpPr>
          <p:nvPr/>
        </p:nvSpPr>
        <p:spPr>
          <a:xfrm>
            <a:off x="3928872" y="1660002"/>
            <a:ext cx="3419856" cy="2835797"/>
          </a:xfrm>
          <a:prstGeom prst="rect">
            <a:avLst/>
          </a:prstGeom>
          <a:ln>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rgbClr val="542E19"/>
                </a:solidFill>
              </a:rPr>
              <a:t>Fair Trade Cocoa</a:t>
            </a:r>
          </a:p>
          <a:p>
            <a:pPr marL="0" indent="0">
              <a:buNone/>
            </a:pPr>
            <a:endParaRPr lang="en-US" sz="2400" dirty="0">
              <a:solidFill>
                <a:srgbClr val="542E19"/>
              </a:solidFill>
            </a:endParaRPr>
          </a:p>
          <a:p>
            <a:r>
              <a:rPr lang="en-US" sz="2400" dirty="0">
                <a:solidFill>
                  <a:srgbClr val="542E19"/>
                </a:solidFill>
              </a:rPr>
              <a:t>Regularly audited</a:t>
            </a:r>
          </a:p>
          <a:p>
            <a:endParaRPr lang="en-US" sz="2400" dirty="0">
              <a:solidFill>
                <a:srgbClr val="542E19"/>
              </a:solidFill>
            </a:endParaRPr>
          </a:p>
          <a:p>
            <a:r>
              <a:rPr lang="en-US" sz="2400" dirty="0">
                <a:solidFill>
                  <a:srgbClr val="542E19"/>
                </a:solidFill>
              </a:rPr>
              <a:t>Immediate action</a:t>
            </a:r>
          </a:p>
          <a:p>
            <a:endParaRPr lang="en-US" sz="2400" dirty="0">
              <a:solidFill>
                <a:srgbClr val="542E19"/>
              </a:solidFill>
            </a:endParaRPr>
          </a:p>
          <a:p>
            <a:endParaRPr lang="en-US" sz="2000" dirty="0"/>
          </a:p>
        </p:txBody>
      </p:sp>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28" y="3799772"/>
            <a:ext cx="3739044" cy="24926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60009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cstate="print"/>
          <a:srcRect/>
          <a:stretch>
            <a:fillRect/>
          </a:stretch>
        </p:blipFill>
        <p:spPr bwMode="auto">
          <a:xfrm>
            <a:off x="6400800" y="6448425"/>
            <a:ext cx="2533650" cy="409575"/>
          </a:xfrm>
          <a:prstGeom prst="rect">
            <a:avLst/>
          </a:prstGeom>
          <a:noFill/>
          <a:ln w="9525">
            <a:noFill/>
            <a:miter lim="800000"/>
            <a:headEnd/>
            <a:tailEnd/>
          </a:ln>
        </p:spPr>
      </p:pic>
      <p:sp>
        <p:nvSpPr>
          <p:cNvPr id="16" name="Rectangle 15"/>
          <p:cNvSpPr/>
          <p:nvPr/>
        </p:nvSpPr>
        <p:spPr>
          <a:xfrm>
            <a:off x="1752600" y="5715000"/>
            <a:ext cx="6172200" cy="1908215"/>
          </a:xfrm>
          <a:prstGeom prst="rect">
            <a:avLst/>
          </a:prstGeom>
          <a:ln>
            <a:noFill/>
          </a:ln>
        </p:spPr>
        <p:txBody>
          <a:bodyPr wrap="square">
            <a:spAutoFit/>
          </a:bodyPr>
          <a:lstStyle/>
          <a:p>
            <a:endParaRPr lang="en-US" sz="2400" dirty="0" smtClean="0">
              <a:solidFill>
                <a:srgbClr val="542E19"/>
              </a:solidFill>
            </a:endParaRPr>
          </a:p>
          <a:p>
            <a:pPr>
              <a:buFont typeface="Arial" pitchFamily="34" charset="0"/>
              <a:buChar char="•"/>
            </a:pPr>
            <a:endParaRPr lang="en-US" sz="1400" dirty="0">
              <a:solidFill>
                <a:srgbClr val="542E19"/>
              </a:solidFill>
            </a:endParaRPr>
          </a:p>
          <a:p>
            <a:r>
              <a:rPr lang="en-US" sz="2400" b="1" dirty="0" smtClean="0">
                <a:solidFill>
                  <a:schemeClr val="bg1"/>
                </a:solidFill>
              </a:rPr>
              <a:t>Learn More at: www.FairTradeCampaigns.org </a:t>
            </a:r>
            <a:r>
              <a:rPr lang="en-US" sz="2400" dirty="0" smtClean="0">
                <a:solidFill>
                  <a:srgbClr val="00877C"/>
                </a:solidFill>
              </a:rPr>
              <a:t> </a:t>
            </a:r>
          </a:p>
          <a:p>
            <a:r>
              <a:rPr lang="en-US" sz="2400" dirty="0" smtClean="0">
                <a:solidFill>
                  <a:srgbClr val="542E19"/>
                </a:solidFill>
              </a:rPr>
              <a:t> </a:t>
            </a:r>
          </a:p>
          <a:p>
            <a:endParaRPr lang="en-US" sz="3200" dirty="0" smtClean="0">
              <a:solidFill>
                <a:srgbClr val="542E19"/>
              </a:solidFill>
            </a:endParaRPr>
          </a:p>
        </p:txBody>
      </p:sp>
      <p:sp>
        <p:nvSpPr>
          <p:cNvPr id="17" name="Rectangle 16"/>
          <p:cNvSpPr/>
          <p:nvPr/>
        </p:nvSpPr>
        <p:spPr>
          <a:xfrm>
            <a:off x="427572" y="584944"/>
            <a:ext cx="7240053" cy="830997"/>
          </a:xfrm>
          <a:prstGeom prst="rect">
            <a:avLst/>
          </a:prstGeom>
        </p:spPr>
        <p:txBody>
          <a:bodyPr wrap="square">
            <a:spAutoFit/>
          </a:bodyPr>
          <a:lstStyle/>
          <a:p>
            <a:r>
              <a:rPr lang="en-US" sz="4800" b="1" dirty="0" smtClean="0">
                <a:solidFill>
                  <a:srgbClr val="DD4814"/>
                </a:solidFill>
                <a:latin typeface="+mj-lt"/>
              </a:rPr>
              <a:t>Cocoa and the Environment</a:t>
            </a:r>
            <a:endParaRPr lang="en-US" sz="4800" b="1" dirty="0">
              <a:solidFill>
                <a:srgbClr val="DD4814"/>
              </a:solidFill>
              <a:latin typeface="+mj-lt"/>
            </a:endParaRPr>
          </a:p>
        </p:txBody>
      </p:sp>
      <p:sp>
        <p:nvSpPr>
          <p:cNvPr id="9" name="Content Placeholder 3"/>
          <p:cNvSpPr txBox="1">
            <a:spLocks/>
          </p:cNvSpPr>
          <p:nvPr/>
        </p:nvSpPr>
        <p:spPr>
          <a:xfrm>
            <a:off x="627742" y="1660003"/>
            <a:ext cx="3419856" cy="4054997"/>
          </a:xfrm>
          <a:prstGeom prst="rect">
            <a:avLst/>
          </a:prstGeom>
          <a:ln w="317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smtClean="0">
                <a:solidFill>
                  <a:srgbClr val="542E19"/>
                </a:solidFill>
              </a:rPr>
              <a:t>Conventional Cocoa</a:t>
            </a:r>
          </a:p>
          <a:p>
            <a:endParaRPr lang="en-US" sz="2400" dirty="0">
              <a:solidFill>
                <a:srgbClr val="542E19"/>
              </a:solidFill>
            </a:endParaRPr>
          </a:p>
          <a:p>
            <a:r>
              <a:rPr lang="en-US" sz="2400" dirty="0" smtClean="0">
                <a:solidFill>
                  <a:srgbClr val="542E19"/>
                </a:solidFill>
              </a:rPr>
              <a:t>Use of pesticides</a:t>
            </a:r>
          </a:p>
          <a:p>
            <a:endParaRPr lang="en-US" sz="2400" dirty="0">
              <a:solidFill>
                <a:srgbClr val="542E19"/>
              </a:solidFill>
            </a:endParaRPr>
          </a:p>
          <a:p>
            <a:r>
              <a:rPr lang="en-US" sz="2400" dirty="0" smtClean="0">
                <a:solidFill>
                  <a:srgbClr val="542E19"/>
                </a:solidFill>
              </a:rPr>
              <a:t>Spread of disease</a:t>
            </a:r>
          </a:p>
          <a:p>
            <a:endParaRPr lang="en-US" sz="2400" dirty="0">
              <a:solidFill>
                <a:srgbClr val="542E19"/>
              </a:solidFill>
            </a:endParaRPr>
          </a:p>
          <a:p>
            <a:r>
              <a:rPr lang="en-US" sz="2400" dirty="0" smtClean="0">
                <a:solidFill>
                  <a:srgbClr val="542E19"/>
                </a:solidFill>
              </a:rPr>
              <a:t>Damages soil</a:t>
            </a:r>
          </a:p>
          <a:p>
            <a:endParaRPr lang="en-US" sz="2400" dirty="0" smtClean="0">
              <a:solidFill>
                <a:srgbClr val="542E19"/>
              </a:solidFill>
            </a:endParaRPr>
          </a:p>
          <a:p>
            <a:pPr marL="57150" lvl="1" indent="0">
              <a:buNone/>
            </a:pPr>
            <a:endParaRPr lang="en-US" sz="2400" dirty="0" smtClean="0"/>
          </a:p>
          <a:p>
            <a:pPr marL="57150" lvl="1" indent="0">
              <a:buNone/>
            </a:pPr>
            <a:endParaRPr lang="en-US" sz="2400" dirty="0"/>
          </a:p>
        </p:txBody>
      </p:sp>
      <p:sp>
        <p:nvSpPr>
          <p:cNvPr id="10" name="Content Placeholder 5"/>
          <p:cNvSpPr txBox="1">
            <a:spLocks/>
          </p:cNvSpPr>
          <p:nvPr/>
        </p:nvSpPr>
        <p:spPr>
          <a:xfrm>
            <a:off x="3928872" y="1660003"/>
            <a:ext cx="3419856" cy="2835797"/>
          </a:xfrm>
          <a:prstGeom prst="rect">
            <a:avLst/>
          </a:prstGeom>
          <a:ln>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smtClean="0">
                <a:solidFill>
                  <a:srgbClr val="542E19"/>
                </a:solidFill>
              </a:rPr>
              <a:t>Fair Trade Cocoa</a:t>
            </a:r>
          </a:p>
          <a:p>
            <a:pPr marL="0" indent="0">
              <a:buNone/>
            </a:pPr>
            <a:endParaRPr lang="en-US" sz="2400" dirty="0">
              <a:solidFill>
                <a:srgbClr val="542E19"/>
              </a:solidFill>
            </a:endParaRPr>
          </a:p>
          <a:p>
            <a:r>
              <a:rPr lang="en-US" sz="2400" dirty="0">
                <a:solidFill>
                  <a:srgbClr val="542E19"/>
                </a:solidFill>
              </a:rPr>
              <a:t>Restricted use of pesticides </a:t>
            </a:r>
          </a:p>
          <a:p>
            <a:endParaRPr lang="en-US" sz="2400" dirty="0">
              <a:solidFill>
                <a:srgbClr val="542E19"/>
              </a:solidFill>
            </a:endParaRPr>
          </a:p>
          <a:p>
            <a:r>
              <a:rPr lang="en-US" sz="2400" dirty="0" smtClean="0">
                <a:solidFill>
                  <a:srgbClr val="542E19"/>
                </a:solidFill>
              </a:rPr>
              <a:t>Agricultural diversification</a:t>
            </a:r>
          </a:p>
          <a:p>
            <a:endParaRPr lang="en-US" sz="2400" dirty="0">
              <a:solidFill>
                <a:srgbClr val="542E19"/>
              </a:solidFill>
            </a:endParaRPr>
          </a:p>
          <a:p>
            <a:r>
              <a:rPr lang="en-US" sz="2400" dirty="0" smtClean="0">
                <a:solidFill>
                  <a:srgbClr val="542E19"/>
                </a:solidFill>
              </a:rPr>
              <a:t>Ban GMOs</a:t>
            </a:r>
            <a:endParaRPr lang="en-US" sz="2400" dirty="0">
              <a:solidFill>
                <a:srgbClr val="542E19"/>
              </a:solidFill>
            </a:endParaRPr>
          </a:p>
        </p:txBody>
      </p:sp>
      <p:pic>
        <p:nvPicPr>
          <p:cNvPr id="11"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082" y="4259801"/>
            <a:ext cx="2802066" cy="1868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1399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72" y="584944"/>
            <a:ext cx="7240053" cy="830997"/>
          </a:xfrm>
          <a:prstGeom prst="rect">
            <a:avLst/>
          </a:prstGeom>
        </p:spPr>
        <p:txBody>
          <a:bodyPr wrap="square">
            <a:spAutoFit/>
          </a:bodyPr>
          <a:lstStyle/>
          <a:p>
            <a:r>
              <a:rPr lang="en-US" sz="4800" b="1" dirty="0" smtClean="0">
                <a:solidFill>
                  <a:srgbClr val="DD4814"/>
                </a:solidFill>
                <a:latin typeface="+mj-lt"/>
              </a:rPr>
              <a:t>Producer Profile</a:t>
            </a:r>
            <a:endParaRPr lang="en-US" sz="4800" b="1" dirty="0">
              <a:solidFill>
                <a:srgbClr val="DD4814"/>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3" y="0"/>
            <a:ext cx="10285953" cy="6858000"/>
          </a:xfrm>
          <a:prstGeom prst="rect">
            <a:avLst/>
          </a:prstGeom>
        </p:spPr>
      </p:pic>
    </p:spTree>
    <p:extLst>
      <p:ext uri="{BB962C8B-B14F-4D97-AF65-F5344CB8AC3E}">
        <p14:creationId xmlns:p14="http://schemas.microsoft.com/office/powerpoint/2010/main" val="1569206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566" y="6434581"/>
            <a:ext cx="2506717" cy="2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52600" y="5715000"/>
            <a:ext cx="6172200" cy="1908215"/>
          </a:xfrm>
          <a:prstGeom prst="rect">
            <a:avLst/>
          </a:prstGeom>
          <a:ln>
            <a:noFill/>
          </a:ln>
        </p:spPr>
        <p:txBody>
          <a:bodyPr wrap="square">
            <a:spAutoFit/>
          </a:bodyPr>
          <a:lstStyle/>
          <a:p>
            <a:endParaRPr lang="en-US" sz="2400" dirty="0" smtClean="0">
              <a:solidFill>
                <a:srgbClr val="542E19"/>
              </a:solidFill>
            </a:endParaRPr>
          </a:p>
          <a:p>
            <a:pPr>
              <a:buFont typeface="Arial" pitchFamily="34" charset="0"/>
              <a:buChar char="•"/>
            </a:pPr>
            <a:endParaRPr lang="en-US" sz="1400" dirty="0">
              <a:solidFill>
                <a:srgbClr val="542E19"/>
              </a:solidFill>
            </a:endParaRPr>
          </a:p>
          <a:p>
            <a:r>
              <a:rPr lang="en-US" sz="2400" b="1" dirty="0" smtClean="0">
                <a:solidFill>
                  <a:schemeClr val="bg1"/>
                </a:solidFill>
              </a:rPr>
              <a:t>Learn More at: www.FairTradeCampaigns.org </a:t>
            </a:r>
            <a:r>
              <a:rPr lang="en-US" sz="2400" dirty="0" smtClean="0">
                <a:solidFill>
                  <a:srgbClr val="00877C"/>
                </a:solidFill>
              </a:rPr>
              <a:t> </a:t>
            </a:r>
          </a:p>
          <a:p>
            <a:r>
              <a:rPr lang="en-US" sz="2400" dirty="0" smtClean="0">
                <a:solidFill>
                  <a:srgbClr val="542E19"/>
                </a:solidFill>
              </a:rPr>
              <a:t> </a:t>
            </a:r>
          </a:p>
          <a:p>
            <a:endParaRPr lang="en-US" sz="3200" dirty="0" smtClean="0">
              <a:solidFill>
                <a:srgbClr val="542E19"/>
              </a:solidFill>
            </a:endParaRPr>
          </a:p>
        </p:txBody>
      </p:sp>
      <p:sp>
        <p:nvSpPr>
          <p:cNvPr id="5" name="Title 1"/>
          <p:cNvSpPr txBox="1">
            <a:spLocks/>
          </p:cNvSpPr>
          <p:nvPr/>
        </p:nvSpPr>
        <p:spPr>
          <a:xfrm>
            <a:off x="457200" y="38509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DD4814"/>
                </a:solidFill>
              </a:rPr>
              <a:t>Join the Movement!</a:t>
            </a:r>
            <a:endParaRPr lang="en-US" b="1" dirty="0">
              <a:solidFill>
                <a:srgbClr val="DD4814"/>
              </a:solidFill>
            </a:endParaRPr>
          </a:p>
        </p:txBody>
      </p:sp>
      <p:sp>
        <p:nvSpPr>
          <p:cNvPr id="6" name="Rectangle 5"/>
          <p:cNvSpPr/>
          <p:nvPr/>
        </p:nvSpPr>
        <p:spPr>
          <a:xfrm>
            <a:off x="381002" y="1683273"/>
            <a:ext cx="4106759" cy="3908762"/>
          </a:xfrm>
          <a:prstGeom prst="rect">
            <a:avLst/>
          </a:prstGeom>
        </p:spPr>
        <p:txBody>
          <a:bodyPr wrap="square">
            <a:spAutoFit/>
          </a:bodyPr>
          <a:lstStyle/>
          <a:p>
            <a:pPr marL="342900" indent="-342900">
              <a:buFont typeface="Arial" panose="020B0604020202020204" pitchFamily="34" charset="0"/>
              <a:buChar char="•"/>
            </a:pPr>
            <a:r>
              <a:rPr lang="en-US" sz="2800" b="1" dirty="0" smtClean="0">
                <a:solidFill>
                  <a:srgbClr val="542E19"/>
                </a:solidFill>
              </a:rPr>
              <a:t>Buy </a:t>
            </a:r>
            <a:r>
              <a:rPr lang="en-US" sz="2800" b="1" dirty="0">
                <a:solidFill>
                  <a:srgbClr val="542E19"/>
                </a:solidFill>
              </a:rPr>
              <a:t>Fair Trade </a:t>
            </a:r>
            <a:r>
              <a:rPr lang="en-US" sz="2800" b="1" dirty="0" smtClean="0">
                <a:solidFill>
                  <a:srgbClr val="542E19"/>
                </a:solidFill>
              </a:rPr>
              <a:t>Cocoa</a:t>
            </a:r>
          </a:p>
          <a:p>
            <a:pPr marL="800100" lvl="1" indent="-342900">
              <a:buFont typeface="Arial" panose="020B0604020202020204" pitchFamily="34" charset="0"/>
              <a:buChar char="•"/>
            </a:pPr>
            <a:endParaRPr lang="en-US" sz="2000" b="1" dirty="0">
              <a:solidFill>
                <a:srgbClr val="542E19"/>
              </a:solidFill>
            </a:endParaRPr>
          </a:p>
          <a:p>
            <a:pPr marL="342900" indent="-342900">
              <a:buFont typeface="Arial" panose="020B0604020202020204" pitchFamily="34" charset="0"/>
              <a:buChar char="•"/>
              <a:tabLst>
                <a:tab pos="3084513" algn="l"/>
              </a:tabLst>
            </a:pPr>
            <a:r>
              <a:rPr lang="en-US" sz="2800" b="1" dirty="0" smtClean="0">
                <a:solidFill>
                  <a:srgbClr val="542E19"/>
                </a:solidFill>
              </a:rPr>
              <a:t>Volunteer with our campaign</a:t>
            </a:r>
          </a:p>
          <a:p>
            <a:pPr marL="342900" indent="-342900">
              <a:buFont typeface="Arial" panose="020B0604020202020204" pitchFamily="34" charset="0"/>
              <a:buChar char="•"/>
            </a:pPr>
            <a:endParaRPr lang="en-US" sz="2800" b="1" dirty="0" smtClean="0">
              <a:solidFill>
                <a:srgbClr val="542E19"/>
              </a:solidFill>
            </a:endParaRPr>
          </a:p>
          <a:p>
            <a:pPr marL="342900" indent="-342900">
              <a:buFont typeface="Arial" panose="020B0604020202020204" pitchFamily="34" charset="0"/>
              <a:buChar char="•"/>
            </a:pPr>
            <a:r>
              <a:rPr lang="en-US" sz="2800" b="1" dirty="0" smtClean="0">
                <a:solidFill>
                  <a:srgbClr val="542E19"/>
                </a:solidFill>
              </a:rPr>
              <a:t>Start </a:t>
            </a:r>
            <a:r>
              <a:rPr lang="en-US" sz="2800" b="1" dirty="0">
                <a:solidFill>
                  <a:srgbClr val="542E19"/>
                </a:solidFill>
              </a:rPr>
              <a:t>a </a:t>
            </a:r>
            <a:r>
              <a:rPr lang="en-US" sz="2800" b="1" dirty="0" smtClean="0">
                <a:solidFill>
                  <a:srgbClr val="542E19"/>
                </a:solidFill>
              </a:rPr>
              <a:t>campaign</a:t>
            </a:r>
          </a:p>
          <a:p>
            <a:pPr marL="800100" lvl="1" indent="-342900">
              <a:buFont typeface="Arial" panose="020B0604020202020204" pitchFamily="34" charset="0"/>
              <a:buChar char="•"/>
            </a:pPr>
            <a:r>
              <a:rPr lang="en-US" sz="2000" dirty="0" smtClean="0">
                <a:solidFill>
                  <a:srgbClr val="542E19"/>
                </a:solidFill>
                <a:hlinkClick r:id="rId3"/>
              </a:rPr>
              <a:t>Towns</a:t>
            </a:r>
            <a:r>
              <a:rPr lang="en-US" sz="2000" dirty="0" smtClean="0">
                <a:solidFill>
                  <a:srgbClr val="542E19"/>
                </a:solidFill>
              </a:rPr>
              <a:t>, </a:t>
            </a:r>
            <a:r>
              <a:rPr lang="en-US" sz="2000" dirty="0" smtClean="0">
                <a:solidFill>
                  <a:srgbClr val="542E19"/>
                </a:solidFill>
                <a:hlinkClick r:id="rId4"/>
              </a:rPr>
              <a:t>Colleges &amp; Universities</a:t>
            </a:r>
            <a:r>
              <a:rPr lang="en-US" sz="2000" dirty="0" smtClean="0">
                <a:solidFill>
                  <a:srgbClr val="542E19"/>
                </a:solidFill>
              </a:rPr>
              <a:t>, </a:t>
            </a:r>
            <a:r>
              <a:rPr lang="en-US" sz="2000" dirty="0" smtClean="0">
                <a:solidFill>
                  <a:srgbClr val="542E19"/>
                </a:solidFill>
                <a:hlinkClick r:id="rId5"/>
              </a:rPr>
              <a:t>Schools</a:t>
            </a:r>
            <a:r>
              <a:rPr lang="en-US" sz="2000" dirty="0" smtClean="0">
                <a:solidFill>
                  <a:srgbClr val="542E19"/>
                </a:solidFill>
              </a:rPr>
              <a:t>, and </a:t>
            </a:r>
            <a:r>
              <a:rPr lang="en-US" sz="2000" dirty="0" smtClean="0">
                <a:solidFill>
                  <a:srgbClr val="542E19"/>
                </a:solidFill>
                <a:hlinkClick r:id="rId6"/>
              </a:rPr>
              <a:t>Congregations </a:t>
            </a:r>
            <a:endParaRPr lang="en-US" sz="2000" dirty="0" smtClean="0">
              <a:solidFill>
                <a:srgbClr val="542E19"/>
              </a:solidFill>
            </a:endParaRPr>
          </a:p>
          <a:p>
            <a:pPr marL="342900" lvl="0" indent="-342900">
              <a:buFont typeface="Arial" panose="020B0604020202020204" pitchFamily="34" charset="0"/>
              <a:buChar char="•"/>
            </a:pPr>
            <a:endParaRPr lang="en-US" sz="2800" dirty="0" smtClean="0">
              <a:solidFill>
                <a:srgbClr val="542E19"/>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1278" y="2051762"/>
            <a:ext cx="4435522" cy="2957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4803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193" y="1206479"/>
            <a:ext cx="4176215" cy="5355312"/>
          </a:xfrm>
          <a:prstGeom prst="rect">
            <a:avLst/>
          </a:prstGeom>
          <a:noFill/>
        </p:spPr>
        <p:txBody>
          <a:bodyPr wrap="square" rtlCol="0">
            <a:spAutoFit/>
          </a:bodyPr>
          <a:lstStyle/>
          <a:p>
            <a:r>
              <a:rPr lang="en-US" b="1" dirty="0" smtClean="0">
                <a:solidFill>
                  <a:srgbClr val="542E19"/>
                </a:solidFill>
              </a:rPr>
              <a:t>Alter </a:t>
            </a:r>
            <a:r>
              <a:rPr lang="en-US" b="1" dirty="0">
                <a:solidFill>
                  <a:srgbClr val="542E19"/>
                </a:solidFill>
              </a:rPr>
              <a:t>Eco Americas</a:t>
            </a:r>
          </a:p>
          <a:p>
            <a:r>
              <a:rPr lang="en-US" b="1" dirty="0" smtClean="0">
                <a:solidFill>
                  <a:srgbClr val="542E19"/>
                </a:solidFill>
              </a:rPr>
              <a:t>ARTISAN </a:t>
            </a:r>
            <a:r>
              <a:rPr lang="en-US" b="1" dirty="0">
                <a:solidFill>
                  <a:srgbClr val="542E19"/>
                </a:solidFill>
              </a:rPr>
              <a:t>COCOA Incorporated</a:t>
            </a:r>
          </a:p>
          <a:p>
            <a:r>
              <a:rPr lang="en-US" b="1" dirty="0" smtClean="0">
                <a:solidFill>
                  <a:srgbClr val="542E19"/>
                </a:solidFill>
              </a:rPr>
              <a:t>Bake </a:t>
            </a:r>
            <a:r>
              <a:rPr lang="en-US" b="1" dirty="0">
                <a:solidFill>
                  <a:srgbClr val="542E19"/>
                </a:solidFill>
              </a:rPr>
              <a:t>One </a:t>
            </a:r>
            <a:r>
              <a:rPr lang="en-US" b="1" dirty="0" err="1">
                <a:solidFill>
                  <a:srgbClr val="542E19"/>
                </a:solidFill>
              </a:rPr>
              <a:t>Inc</a:t>
            </a:r>
            <a:endParaRPr lang="en-US" b="1" dirty="0">
              <a:solidFill>
                <a:srgbClr val="542E19"/>
              </a:solidFill>
            </a:endParaRPr>
          </a:p>
          <a:p>
            <a:r>
              <a:rPr lang="en-US" b="1" dirty="0">
                <a:solidFill>
                  <a:srgbClr val="542E19"/>
                </a:solidFill>
              </a:rPr>
              <a:t>Barefoot &amp; Chocolate LLC</a:t>
            </a:r>
          </a:p>
          <a:p>
            <a:r>
              <a:rPr lang="en-US" b="1" dirty="0" smtClean="0">
                <a:solidFill>
                  <a:srgbClr val="542E19"/>
                </a:solidFill>
              </a:rPr>
              <a:t>Chocolate </a:t>
            </a:r>
            <a:r>
              <a:rPr lang="en-US" b="1" dirty="0">
                <a:solidFill>
                  <a:srgbClr val="542E19"/>
                </a:solidFill>
              </a:rPr>
              <a:t>Alchemy</a:t>
            </a:r>
          </a:p>
          <a:p>
            <a:r>
              <a:rPr lang="en-US" b="1" dirty="0" err="1" smtClean="0">
                <a:solidFill>
                  <a:srgbClr val="542E19"/>
                </a:solidFill>
              </a:rPr>
              <a:t>Chocolove</a:t>
            </a:r>
            <a:endParaRPr lang="en-US" b="1" dirty="0">
              <a:solidFill>
                <a:srgbClr val="542E19"/>
              </a:solidFill>
            </a:endParaRPr>
          </a:p>
          <a:p>
            <a:r>
              <a:rPr lang="en-US" b="1" dirty="0">
                <a:solidFill>
                  <a:srgbClr val="542E19"/>
                </a:solidFill>
              </a:rPr>
              <a:t>Coco </a:t>
            </a:r>
            <a:r>
              <a:rPr lang="en-US" b="1" dirty="0" smtClean="0">
                <a:solidFill>
                  <a:srgbClr val="542E19"/>
                </a:solidFill>
              </a:rPr>
              <a:t>– Zen</a:t>
            </a:r>
          </a:p>
          <a:p>
            <a:r>
              <a:rPr lang="en-US" b="1" dirty="0" smtClean="0">
                <a:solidFill>
                  <a:srgbClr val="542E19"/>
                </a:solidFill>
              </a:rPr>
              <a:t>Equal Exchange</a:t>
            </a:r>
          </a:p>
          <a:p>
            <a:r>
              <a:rPr lang="en-US" b="1" dirty="0" err="1">
                <a:solidFill>
                  <a:srgbClr val="542E19"/>
                </a:solidFill>
              </a:rPr>
              <a:t>Guittard</a:t>
            </a:r>
            <a:r>
              <a:rPr lang="en-US" b="1" dirty="0">
                <a:solidFill>
                  <a:srgbClr val="542E19"/>
                </a:solidFill>
              </a:rPr>
              <a:t> Chocolate </a:t>
            </a:r>
            <a:r>
              <a:rPr lang="en-US" b="1" dirty="0" smtClean="0">
                <a:solidFill>
                  <a:srgbClr val="542E19"/>
                </a:solidFill>
              </a:rPr>
              <a:t>Company</a:t>
            </a:r>
          </a:p>
          <a:p>
            <a:r>
              <a:rPr lang="en-US" b="1" dirty="0">
                <a:solidFill>
                  <a:srgbClr val="542E19"/>
                </a:solidFill>
              </a:rPr>
              <a:t>Lake Champlain Chocolates</a:t>
            </a:r>
          </a:p>
          <a:p>
            <a:r>
              <a:rPr lang="en-US" b="1" dirty="0">
                <a:solidFill>
                  <a:srgbClr val="542E19"/>
                </a:solidFill>
              </a:rPr>
              <a:t>Lara Bar</a:t>
            </a:r>
          </a:p>
          <a:p>
            <a:r>
              <a:rPr lang="en-US" b="1" dirty="0" smtClean="0">
                <a:solidFill>
                  <a:srgbClr val="542E19"/>
                </a:solidFill>
              </a:rPr>
              <a:t>Natural Nectar</a:t>
            </a:r>
          </a:p>
          <a:p>
            <a:r>
              <a:rPr lang="en-US" b="1" dirty="0">
                <a:solidFill>
                  <a:srgbClr val="542E19"/>
                </a:solidFill>
              </a:rPr>
              <a:t>Proud Harvest </a:t>
            </a:r>
            <a:r>
              <a:rPr lang="en-US" b="1" dirty="0" err="1" smtClean="0">
                <a:solidFill>
                  <a:srgbClr val="542E19"/>
                </a:solidFill>
              </a:rPr>
              <a:t>Inc</a:t>
            </a:r>
            <a:endParaRPr lang="en-US" b="1" dirty="0" smtClean="0">
              <a:solidFill>
                <a:srgbClr val="542E19"/>
              </a:solidFill>
            </a:endParaRPr>
          </a:p>
          <a:p>
            <a:r>
              <a:rPr lang="en-US" b="1" dirty="0" err="1">
                <a:solidFill>
                  <a:srgbClr val="542E19"/>
                </a:solidFill>
              </a:rPr>
              <a:t>Pura</a:t>
            </a:r>
            <a:r>
              <a:rPr lang="en-US" b="1" dirty="0">
                <a:solidFill>
                  <a:srgbClr val="542E19"/>
                </a:solidFill>
              </a:rPr>
              <a:t> Vida Coffee Company</a:t>
            </a:r>
          </a:p>
          <a:p>
            <a:endParaRPr lang="en-US" b="1" dirty="0">
              <a:solidFill>
                <a:srgbClr val="542E19"/>
              </a:solidFill>
            </a:endParaRPr>
          </a:p>
          <a:p>
            <a:endParaRPr lang="en-US" b="1" dirty="0">
              <a:solidFill>
                <a:srgbClr val="542E19"/>
              </a:solidFill>
            </a:endParaRPr>
          </a:p>
          <a:p>
            <a:endParaRPr lang="en-US" b="1" dirty="0">
              <a:solidFill>
                <a:srgbClr val="542E19"/>
              </a:solidFill>
            </a:endParaRPr>
          </a:p>
          <a:p>
            <a:endParaRPr lang="en-US" b="1" dirty="0">
              <a:solidFill>
                <a:srgbClr val="542E19"/>
              </a:solidFill>
            </a:endParaRPr>
          </a:p>
          <a:p>
            <a:endParaRPr lang="en-US" dirty="0">
              <a:solidFill>
                <a:srgbClr val="542E19"/>
              </a:solidFill>
            </a:endParaRPr>
          </a:p>
        </p:txBody>
      </p:sp>
      <p:sp>
        <p:nvSpPr>
          <p:cNvPr id="4" name="TextBox 3"/>
          <p:cNvSpPr txBox="1"/>
          <p:nvPr/>
        </p:nvSpPr>
        <p:spPr>
          <a:xfrm>
            <a:off x="3916899" y="1179185"/>
            <a:ext cx="3739487" cy="4247317"/>
          </a:xfrm>
          <a:prstGeom prst="rect">
            <a:avLst/>
          </a:prstGeom>
          <a:noFill/>
        </p:spPr>
        <p:txBody>
          <a:bodyPr wrap="square" rtlCol="0">
            <a:spAutoFit/>
          </a:bodyPr>
          <a:lstStyle/>
          <a:p>
            <a:r>
              <a:rPr lang="en-US" b="1" dirty="0" err="1">
                <a:solidFill>
                  <a:srgbClr val="542E19"/>
                </a:solidFill>
              </a:rPr>
              <a:t>Salazon</a:t>
            </a:r>
            <a:r>
              <a:rPr lang="en-US" b="1" dirty="0">
                <a:solidFill>
                  <a:srgbClr val="542E19"/>
                </a:solidFill>
              </a:rPr>
              <a:t> Chocolate Company LLC</a:t>
            </a:r>
          </a:p>
          <a:p>
            <a:r>
              <a:rPr lang="en-US" b="1" dirty="0" err="1" smtClean="0">
                <a:solidFill>
                  <a:srgbClr val="542E19"/>
                </a:solidFill>
              </a:rPr>
              <a:t>Seely</a:t>
            </a:r>
            <a:r>
              <a:rPr lang="en-US" b="1" dirty="0" smtClean="0">
                <a:solidFill>
                  <a:srgbClr val="542E19"/>
                </a:solidFill>
              </a:rPr>
              <a:t> </a:t>
            </a:r>
            <a:r>
              <a:rPr lang="en-US" b="1" dirty="0">
                <a:solidFill>
                  <a:srgbClr val="542E19"/>
                </a:solidFill>
              </a:rPr>
              <a:t>Family Farm Incorporated</a:t>
            </a:r>
          </a:p>
          <a:p>
            <a:r>
              <a:rPr lang="en-US" b="1" dirty="0">
                <a:solidFill>
                  <a:srgbClr val="542E19"/>
                </a:solidFill>
              </a:rPr>
              <a:t>Shaman Chocolates</a:t>
            </a:r>
          </a:p>
          <a:p>
            <a:r>
              <a:rPr lang="en-US" b="1" dirty="0" err="1" smtClean="0">
                <a:solidFill>
                  <a:srgbClr val="542E19"/>
                </a:solidFill>
              </a:rPr>
              <a:t>Sjaak's</a:t>
            </a:r>
            <a:r>
              <a:rPr lang="en-US" b="1" dirty="0" smtClean="0">
                <a:solidFill>
                  <a:srgbClr val="542E19"/>
                </a:solidFill>
              </a:rPr>
              <a:t> </a:t>
            </a:r>
            <a:r>
              <a:rPr lang="en-US" b="1" dirty="0">
                <a:solidFill>
                  <a:srgbClr val="542E19"/>
                </a:solidFill>
              </a:rPr>
              <a:t>Organic Chocolates</a:t>
            </a:r>
          </a:p>
          <a:p>
            <a:r>
              <a:rPr lang="en-US" b="1" dirty="0">
                <a:solidFill>
                  <a:srgbClr val="542E19"/>
                </a:solidFill>
              </a:rPr>
              <a:t>Spectrum</a:t>
            </a:r>
          </a:p>
          <a:p>
            <a:r>
              <a:rPr lang="en-US" b="1" dirty="0">
                <a:solidFill>
                  <a:srgbClr val="542E19"/>
                </a:solidFill>
              </a:rPr>
              <a:t>SRSLY chocolate Incorporated</a:t>
            </a:r>
          </a:p>
          <a:p>
            <a:r>
              <a:rPr lang="en-US" b="1" dirty="0">
                <a:solidFill>
                  <a:srgbClr val="542E19"/>
                </a:solidFill>
              </a:rPr>
              <a:t>Stacy's</a:t>
            </a:r>
          </a:p>
          <a:p>
            <a:r>
              <a:rPr lang="en-US" b="1" dirty="0" err="1">
                <a:solidFill>
                  <a:srgbClr val="542E19"/>
                </a:solidFill>
              </a:rPr>
              <a:t>SunRidge</a:t>
            </a:r>
            <a:r>
              <a:rPr lang="en-US" b="1" dirty="0">
                <a:solidFill>
                  <a:srgbClr val="542E19"/>
                </a:solidFill>
              </a:rPr>
              <a:t> Farms</a:t>
            </a:r>
          </a:p>
          <a:p>
            <a:r>
              <a:rPr lang="en-US" b="1" dirty="0" err="1">
                <a:solidFill>
                  <a:srgbClr val="542E19"/>
                </a:solidFill>
              </a:rPr>
              <a:t>Sunspire</a:t>
            </a:r>
            <a:r>
              <a:rPr lang="en-US" b="1" dirty="0">
                <a:solidFill>
                  <a:srgbClr val="542E19"/>
                </a:solidFill>
              </a:rPr>
              <a:t> Chocolates</a:t>
            </a:r>
          </a:p>
          <a:p>
            <a:r>
              <a:rPr lang="en-US" b="1" dirty="0" err="1">
                <a:solidFill>
                  <a:srgbClr val="542E19"/>
                </a:solidFill>
              </a:rPr>
              <a:t>S</a:t>
            </a:r>
            <a:r>
              <a:rPr lang="en-US" b="1" dirty="0" err="1" smtClean="0">
                <a:solidFill>
                  <a:srgbClr val="542E19"/>
                </a:solidFill>
              </a:rPr>
              <a:t>weetriot</a:t>
            </a:r>
            <a:endParaRPr lang="en-US" b="1" dirty="0">
              <a:solidFill>
                <a:srgbClr val="542E19"/>
              </a:solidFill>
            </a:endParaRPr>
          </a:p>
          <a:p>
            <a:r>
              <a:rPr lang="en-US" b="1" dirty="0" smtClean="0">
                <a:solidFill>
                  <a:srgbClr val="542E19"/>
                </a:solidFill>
              </a:rPr>
              <a:t>The </a:t>
            </a:r>
            <a:r>
              <a:rPr lang="en-US" b="1" dirty="0">
                <a:solidFill>
                  <a:srgbClr val="542E19"/>
                </a:solidFill>
              </a:rPr>
              <a:t>Good Bean LLC</a:t>
            </a:r>
          </a:p>
          <a:p>
            <a:r>
              <a:rPr lang="en-US" b="1" dirty="0">
                <a:solidFill>
                  <a:srgbClr val="542E19"/>
                </a:solidFill>
              </a:rPr>
              <a:t>Travel Chocolate LLC</a:t>
            </a:r>
          </a:p>
          <a:p>
            <a:r>
              <a:rPr lang="en-US" b="1" dirty="0" err="1">
                <a:solidFill>
                  <a:srgbClr val="542E19"/>
                </a:solidFill>
              </a:rPr>
              <a:t>UnReal</a:t>
            </a:r>
            <a:r>
              <a:rPr lang="en-US" b="1" dirty="0">
                <a:solidFill>
                  <a:srgbClr val="542E19"/>
                </a:solidFill>
              </a:rPr>
              <a:t> Brands</a:t>
            </a:r>
          </a:p>
          <a:p>
            <a:r>
              <a:rPr lang="en-US" b="1" dirty="0" smtClean="0">
                <a:solidFill>
                  <a:srgbClr val="542E19"/>
                </a:solidFill>
              </a:rPr>
              <a:t>World's </a:t>
            </a:r>
            <a:r>
              <a:rPr lang="en-US" b="1" dirty="0">
                <a:solidFill>
                  <a:srgbClr val="542E19"/>
                </a:solidFill>
              </a:rPr>
              <a:t>Finest Chocolates</a:t>
            </a:r>
          </a:p>
          <a:p>
            <a:endParaRPr lang="en-US" dirty="0"/>
          </a:p>
        </p:txBody>
      </p:sp>
      <p:sp>
        <p:nvSpPr>
          <p:cNvPr id="5" name="Rectangle 4"/>
          <p:cNvSpPr/>
          <p:nvPr/>
        </p:nvSpPr>
        <p:spPr>
          <a:xfrm>
            <a:off x="427572" y="348188"/>
            <a:ext cx="7240053" cy="830997"/>
          </a:xfrm>
          <a:prstGeom prst="rect">
            <a:avLst/>
          </a:prstGeom>
        </p:spPr>
        <p:txBody>
          <a:bodyPr wrap="square">
            <a:spAutoFit/>
          </a:bodyPr>
          <a:lstStyle/>
          <a:p>
            <a:r>
              <a:rPr lang="en-US" sz="4800" b="1" dirty="0" smtClean="0">
                <a:solidFill>
                  <a:srgbClr val="DD4814"/>
                </a:solidFill>
                <a:latin typeface="+mj-lt"/>
              </a:rPr>
              <a:t>Cocoa Companies</a:t>
            </a:r>
            <a:endParaRPr lang="en-US" sz="4800" b="1" dirty="0">
              <a:solidFill>
                <a:srgbClr val="DD4814"/>
              </a:solidFill>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102" y="6409391"/>
            <a:ext cx="33909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752600" y="5715000"/>
            <a:ext cx="6172200" cy="1908215"/>
          </a:xfrm>
          <a:prstGeom prst="rect">
            <a:avLst/>
          </a:prstGeom>
          <a:ln>
            <a:noFill/>
          </a:ln>
        </p:spPr>
        <p:txBody>
          <a:bodyPr wrap="square">
            <a:spAutoFit/>
          </a:bodyPr>
          <a:lstStyle/>
          <a:p>
            <a:endParaRPr lang="en-US" sz="2400" dirty="0" smtClean="0">
              <a:solidFill>
                <a:srgbClr val="542E19"/>
              </a:solidFill>
            </a:endParaRPr>
          </a:p>
          <a:p>
            <a:pPr>
              <a:buFont typeface="Arial" pitchFamily="34" charset="0"/>
              <a:buChar char="•"/>
            </a:pPr>
            <a:endParaRPr lang="en-US" sz="1400" dirty="0">
              <a:solidFill>
                <a:srgbClr val="542E19"/>
              </a:solidFill>
            </a:endParaRPr>
          </a:p>
          <a:p>
            <a:r>
              <a:rPr lang="en-US" sz="2400" b="1" dirty="0" smtClean="0">
                <a:solidFill>
                  <a:schemeClr val="bg1"/>
                </a:solidFill>
              </a:rPr>
              <a:t>Learn More at: www.FairTradeCampaigns.org </a:t>
            </a:r>
            <a:r>
              <a:rPr lang="en-US" sz="2400" dirty="0" smtClean="0">
                <a:solidFill>
                  <a:srgbClr val="00877C"/>
                </a:solidFill>
              </a:rPr>
              <a:t> </a:t>
            </a:r>
          </a:p>
          <a:p>
            <a:r>
              <a:rPr lang="en-US" sz="2400" dirty="0" smtClean="0">
                <a:solidFill>
                  <a:srgbClr val="542E19"/>
                </a:solidFill>
              </a:rPr>
              <a:t> </a:t>
            </a:r>
          </a:p>
          <a:p>
            <a:endParaRPr lang="en-US" sz="3200" dirty="0" smtClean="0">
              <a:solidFill>
                <a:srgbClr val="542E19"/>
              </a:solidFill>
            </a:endParaRPr>
          </a:p>
        </p:txBody>
      </p:sp>
    </p:spTree>
    <p:extLst>
      <p:ext uri="{BB962C8B-B14F-4D97-AF65-F5344CB8AC3E}">
        <p14:creationId xmlns:p14="http://schemas.microsoft.com/office/powerpoint/2010/main" val="952406538"/>
      </p:ext>
    </p:extLst>
  </p:cSld>
  <p:clrMapOvr>
    <a:masterClrMapping/>
  </p:clrMapOvr>
</p:sld>
</file>

<file path=ppt/theme/theme1.xml><?xml version="1.0" encoding="utf-8"?>
<a:theme xmlns:a="http://schemas.openxmlformats.org/drawingml/2006/main" name="FTT_templa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7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939</TotalTime>
  <Words>813</Words>
  <Application>Microsoft Office PowerPoint</Application>
  <PresentationFormat>On-screen Show (4:3)</PresentationFormat>
  <Paragraphs>186</Paragraphs>
  <Slides>10</Slides>
  <Notes>8</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FTT_template-1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Courtney Lang</dc:creator>
  <cp:lastModifiedBy>Alison Sackerson</cp:lastModifiedBy>
  <cp:revision>79</cp:revision>
  <dcterms:created xsi:type="dcterms:W3CDTF">2013-01-29T22:24:37Z</dcterms:created>
  <dcterms:modified xsi:type="dcterms:W3CDTF">2014-08-08T21:01:12Z</dcterms:modified>
</cp:coreProperties>
</file>