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62" r:id="rId3"/>
    <p:sldId id="280" r:id="rId4"/>
    <p:sldId id="281" r:id="rId5"/>
    <p:sldId id="282" r:id="rId6"/>
    <p:sldId id="288" r:id="rId7"/>
    <p:sldId id="289" r:id="rId8"/>
    <p:sldId id="284" r:id="rId9"/>
    <p:sldId id="285" r:id="rId10"/>
    <p:sldId id="291" r:id="rId11"/>
    <p:sldId id="286" r:id="rId12"/>
    <p:sldId id="290" r:id="rId13"/>
    <p:sldId id="28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5D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napToGrid="0" snapToObjects="1">
      <p:cViewPr varScale="1">
        <p:scale>
          <a:sx n="74" d="100"/>
          <a:sy n="74" d="100"/>
        </p:scale>
        <p:origin x="1170" y="72"/>
      </p:cViewPr>
      <p:guideLst>
        <p:guide orient="horz" pos="2160"/>
        <p:guide pos="56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66378-E56C-4978-8BB1-09A3168F4E96}" type="datetimeFigureOut">
              <a:rPr lang="en-US" smtClean="0"/>
              <a:t>9/22/2015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92E6C2-F33C-4087-9796-E542FE194203}" type="slidenum">
              <a:rPr lang="en-US" smtClean="0"/>
              <a:t>‹#›</a:t>
            </a:fld>
            <a:endParaRPr lang="en-US"/>
          </a:p>
        </p:txBody>
      </p:sp>
    </p:spTree>
    <p:extLst>
      <p:ext uri="{BB962C8B-B14F-4D97-AF65-F5344CB8AC3E}">
        <p14:creationId xmlns:p14="http://schemas.microsoft.com/office/powerpoint/2010/main" val="119184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01DBFD-A1E7-9D4E-9423-3A10BE82D6AD}" type="slidenum">
              <a:rPr lang="en-US" smtClean="0"/>
              <a:pPr/>
              <a:t>2</a:t>
            </a:fld>
            <a:endParaRPr lang="en-US"/>
          </a:p>
        </p:txBody>
      </p:sp>
    </p:spTree>
    <p:extLst>
      <p:ext uri="{BB962C8B-B14F-4D97-AF65-F5344CB8AC3E}">
        <p14:creationId xmlns:p14="http://schemas.microsoft.com/office/powerpoint/2010/main" val="22116583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FTCU-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8406" y="878611"/>
            <a:ext cx="2367188" cy="4413262"/>
          </a:xfrm>
          <a:prstGeom prst="rect">
            <a:avLst/>
          </a:prstGeom>
        </p:spPr>
      </p:pic>
    </p:spTree>
    <p:extLst>
      <p:ext uri="{BB962C8B-B14F-4D97-AF65-F5344CB8AC3E}">
        <p14:creationId xmlns:p14="http://schemas.microsoft.com/office/powerpoint/2010/main" val="2954954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FTC&amp;U_pp_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79735"/>
            <a:ext cx="9161640" cy="1495903"/>
          </a:xfrm>
          <a:prstGeom prst="rect">
            <a:avLst/>
          </a:prstGeom>
        </p:spPr>
      </p:pic>
      <p:pic>
        <p:nvPicPr>
          <p:cNvPr id="4" name="Picture 3" descr="FTCU-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8235" y="283237"/>
            <a:ext cx="801762" cy="1494763"/>
          </a:xfrm>
          <a:prstGeom prst="rect">
            <a:avLst/>
          </a:prstGeom>
        </p:spPr>
      </p:pic>
    </p:spTree>
    <p:extLst>
      <p:ext uri="{BB962C8B-B14F-4D97-AF65-F5344CB8AC3E}">
        <p14:creationId xmlns:p14="http://schemas.microsoft.com/office/powerpoint/2010/main" val="409474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FTC&amp;U_pp_bottom_no_sce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52231"/>
            <a:ext cx="9161640" cy="623407"/>
          </a:xfrm>
          <a:prstGeom prst="rect">
            <a:avLst/>
          </a:prstGeom>
        </p:spPr>
      </p:pic>
      <p:pic>
        <p:nvPicPr>
          <p:cNvPr id="9" name="Picture 8" descr="FTCU Watermark.png"/>
          <p:cNvPicPr>
            <a:picLocks noChangeAspect="1"/>
          </p:cNvPicPr>
          <p:nvPr userDrawn="1"/>
        </p:nvPicPr>
        <p:blipFill>
          <a:blip r:embed="rId3">
            <a:alphaModFix amt="24000"/>
            <a:extLst>
              <a:ext uri="{28A0092B-C50C-407E-A947-70E740481C1C}">
                <a14:useLocalDpi xmlns:a14="http://schemas.microsoft.com/office/drawing/2010/main" val="0"/>
              </a:ext>
            </a:extLst>
          </a:blip>
          <a:stretch>
            <a:fillRect/>
          </a:stretch>
        </p:blipFill>
        <p:spPr>
          <a:xfrm>
            <a:off x="2206617" y="988934"/>
            <a:ext cx="4730767" cy="4730767"/>
          </a:xfrm>
          <a:prstGeom prst="rect">
            <a:avLst/>
          </a:prstGeom>
        </p:spPr>
      </p:pic>
      <p:pic>
        <p:nvPicPr>
          <p:cNvPr id="6" name="Picture 5" descr="FTCU-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8235" y="283237"/>
            <a:ext cx="801762" cy="1494763"/>
          </a:xfrm>
          <a:prstGeom prst="rect">
            <a:avLst/>
          </a:prstGeom>
        </p:spPr>
      </p:pic>
    </p:spTree>
    <p:extLst>
      <p:ext uri="{BB962C8B-B14F-4D97-AF65-F5344CB8AC3E}">
        <p14:creationId xmlns:p14="http://schemas.microsoft.com/office/powerpoint/2010/main" val="217765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descr="FTT Label Headers tan.ps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1730" y="1524005"/>
            <a:ext cx="13393979" cy="5615045"/>
          </a:xfrm>
          <a:prstGeom prst="rect">
            <a:avLst/>
          </a:prstGeom>
        </p:spPr>
      </p:pic>
      <p:pic>
        <p:nvPicPr>
          <p:cNvPr id="13" name="Picture 12" descr="FTC&amp;U_pp_botto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379735"/>
            <a:ext cx="9161640" cy="1495903"/>
          </a:xfrm>
          <a:prstGeom prst="rect">
            <a:avLst/>
          </a:prstGeom>
        </p:spPr>
      </p:pic>
      <p:pic>
        <p:nvPicPr>
          <p:cNvPr id="5" name="Picture 4" descr="FTCU-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8235" y="283237"/>
            <a:ext cx="801762" cy="1494763"/>
          </a:xfrm>
          <a:prstGeom prst="rect">
            <a:avLst/>
          </a:prstGeom>
        </p:spPr>
      </p:pic>
    </p:spTree>
    <p:extLst>
      <p:ext uri="{BB962C8B-B14F-4D97-AF65-F5344CB8AC3E}">
        <p14:creationId xmlns:p14="http://schemas.microsoft.com/office/powerpoint/2010/main" val="3320262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200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airtradecampaigns.org/" TargetMode="External"/><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mailto:knealis@fairtradeusa.org" TargetMode="External"/><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hyperlink" Target="http://fairtradecampaigns.org/organize/#universities" TargetMode="External"/><Relationship Id="rId5" Type="http://schemas.openxmlformats.org/officeDocument/2006/relationships/hyperlink" Target="mailto:ewilson@fairtradeusa.org" TargetMode="External"/><Relationship Id="rId4" Type="http://schemas.openxmlformats.org/officeDocument/2006/relationships/hyperlink" Target="mailto:clang@fairtradeusa.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fairtradecampaigns.org/resource/student-action-guide/" TargetMode="External"/><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hyperlink" Target="http://fairtradecampaigns.org/resource/fair-trade-and-environmental-sustainability/" TargetMode="External"/><Relationship Id="rId4" Type="http://schemas.openxmlformats.org/officeDocument/2006/relationships/hyperlink" Target="http://fairtradecampaigns.org/resource/fair-trade-product-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829" y="5617029"/>
            <a:ext cx="7249885" cy="954107"/>
          </a:xfrm>
          <a:prstGeom prst="rect">
            <a:avLst/>
          </a:prstGeom>
          <a:noFill/>
        </p:spPr>
        <p:txBody>
          <a:bodyPr wrap="square" rtlCol="0">
            <a:spAutoFit/>
          </a:bodyPr>
          <a:lstStyle/>
          <a:p>
            <a:pPr algn="ctr"/>
            <a:r>
              <a:rPr lang="en-US" sz="2800" b="1" dirty="0" smtClean="0">
                <a:solidFill>
                  <a:srgbClr val="EE5D1B"/>
                </a:solidFill>
              </a:rPr>
              <a:t>Back to School Organizing 101 </a:t>
            </a:r>
          </a:p>
          <a:p>
            <a:pPr algn="ctr"/>
            <a:r>
              <a:rPr lang="en-US" sz="2800" b="1" dirty="0" smtClean="0">
                <a:solidFill>
                  <a:srgbClr val="EE5D1B"/>
                </a:solidFill>
              </a:rPr>
              <a:t>September 9</a:t>
            </a:r>
            <a:r>
              <a:rPr lang="en-US" sz="2800" b="1" baseline="30000" dirty="0" smtClean="0">
                <a:solidFill>
                  <a:srgbClr val="EE5D1B"/>
                </a:solidFill>
              </a:rPr>
              <a:t>th</a:t>
            </a:r>
            <a:r>
              <a:rPr lang="en-US" sz="2800" b="1" dirty="0" smtClean="0">
                <a:solidFill>
                  <a:srgbClr val="EE5D1B"/>
                </a:solidFill>
              </a:rPr>
              <a:t>, 2015</a:t>
            </a:r>
            <a:endParaRPr lang="en-US" sz="2800" b="1" dirty="0">
              <a:solidFill>
                <a:srgbClr val="EE5D1B"/>
              </a:solidFill>
            </a:endParaRPr>
          </a:p>
        </p:txBody>
      </p:sp>
    </p:spTree>
    <p:extLst>
      <p:ext uri="{BB962C8B-B14F-4D97-AF65-F5344CB8AC3E}">
        <p14:creationId xmlns:p14="http://schemas.microsoft.com/office/powerpoint/2010/main" val="1191992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9397" y="3450938"/>
            <a:ext cx="3000778" cy="1646605"/>
          </a:xfrm>
          <a:prstGeom prst="rect">
            <a:avLst/>
          </a:prstGeom>
          <a:noFill/>
        </p:spPr>
        <p:txBody>
          <a:bodyPr wrap="square" rtlCol="0">
            <a:spAutoFit/>
          </a:bodyPr>
          <a:lstStyle/>
          <a:p>
            <a:pPr algn="ctr"/>
            <a:r>
              <a:rPr lang="en-US" sz="2000" b="1" dirty="0"/>
              <a:t>WEEKLY </a:t>
            </a:r>
            <a:r>
              <a:rPr lang="en-US" sz="2000" b="1" dirty="0" smtClean="0"/>
              <a:t>THEMES</a:t>
            </a:r>
            <a:endParaRPr lang="en-US" sz="2000" b="1" dirty="0"/>
          </a:p>
          <a:p>
            <a:pPr algn="ctr"/>
            <a:endParaRPr lang="en-US" sz="900" b="1" dirty="0"/>
          </a:p>
          <a:p>
            <a:pPr algn="ctr"/>
            <a:r>
              <a:rPr lang="en-US" b="1" dirty="0">
                <a:solidFill>
                  <a:srgbClr val="000000"/>
                </a:solidFill>
              </a:rPr>
              <a:t>Week 1 - </a:t>
            </a:r>
            <a:r>
              <a:rPr lang="en-US" dirty="0">
                <a:solidFill>
                  <a:srgbClr val="000000"/>
                </a:solidFill>
              </a:rPr>
              <a:t>Fair Trade in Action! </a:t>
            </a:r>
          </a:p>
          <a:p>
            <a:pPr algn="ctr"/>
            <a:r>
              <a:rPr lang="en-US" b="1" dirty="0">
                <a:solidFill>
                  <a:srgbClr val="000000"/>
                </a:solidFill>
              </a:rPr>
              <a:t>Week 2 – </a:t>
            </a:r>
            <a:r>
              <a:rPr lang="en-US" dirty="0">
                <a:solidFill>
                  <a:srgbClr val="000000"/>
                </a:solidFill>
              </a:rPr>
              <a:t>Why Choose Fair?</a:t>
            </a:r>
          </a:p>
          <a:p>
            <a:pPr algn="ctr"/>
            <a:r>
              <a:rPr lang="en-US" b="1" dirty="0">
                <a:solidFill>
                  <a:srgbClr val="000000"/>
                </a:solidFill>
              </a:rPr>
              <a:t>Week 3 – </a:t>
            </a:r>
            <a:r>
              <a:rPr lang="en-US" dirty="0">
                <a:solidFill>
                  <a:srgbClr val="000000"/>
                </a:solidFill>
              </a:rPr>
              <a:t>Fair Trade Cuties</a:t>
            </a:r>
          </a:p>
          <a:p>
            <a:pPr algn="ctr"/>
            <a:r>
              <a:rPr lang="en-US" b="1" dirty="0">
                <a:solidFill>
                  <a:srgbClr val="000000"/>
                </a:solidFill>
              </a:rPr>
              <a:t>Week 4– </a:t>
            </a:r>
            <a:r>
              <a:rPr lang="en-US" dirty="0">
                <a:solidFill>
                  <a:srgbClr val="000000"/>
                </a:solidFill>
              </a:rPr>
              <a:t>Best Overall </a:t>
            </a:r>
            <a:r>
              <a:rPr lang="en-US" dirty="0" smtClean="0">
                <a:solidFill>
                  <a:srgbClr val="000000"/>
                </a:solidFill>
              </a:rPr>
              <a:t>Photo</a:t>
            </a:r>
            <a:endParaRPr lang="en-US" dirty="0">
              <a:solidFill>
                <a:prstClr val="black"/>
              </a:solidFill>
            </a:endParaRPr>
          </a:p>
        </p:txBody>
      </p:sp>
      <p:pic>
        <p:nvPicPr>
          <p:cNvPr id="6" name="Picture 5"/>
          <p:cNvPicPr>
            <a:picLocks noChangeAspect="1"/>
          </p:cNvPicPr>
          <p:nvPr/>
        </p:nvPicPr>
        <p:blipFill>
          <a:blip r:embed="rId2"/>
          <a:stretch>
            <a:fillRect/>
          </a:stretch>
        </p:blipFill>
        <p:spPr>
          <a:xfrm>
            <a:off x="236904" y="-1"/>
            <a:ext cx="8778307" cy="3438360"/>
          </a:xfrm>
          <a:prstGeom prst="rect">
            <a:avLst/>
          </a:prstGeom>
        </p:spPr>
      </p:pic>
      <p:sp>
        <p:nvSpPr>
          <p:cNvPr id="7" name="Rectangle 6"/>
          <p:cNvSpPr/>
          <p:nvPr/>
        </p:nvSpPr>
        <p:spPr>
          <a:xfrm>
            <a:off x="4443211" y="3438359"/>
            <a:ext cx="4572000" cy="2339102"/>
          </a:xfrm>
          <a:prstGeom prst="rect">
            <a:avLst/>
          </a:prstGeom>
        </p:spPr>
        <p:txBody>
          <a:bodyPr>
            <a:spAutoFit/>
          </a:bodyPr>
          <a:lstStyle/>
          <a:p>
            <a:pPr algn="ctr"/>
            <a:r>
              <a:rPr lang="en-US" sz="2000" b="1" dirty="0" smtClean="0"/>
              <a:t>PRIZES</a:t>
            </a:r>
            <a:endParaRPr lang="en-US" sz="2000" b="1" dirty="0"/>
          </a:p>
          <a:p>
            <a:pPr algn="ctr"/>
            <a:r>
              <a:rPr lang="en-US" b="1" i="1" dirty="0"/>
              <a:t>	</a:t>
            </a:r>
            <a:r>
              <a:rPr lang="en-US" b="1" i="1" dirty="0" smtClean="0"/>
              <a:t>First 3 weeks: </a:t>
            </a:r>
            <a:r>
              <a:rPr lang="en-US" dirty="0" smtClean="0"/>
              <a:t>3 </a:t>
            </a:r>
            <a:r>
              <a:rPr lang="en-US" dirty="0"/>
              <a:t>gift baskets full of Fair Trade goodies! </a:t>
            </a:r>
            <a:r>
              <a:rPr lang="en-US" dirty="0" smtClean="0"/>
              <a:t> </a:t>
            </a:r>
            <a:r>
              <a:rPr lang="en-US" dirty="0"/>
              <a:t>From Ben &amp; Jerry’s gift cards to PACT clothing to Guayaki </a:t>
            </a:r>
            <a:r>
              <a:rPr lang="en-US" dirty="0" smtClean="0"/>
              <a:t>Tea and more! </a:t>
            </a:r>
            <a:endParaRPr lang="en-US" dirty="0"/>
          </a:p>
          <a:p>
            <a:pPr algn="ctr"/>
            <a:endParaRPr lang="en-US" b="1" i="1" dirty="0"/>
          </a:p>
          <a:p>
            <a:pPr algn="ctr"/>
            <a:r>
              <a:rPr lang="en-US" b="1" i="1" dirty="0" smtClean="0"/>
              <a:t>Grand prize: </a:t>
            </a:r>
            <a:r>
              <a:rPr lang="en-US" dirty="0" smtClean="0"/>
              <a:t>Travel </a:t>
            </a:r>
            <a:r>
              <a:rPr lang="en-US" dirty="0"/>
              <a:t>to Mexico to meet Fair Trade producers! </a:t>
            </a:r>
          </a:p>
          <a:p>
            <a:pPr algn="ctr"/>
            <a:endParaRPr lang="en-US" dirty="0"/>
          </a:p>
        </p:txBody>
      </p:sp>
      <p:sp>
        <p:nvSpPr>
          <p:cNvPr id="2" name="Rectangle 1"/>
          <p:cNvSpPr/>
          <p:nvPr/>
        </p:nvSpPr>
        <p:spPr>
          <a:xfrm>
            <a:off x="180303" y="6380601"/>
            <a:ext cx="8834907" cy="461665"/>
          </a:xfrm>
          <a:prstGeom prst="rect">
            <a:avLst/>
          </a:prstGeom>
          <a:solidFill>
            <a:schemeClr val="accent1">
              <a:lumMod val="75000"/>
            </a:schemeClr>
          </a:solidFill>
        </p:spPr>
        <p:txBody>
          <a:bodyPr wrap="square">
            <a:spAutoFit/>
          </a:bodyPr>
          <a:lstStyle/>
          <a:p>
            <a:pPr algn="ctr"/>
            <a:r>
              <a:rPr lang="en-US" sz="2400" b="1" dirty="0">
                <a:solidFill>
                  <a:schemeClr val="bg1"/>
                </a:solidFill>
              </a:rPr>
              <a:t>http://fairtradecampaigns.org/events/fair-trade-photofest-2015/ </a:t>
            </a:r>
          </a:p>
        </p:txBody>
      </p:sp>
    </p:spTree>
    <p:extLst>
      <p:ext uri="{BB962C8B-B14F-4D97-AF65-F5344CB8AC3E}">
        <p14:creationId xmlns:p14="http://schemas.microsoft.com/office/powerpoint/2010/main" val="119976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646331"/>
          </a:xfrm>
          <a:prstGeom prst="rect">
            <a:avLst/>
          </a:prstGeom>
          <a:noFill/>
        </p:spPr>
        <p:txBody>
          <a:bodyPr wrap="square" rtlCol="0">
            <a:spAutoFit/>
          </a:bodyPr>
          <a:lstStyle/>
          <a:p>
            <a:r>
              <a:rPr lang="en-US" sz="3600" b="1" dirty="0" smtClean="0">
                <a:solidFill>
                  <a:srgbClr val="EE5D1B"/>
                </a:solidFill>
              </a:rPr>
              <a:t>How to Register Events Online</a:t>
            </a:r>
            <a:endParaRPr lang="en-US" sz="3600" b="1" dirty="0">
              <a:solidFill>
                <a:srgbClr val="EE5D1B"/>
              </a:solidFill>
            </a:endParaRPr>
          </a:p>
        </p:txBody>
      </p:sp>
      <p:sp>
        <p:nvSpPr>
          <p:cNvPr id="5" name="TextBox 4"/>
          <p:cNvSpPr txBox="1"/>
          <p:nvPr/>
        </p:nvSpPr>
        <p:spPr>
          <a:xfrm>
            <a:off x="97489" y="1120836"/>
            <a:ext cx="9046511" cy="2123658"/>
          </a:xfrm>
          <a:prstGeom prst="rect">
            <a:avLst/>
          </a:prstGeom>
          <a:noFill/>
        </p:spPr>
        <p:txBody>
          <a:bodyPr wrap="square" rtlCol="0">
            <a:spAutoFit/>
          </a:bodyPr>
          <a:lstStyle/>
          <a:p>
            <a:pPr fontAlgn="base"/>
            <a:r>
              <a:rPr lang="en-US" sz="2400" dirty="0" smtClean="0">
                <a:solidFill>
                  <a:prstClr val="black"/>
                </a:solidFill>
              </a:rPr>
              <a:t>Each time you plan an event, you should register it on the FT  Campaigns website. Here’s how in three easy steps:</a:t>
            </a:r>
            <a:endParaRPr lang="en-US" sz="2400" dirty="0">
              <a:solidFill>
                <a:prstClr val="black"/>
              </a:solidFill>
            </a:endParaRPr>
          </a:p>
          <a:p>
            <a:pPr fontAlgn="base"/>
            <a:endParaRPr lang="en-US" sz="2400" dirty="0" smtClean="0">
              <a:solidFill>
                <a:prstClr val="black"/>
              </a:solidFill>
            </a:endParaRPr>
          </a:p>
          <a:p>
            <a:pPr marL="457200" indent="-457200" fontAlgn="base">
              <a:buAutoNum type="arabicParenR"/>
            </a:pPr>
            <a:r>
              <a:rPr lang="en-US" sz="2000" b="1" dirty="0" smtClean="0">
                <a:solidFill>
                  <a:prstClr val="black"/>
                </a:solidFill>
              </a:rPr>
              <a:t>Go to </a:t>
            </a:r>
            <a:r>
              <a:rPr lang="en-US" sz="2000" b="1" dirty="0" smtClean="0">
                <a:solidFill>
                  <a:prstClr val="black"/>
                </a:solidFill>
                <a:hlinkClick r:id="rId3"/>
              </a:rPr>
              <a:t>www.fairtradecampaigns.org</a:t>
            </a:r>
            <a:r>
              <a:rPr lang="en-US" sz="2000" b="1" dirty="0" smtClean="0">
                <a:solidFill>
                  <a:prstClr val="black"/>
                </a:solidFill>
              </a:rPr>
              <a:t>, log-in and click ‘Your Campaign’</a:t>
            </a:r>
          </a:p>
          <a:p>
            <a:pPr marL="457200" indent="-457200" fontAlgn="base">
              <a:buAutoNum type="arabicParenR"/>
            </a:pPr>
            <a:r>
              <a:rPr lang="en-US" sz="2000" b="1" dirty="0" smtClean="0">
                <a:solidFill>
                  <a:prstClr val="black"/>
                </a:solidFill>
              </a:rPr>
              <a:t>Next to ‘Commit to Fair Trade Education’, click on ‘add’</a:t>
            </a:r>
          </a:p>
          <a:p>
            <a:pPr marL="457200" indent="-457200" fontAlgn="base">
              <a:buAutoNum type="arabicParenR"/>
            </a:pPr>
            <a:r>
              <a:rPr lang="en-US" sz="2000" b="1" dirty="0" smtClean="0">
                <a:solidFill>
                  <a:prstClr val="black"/>
                </a:solidFill>
              </a:rPr>
              <a:t>Add your event!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69" y="3399403"/>
            <a:ext cx="7033992" cy="2666546"/>
          </a:xfrm>
          <a:prstGeom prst="rect">
            <a:avLst/>
          </a:prstGeom>
        </p:spPr>
      </p:pic>
    </p:spTree>
    <p:extLst>
      <p:ext uri="{BB962C8B-B14F-4D97-AF65-F5344CB8AC3E}">
        <p14:creationId xmlns:p14="http://schemas.microsoft.com/office/powerpoint/2010/main" val="3155011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646331"/>
          </a:xfrm>
          <a:prstGeom prst="rect">
            <a:avLst/>
          </a:prstGeom>
          <a:noFill/>
        </p:spPr>
        <p:txBody>
          <a:bodyPr wrap="square" rtlCol="0">
            <a:spAutoFit/>
          </a:bodyPr>
          <a:lstStyle/>
          <a:p>
            <a:r>
              <a:rPr lang="en-US" sz="3600" b="1" dirty="0" smtClean="0">
                <a:solidFill>
                  <a:srgbClr val="EE5D1B"/>
                </a:solidFill>
              </a:rPr>
              <a:t>Want more Information?</a:t>
            </a:r>
            <a:endParaRPr lang="en-US" sz="3600" b="1" dirty="0">
              <a:solidFill>
                <a:srgbClr val="EE5D1B"/>
              </a:solidFill>
            </a:endParaRPr>
          </a:p>
        </p:txBody>
      </p:sp>
      <p:sp>
        <p:nvSpPr>
          <p:cNvPr id="5" name="TextBox 4"/>
          <p:cNvSpPr txBox="1"/>
          <p:nvPr/>
        </p:nvSpPr>
        <p:spPr>
          <a:xfrm>
            <a:off x="506026" y="1557441"/>
            <a:ext cx="7509390" cy="4524315"/>
          </a:xfrm>
          <a:prstGeom prst="rect">
            <a:avLst/>
          </a:prstGeom>
          <a:noFill/>
        </p:spPr>
        <p:txBody>
          <a:bodyPr wrap="square" rtlCol="0">
            <a:spAutoFit/>
          </a:bodyPr>
          <a:lstStyle/>
          <a:p>
            <a:pPr fontAlgn="base"/>
            <a:r>
              <a:rPr lang="en-US" sz="2400" dirty="0" smtClean="0">
                <a:solidFill>
                  <a:prstClr val="black"/>
                </a:solidFill>
              </a:rPr>
              <a:t>Kylie Nealis – National Organizer, FTCU </a:t>
            </a:r>
          </a:p>
          <a:p>
            <a:pPr fontAlgn="base"/>
            <a:r>
              <a:rPr lang="en-US" sz="2400" dirty="0" smtClean="0">
                <a:solidFill>
                  <a:prstClr val="black"/>
                </a:solidFill>
                <a:hlinkClick r:id="rId3"/>
              </a:rPr>
              <a:t>knealis@fairtradeusa.org</a:t>
            </a:r>
            <a:r>
              <a:rPr lang="en-US" sz="2400" dirty="0" smtClean="0">
                <a:solidFill>
                  <a:prstClr val="black"/>
                </a:solidFill>
              </a:rPr>
              <a:t> </a:t>
            </a:r>
          </a:p>
          <a:p>
            <a:pPr fontAlgn="base"/>
            <a:endParaRPr lang="en-US" sz="2400" dirty="0">
              <a:solidFill>
                <a:prstClr val="black"/>
              </a:solidFill>
            </a:endParaRPr>
          </a:p>
          <a:p>
            <a:pPr fontAlgn="base"/>
            <a:r>
              <a:rPr lang="en-US" sz="2400" dirty="0" smtClean="0">
                <a:solidFill>
                  <a:prstClr val="black"/>
                </a:solidFill>
              </a:rPr>
              <a:t>Courtney Lang – National Organizer, Fair Trade Towns</a:t>
            </a:r>
          </a:p>
          <a:p>
            <a:pPr fontAlgn="base"/>
            <a:r>
              <a:rPr lang="en-US" sz="2400" dirty="0" smtClean="0">
                <a:solidFill>
                  <a:prstClr val="black"/>
                </a:solidFill>
                <a:hlinkClick r:id="rId4"/>
              </a:rPr>
              <a:t>clang@fairtradeusa.org</a:t>
            </a:r>
            <a:r>
              <a:rPr lang="en-US" sz="2400" dirty="0" smtClean="0">
                <a:solidFill>
                  <a:prstClr val="black"/>
                </a:solidFill>
              </a:rPr>
              <a:t> </a:t>
            </a:r>
          </a:p>
          <a:p>
            <a:pPr fontAlgn="base"/>
            <a:endParaRPr lang="en-US" sz="2400" dirty="0">
              <a:solidFill>
                <a:prstClr val="black"/>
              </a:solidFill>
            </a:endParaRPr>
          </a:p>
          <a:p>
            <a:pPr fontAlgn="base"/>
            <a:r>
              <a:rPr lang="en-US" sz="2400" dirty="0" smtClean="0">
                <a:solidFill>
                  <a:prstClr val="black"/>
                </a:solidFill>
              </a:rPr>
              <a:t>Emily Wilson – 2014-15 FTCU Fellow</a:t>
            </a:r>
          </a:p>
          <a:p>
            <a:pPr fontAlgn="base"/>
            <a:r>
              <a:rPr lang="en-US" sz="2400" dirty="0" smtClean="0">
                <a:solidFill>
                  <a:prstClr val="black"/>
                </a:solidFill>
                <a:hlinkClick r:id="rId5"/>
              </a:rPr>
              <a:t>ewilson@fairtradeusa.org</a:t>
            </a:r>
            <a:r>
              <a:rPr lang="en-US" sz="2400" dirty="0" smtClean="0">
                <a:solidFill>
                  <a:prstClr val="black"/>
                </a:solidFill>
              </a:rPr>
              <a:t> </a:t>
            </a:r>
          </a:p>
          <a:p>
            <a:pPr fontAlgn="base"/>
            <a:endParaRPr lang="en-US" sz="2400" dirty="0">
              <a:solidFill>
                <a:prstClr val="black"/>
              </a:solidFill>
            </a:endParaRPr>
          </a:p>
          <a:p>
            <a:pPr lvl="0" fontAlgn="base"/>
            <a:r>
              <a:rPr lang="en-US" sz="2400" u="sng" dirty="0">
                <a:hlinkClick r:id="rId6"/>
              </a:rPr>
              <a:t>http://fairtradecampaigns.org/organize/#universities</a:t>
            </a:r>
            <a:endParaRPr lang="en-US" sz="2400" dirty="0"/>
          </a:p>
          <a:p>
            <a:pPr fontAlgn="base"/>
            <a:endParaRPr lang="en-US" sz="2400" dirty="0" smtClean="0">
              <a:solidFill>
                <a:prstClr val="black"/>
              </a:solidFill>
            </a:endParaRPr>
          </a:p>
          <a:p>
            <a:pPr fontAlgn="base"/>
            <a:endParaRPr lang="en-US" sz="2400" dirty="0" smtClean="0">
              <a:solidFill>
                <a:prstClr val="black"/>
              </a:solidFill>
            </a:endParaRPr>
          </a:p>
        </p:txBody>
      </p:sp>
    </p:spTree>
    <p:extLst>
      <p:ext uri="{BB962C8B-B14F-4D97-AF65-F5344CB8AC3E}">
        <p14:creationId xmlns:p14="http://schemas.microsoft.com/office/powerpoint/2010/main" val="669220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646331"/>
          </a:xfrm>
          <a:prstGeom prst="rect">
            <a:avLst/>
          </a:prstGeom>
          <a:noFill/>
        </p:spPr>
        <p:txBody>
          <a:bodyPr wrap="square" rtlCol="0">
            <a:spAutoFit/>
          </a:bodyPr>
          <a:lstStyle/>
          <a:p>
            <a:r>
              <a:rPr lang="en-US" sz="3600" b="1" dirty="0" smtClean="0">
                <a:solidFill>
                  <a:srgbClr val="EE5D1B"/>
                </a:solidFill>
              </a:rPr>
              <a:t>Questions?</a:t>
            </a:r>
            <a:endParaRPr lang="en-US" sz="3600" b="1" dirty="0">
              <a:solidFill>
                <a:srgbClr val="EE5D1B"/>
              </a:solidFill>
            </a:endParaRPr>
          </a:p>
        </p:txBody>
      </p:sp>
      <p:sp>
        <p:nvSpPr>
          <p:cNvPr id="6" name="TextBox 5"/>
          <p:cNvSpPr txBox="1"/>
          <p:nvPr/>
        </p:nvSpPr>
        <p:spPr>
          <a:xfrm>
            <a:off x="1186248" y="1620677"/>
            <a:ext cx="6629400" cy="1169551"/>
          </a:xfrm>
          <a:prstGeom prst="rect">
            <a:avLst/>
          </a:prstGeom>
          <a:noFill/>
        </p:spPr>
        <p:txBody>
          <a:bodyPr wrap="square" rtlCol="0">
            <a:spAutoFit/>
          </a:bodyPr>
          <a:lstStyle/>
          <a:p>
            <a:pPr algn="ctr" defTabSz="914400"/>
            <a:r>
              <a:rPr lang="en-US" sz="1400" b="1" i="1" dirty="0" smtClean="0">
                <a:solidFill>
                  <a:prstClr val="black"/>
                </a:solidFill>
                <a:latin typeface="Arial" pitchFamily="34" charset="0"/>
                <a:cs typeface="Arial" pitchFamily="34" charset="0"/>
              </a:rPr>
              <a:t>“Fair Trade is very important for us.  It has helped our community and family, and we have better infrastructure.  It has validated growers and our products.  Our way of life has changed for the best.”</a:t>
            </a:r>
          </a:p>
          <a:p>
            <a:pPr algn="ctr" defTabSz="914400"/>
            <a:endParaRPr lang="en-US" sz="1400" b="1" i="1" dirty="0" smtClean="0">
              <a:solidFill>
                <a:prstClr val="black"/>
              </a:solidFill>
              <a:latin typeface="Arial" pitchFamily="34" charset="0"/>
              <a:cs typeface="Arial" pitchFamily="34" charset="0"/>
            </a:endParaRPr>
          </a:p>
          <a:p>
            <a:pPr algn="ctr" defTabSz="914400"/>
            <a:r>
              <a:rPr lang="en-US" sz="1400" b="1" i="1" dirty="0" smtClean="0">
                <a:solidFill>
                  <a:prstClr val="black"/>
                </a:solidFill>
                <a:latin typeface="Arial" pitchFamily="34" charset="0"/>
                <a:cs typeface="Arial" pitchFamily="34" charset="0"/>
              </a:rPr>
              <a:t>– </a:t>
            </a:r>
            <a:r>
              <a:rPr lang="en-US" sz="1400" b="1" dirty="0" smtClean="0">
                <a:solidFill>
                  <a:prstClr val="black"/>
                </a:solidFill>
                <a:latin typeface="Arial" pitchFamily="34" charset="0"/>
                <a:cs typeface="Arial" pitchFamily="34" charset="0"/>
              </a:rPr>
              <a:t>Ramon Figueroa, CONACADO, Dominican Republic</a:t>
            </a:r>
            <a:endParaRPr lang="en-US" sz="1400" b="1" i="1" dirty="0">
              <a:solidFill>
                <a:prstClr val="black"/>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1481469" y="2966727"/>
            <a:ext cx="5987213" cy="2886925"/>
          </a:xfrm>
          <a:prstGeom prst="rect">
            <a:avLst/>
          </a:prstGeom>
        </p:spPr>
      </p:pic>
    </p:spTree>
    <p:extLst>
      <p:ext uri="{BB962C8B-B14F-4D97-AF65-F5344CB8AC3E}">
        <p14:creationId xmlns:p14="http://schemas.microsoft.com/office/powerpoint/2010/main" val="15445085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Housekeeping</a:t>
            </a:r>
            <a:endParaRPr lang="en-US" sz="4000" b="1" dirty="0">
              <a:solidFill>
                <a:srgbClr val="EE5D1B"/>
              </a:solidFill>
            </a:endParaRPr>
          </a:p>
        </p:txBody>
      </p:sp>
      <p:sp>
        <p:nvSpPr>
          <p:cNvPr id="4" name="TextBox 3"/>
          <p:cNvSpPr txBox="1"/>
          <p:nvPr/>
        </p:nvSpPr>
        <p:spPr>
          <a:xfrm>
            <a:off x="506026" y="1628319"/>
            <a:ext cx="8032666" cy="5016758"/>
          </a:xfrm>
          <a:prstGeom prst="rect">
            <a:avLst/>
          </a:prstGeom>
          <a:noFill/>
        </p:spPr>
        <p:txBody>
          <a:bodyPr wrap="square" rtlCol="0">
            <a:spAutoFit/>
          </a:bodyPr>
          <a:lstStyle/>
          <a:p>
            <a:r>
              <a:rPr lang="en-US" sz="2400" b="1" dirty="0" smtClean="0">
                <a:solidFill>
                  <a:srgbClr val="542E19"/>
                </a:solidFill>
              </a:rPr>
              <a:t>Please follow these instructions to participate:</a:t>
            </a:r>
          </a:p>
          <a:p>
            <a:endParaRPr lang="en-US" sz="2400" b="1" dirty="0">
              <a:solidFill>
                <a:srgbClr val="542E19"/>
              </a:solidFill>
            </a:endParaRPr>
          </a:p>
          <a:p>
            <a:r>
              <a:rPr lang="en-US" sz="2000" b="1" dirty="0" smtClean="0">
                <a:solidFill>
                  <a:srgbClr val="542E19"/>
                </a:solidFill>
              </a:rPr>
              <a:t>1)   You MUST </a:t>
            </a:r>
            <a:r>
              <a:rPr lang="en-US" sz="2000" b="1" dirty="0">
                <a:solidFill>
                  <a:srgbClr val="542E19"/>
                </a:solidFill>
              </a:rPr>
              <a:t>d</a:t>
            </a:r>
            <a:r>
              <a:rPr lang="en-US" sz="2000" b="1" dirty="0" smtClean="0">
                <a:solidFill>
                  <a:srgbClr val="542E19"/>
                </a:solidFill>
              </a:rPr>
              <a:t>ial-in to the conference line to hear audio: </a:t>
            </a:r>
          </a:p>
          <a:p>
            <a:r>
              <a:rPr lang="en-US" sz="2000" b="1" dirty="0">
                <a:solidFill>
                  <a:srgbClr val="542E19"/>
                </a:solidFill>
              </a:rPr>
              <a:t>	</a:t>
            </a:r>
            <a:r>
              <a:rPr lang="en-US" sz="2000" b="1" dirty="0" smtClean="0">
                <a:solidFill>
                  <a:srgbClr val="542E19"/>
                </a:solidFill>
              </a:rPr>
              <a:t>Number: 1-866-939-8416, Access code: 3200618#</a:t>
            </a:r>
          </a:p>
          <a:p>
            <a:pPr marL="457200" indent="-457200">
              <a:buAutoNum type="arabicParenR"/>
            </a:pPr>
            <a:endParaRPr lang="en-US" sz="2000" b="1" dirty="0">
              <a:solidFill>
                <a:srgbClr val="542E19"/>
              </a:solidFill>
            </a:endParaRPr>
          </a:p>
          <a:p>
            <a:r>
              <a:rPr lang="en-US" sz="2000" b="1" dirty="0" smtClean="0">
                <a:solidFill>
                  <a:srgbClr val="542E19"/>
                </a:solidFill>
              </a:rPr>
              <a:t>2)    Put yourself on mute on your phone at all times except if you have a 	question during Q&amp;A. Press *6 to mute yourself and *6 to unmute. </a:t>
            </a:r>
          </a:p>
          <a:p>
            <a:endParaRPr lang="en-US" sz="2000" b="1" dirty="0">
              <a:solidFill>
                <a:srgbClr val="542E19"/>
              </a:solidFill>
            </a:endParaRPr>
          </a:p>
          <a:p>
            <a:r>
              <a:rPr lang="en-US" sz="2000" b="1" dirty="0" smtClean="0">
                <a:solidFill>
                  <a:srgbClr val="542E19"/>
                </a:solidFill>
              </a:rPr>
              <a:t>3)    Please hold questions until the end when we will have time for Q&amp;A. 	You can either ask on the phone or type your questions into the Q&amp;A</a:t>
            </a:r>
            <a:r>
              <a:rPr lang="en-US" sz="2000" b="1" dirty="0">
                <a:solidFill>
                  <a:srgbClr val="542E19"/>
                </a:solidFill>
              </a:rPr>
              <a:t> </a:t>
            </a:r>
            <a:r>
              <a:rPr lang="en-US" sz="2000" b="1" dirty="0" smtClean="0">
                <a:solidFill>
                  <a:srgbClr val="542E19"/>
                </a:solidFill>
              </a:rPr>
              <a:t>	box 	on the webinar screen and the presenter will read them for you.</a:t>
            </a:r>
          </a:p>
          <a:p>
            <a:endParaRPr lang="en-US" sz="2000" b="1" dirty="0" smtClean="0">
              <a:solidFill>
                <a:srgbClr val="542E19"/>
              </a:solidFill>
            </a:endParaRPr>
          </a:p>
          <a:p>
            <a:pPr marL="457200" indent="-457200">
              <a:buAutoNum type="arabicParenR"/>
            </a:pPr>
            <a:endParaRPr lang="en-US" sz="2400" b="1" dirty="0" smtClean="0">
              <a:solidFill>
                <a:srgbClr val="542E19"/>
              </a:solidFill>
            </a:endParaRPr>
          </a:p>
          <a:p>
            <a:pPr marL="457200" indent="-457200">
              <a:buAutoNum type="arabicParenR"/>
            </a:pPr>
            <a:endParaRPr lang="en-US" sz="2400" b="1" dirty="0" smtClean="0">
              <a:solidFill>
                <a:srgbClr val="542E19"/>
              </a:solidFill>
            </a:endParaRPr>
          </a:p>
          <a:p>
            <a:pPr marL="457200" indent="-457200">
              <a:buAutoNum type="arabicParenR"/>
            </a:pPr>
            <a:endParaRPr lang="en-US" sz="2400" b="1" dirty="0">
              <a:solidFill>
                <a:srgbClr val="542E19"/>
              </a:solidFill>
            </a:endParaRPr>
          </a:p>
        </p:txBody>
      </p:sp>
      <p:pic>
        <p:nvPicPr>
          <p:cNvPr id="6" name="Picture 5"/>
          <p:cNvPicPr/>
          <p:nvPr/>
        </p:nvPicPr>
        <p:blipFill>
          <a:blip r:embed="rId3">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Tree>
    <p:extLst>
      <p:ext uri="{BB962C8B-B14F-4D97-AF65-F5344CB8AC3E}">
        <p14:creationId xmlns:p14="http://schemas.microsoft.com/office/powerpoint/2010/main" val="1191992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026" y="1149531"/>
            <a:ext cx="6852717" cy="4893647"/>
          </a:xfrm>
          <a:prstGeom prst="rect">
            <a:avLst/>
          </a:prstGeom>
          <a:noFill/>
        </p:spPr>
        <p:txBody>
          <a:bodyPr wrap="square" rtlCol="0">
            <a:spAutoFit/>
          </a:bodyPr>
          <a:lstStyle/>
          <a:p>
            <a:pPr marL="342900" lvl="0" indent="-342900" fontAlgn="base">
              <a:buFont typeface="Arial" panose="020B0604020202020204" pitchFamily="34" charset="0"/>
              <a:buChar char="•"/>
            </a:pPr>
            <a:r>
              <a:rPr lang="en-US" sz="2400" dirty="0" smtClean="0"/>
              <a:t>Introduction of topic and presenters</a:t>
            </a:r>
            <a:endParaRPr lang="en-US" sz="2400" dirty="0"/>
          </a:p>
          <a:p>
            <a:pPr lvl="0" fontAlgn="base"/>
            <a:endParaRPr lang="en-US" sz="2400" dirty="0" smtClean="0"/>
          </a:p>
          <a:p>
            <a:pPr marL="342900" lvl="0" indent="-342900" fontAlgn="base">
              <a:buFont typeface="Arial" panose="020B0604020202020204" pitchFamily="34" charset="0"/>
              <a:buChar char="•"/>
            </a:pPr>
            <a:r>
              <a:rPr lang="en-US" sz="2400" dirty="0" smtClean="0"/>
              <a:t>Sustainable Leadership Best Practices </a:t>
            </a:r>
            <a:endParaRPr lang="en-US" sz="2400" dirty="0"/>
          </a:p>
          <a:p>
            <a:pPr lvl="0" fontAlgn="base"/>
            <a:endParaRPr lang="en-US" sz="2400" dirty="0" smtClean="0"/>
          </a:p>
          <a:p>
            <a:pPr marL="342900" lvl="0" indent="-342900" fontAlgn="base">
              <a:buFont typeface="Arial" panose="020B0604020202020204" pitchFamily="34" charset="0"/>
              <a:buChar char="•"/>
            </a:pPr>
            <a:r>
              <a:rPr lang="en-US" sz="2400" dirty="0" smtClean="0"/>
              <a:t>Case Study</a:t>
            </a:r>
            <a:r>
              <a:rPr lang="en-US" sz="2400" dirty="0"/>
              <a:t>: Villanova </a:t>
            </a:r>
            <a:r>
              <a:rPr lang="en-US" sz="2400" dirty="0" smtClean="0"/>
              <a:t>University </a:t>
            </a:r>
            <a:endParaRPr lang="en-US" sz="2400" dirty="0"/>
          </a:p>
          <a:p>
            <a:pPr lvl="0" fontAlgn="base"/>
            <a:endParaRPr lang="en-US" sz="2400" dirty="0" smtClean="0"/>
          </a:p>
          <a:p>
            <a:pPr marL="342900" lvl="0" indent="-342900" fontAlgn="base">
              <a:buFont typeface="Arial" panose="020B0604020202020204" pitchFamily="34" charset="0"/>
              <a:buChar char="•"/>
            </a:pPr>
            <a:r>
              <a:rPr lang="en-US" sz="2400" dirty="0" smtClean="0"/>
              <a:t>Top Resources </a:t>
            </a:r>
            <a:endParaRPr lang="en-US" sz="2400" dirty="0"/>
          </a:p>
          <a:p>
            <a:pPr lvl="0" fontAlgn="base"/>
            <a:endParaRPr lang="en-US" sz="2400" dirty="0"/>
          </a:p>
          <a:p>
            <a:pPr marL="342900" lvl="0" indent="-342900" fontAlgn="base">
              <a:buFont typeface="Arial" panose="020B0604020202020204" pitchFamily="34" charset="0"/>
              <a:buChar char="•"/>
            </a:pPr>
            <a:r>
              <a:rPr lang="en-US" sz="2400" dirty="0" smtClean="0"/>
              <a:t>Fair Trade </a:t>
            </a:r>
            <a:r>
              <a:rPr lang="en-US" sz="2400" dirty="0"/>
              <a:t>M</a:t>
            </a:r>
            <a:r>
              <a:rPr lang="en-US" sz="2400" dirty="0" smtClean="0"/>
              <a:t>onth 2015</a:t>
            </a:r>
            <a:endParaRPr lang="en-US" sz="2400" dirty="0"/>
          </a:p>
          <a:p>
            <a:pPr lvl="0" fontAlgn="base"/>
            <a:endParaRPr lang="en-US" sz="2400" dirty="0" smtClean="0"/>
          </a:p>
          <a:p>
            <a:pPr marL="342900" lvl="0" indent="-342900" fontAlgn="base">
              <a:buFont typeface="Arial" panose="020B0604020202020204" pitchFamily="34" charset="0"/>
              <a:buChar char="•"/>
            </a:pPr>
            <a:r>
              <a:rPr lang="en-US" sz="2400" dirty="0" smtClean="0"/>
              <a:t>How to Register Events Online  </a:t>
            </a:r>
          </a:p>
          <a:p>
            <a:pPr lvl="0" fontAlgn="base"/>
            <a:endParaRPr lang="en-US" sz="2400" dirty="0" smtClean="0"/>
          </a:p>
          <a:p>
            <a:pPr marL="342900" lvl="0" indent="-342900" fontAlgn="base">
              <a:buFont typeface="Arial" panose="020B0604020202020204" pitchFamily="34" charset="0"/>
              <a:buChar char="•"/>
            </a:pPr>
            <a:r>
              <a:rPr lang="en-US" sz="2400" dirty="0" smtClean="0"/>
              <a:t>Q&amp;A</a:t>
            </a:r>
            <a:endParaRPr lang="en-US" sz="2400" dirty="0"/>
          </a:p>
        </p:txBody>
      </p:sp>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Agenda for this Training</a:t>
            </a:r>
            <a:endParaRPr lang="en-US" sz="4000" b="1" dirty="0">
              <a:solidFill>
                <a:srgbClr val="EE5D1B"/>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6025" y="1062316"/>
            <a:ext cx="7575527" cy="7109639"/>
          </a:xfrm>
          <a:prstGeom prst="rect">
            <a:avLst/>
          </a:prstGeom>
          <a:noFill/>
        </p:spPr>
        <p:txBody>
          <a:bodyPr wrap="square" rtlCol="0">
            <a:spAutoFit/>
          </a:bodyPr>
          <a:lstStyle/>
          <a:p>
            <a:pPr fontAlgn="base"/>
            <a:endParaRPr lang="en-US" sz="2400" dirty="0" smtClean="0">
              <a:solidFill>
                <a:prstClr val="black"/>
              </a:solidFill>
            </a:endParaRPr>
          </a:p>
          <a:p>
            <a:pPr fontAlgn="base"/>
            <a:r>
              <a:rPr lang="en-US" sz="2400" dirty="0" smtClean="0">
                <a:solidFill>
                  <a:prstClr val="black"/>
                </a:solidFill>
              </a:rPr>
              <a:t>Kylie Nealis</a:t>
            </a:r>
          </a:p>
          <a:p>
            <a:pPr fontAlgn="base"/>
            <a:r>
              <a:rPr lang="en-US" sz="2400" dirty="0" smtClean="0">
                <a:solidFill>
                  <a:prstClr val="black"/>
                </a:solidFill>
              </a:rPr>
              <a:t>National </a:t>
            </a:r>
            <a:r>
              <a:rPr lang="en-US" sz="2400" dirty="0">
                <a:solidFill>
                  <a:prstClr val="black"/>
                </a:solidFill>
              </a:rPr>
              <a:t>Organizer, </a:t>
            </a:r>
            <a:r>
              <a:rPr lang="en-US" sz="2400" dirty="0" smtClean="0">
                <a:solidFill>
                  <a:prstClr val="black"/>
                </a:solidFill>
              </a:rPr>
              <a:t>Fair Trade</a:t>
            </a:r>
          </a:p>
          <a:p>
            <a:pPr fontAlgn="base"/>
            <a:r>
              <a:rPr lang="en-US" sz="2400" dirty="0" smtClean="0">
                <a:solidFill>
                  <a:prstClr val="black"/>
                </a:solidFill>
              </a:rPr>
              <a:t>Colleges &amp; Universities (FTCU)</a:t>
            </a:r>
          </a:p>
          <a:p>
            <a:pPr fontAlgn="base"/>
            <a:endParaRPr lang="en-US" sz="2400" dirty="0" smtClean="0">
              <a:solidFill>
                <a:prstClr val="black"/>
              </a:solidFill>
            </a:endParaRPr>
          </a:p>
          <a:p>
            <a:pPr fontAlgn="base"/>
            <a:endParaRPr lang="en-US" sz="2400" dirty="0" smtClean="0">
              <a:solidFill>
                <a:prstClr val="black"/>
              </a:solidFill>
            </a:endParaRPr>
          </a:p>
          <a:p>
            <a:pPr fontAlgn="base"/>
            <a:r>
              <a:rPr lang="en-US" sz="2400" dirty="0" smtClean="0">
                <a:solidFill>
                  <a:prstClr val="black"/>
                </a:solidFill>
              </a:rPr>
              <a:t>Courtney Lang</a:t>
            </a:r>
          </a:p>
          <a:p>
            <a:pPr fontAlgn="base"/>
            <a:r>
              <a:rPr lang="en-US" sz="2400" dirty="0" smtClean="0">
                <a:solidFill>
                  <a:prstClr val="black"/>
                </a:solidFill>
              </a:rPr>
              <a:t>National Organizer, </a:t>
            </a:r>
          </a:p>
          <a:p>
            <a:pPr fontAlgn="base"/>
            <a:r>
              <a:rPr lang="en-US" sz="2400" dirty="0" smtClean="0">
                <a:solidFill>
                  <a:prstClr val="black"/>
                </a:solidFill>
              </a:rPr>
              <a:t>Fair Trade Towns</a:t>
            </a:r>
          </a:p>
          <a:p>
            <a:pPr fontAlgn="base"/>
            <a:endParaRPr lang="en-US" sz="2400" dirty="0">
              <a:solidFill>
                <a:prstClr val="black"/>
              </a:solidFill>
            </a:endParaRPr>
          </a:p>
          <a:p>
            <a:pPr fontAlgn="base"/>
            <a:endParaRPr lang="en-US" sz="2400" dirty="0" smtClean="0">
              <a:solidFill>
                <a:prstClr val="black"/>
              </a:solidFill>
            </a:endParaRPr>
          </a:p>
          <a:p>
            <a:pPr fontAlgn="base"/>
            <a:r>
              <a:rPr lang="en-US" sz="2400" dirty="0" smtClean="0">
                <a:solidFill>
                  <a:prstClr val="black"/>
                </a:solidFill>
              </a:rPr>
              <a:t>Emily Wilson</a:t>
            </a:r>
          </a:p>
          <a:p>
            <a:pPr fontAlgn="base"/>
            <a:r>
              <a:rPr lang="en-US" sz="2400" dirty="0" smtClean="0">
                <a:solidFill>
                  <a:prstClr val="black"/>
                </a:solidFill>
              </a:rPr>
              <a:t>Fair Trade Colleges &amp; Universities </a:t>
            </a:r>
          </a:p>
          <a:p>
            <a:pPr fontAlgn="base"/>
            <a:r>
              <a:rPr lang="en-US" sz="2400" dirty="0" smtClean="0">
                <a:solidFill>
                  <a:prstClr val="black"/>
                </a:solidFill>
              </a:rPr>
              <a:t>2014-15 Fellow</a:t>
            </a:r>
          </a:p>
          <a:p>
            <a:pPr fontAlgn="base"/>
            <a:endParaRPr lang="en-US" sz="2400" dirty="0">
              <a:solidFill>
                <a:prstClr val="black"/>
              </a:solidFill>
            </a:endParaRPr>
          </a:p>
          <a:p>
            <a:pPr fontAlgn="base"/>
            <a:endParaRPr lang="en-US" sz="2400" dirty="0" smtClean="0">
              <a:solidFill>
                <a:prstClr val="black"/>
              </a:solidFill>
            </a:endParaRPr>
          </a:p>
          <a:p>
            <a:pPr fontAlgn="base"/>
            <a:endParaRPr lang="en-US" sz="2400" dirty="0">
              <a:solidFill>
                <a:prstClr val="black"/>
              </a:solidFill>
            </a:endParaRPr>
          </a:p>
          <a:p>
            <a:pPr fontAlgn="base"/>
            <a:endParaRPr lang="en-US" sz="2400" dirty="0" smtClean="0">
              <a:solidFill>
                <a:prstClr val="black"/>
              </a:solidFill>
            </a:endParaRPr>
          </a:p>
          <a:p>
            <a:pPr fontAlgn="base"/>
            <a:endParaRPr lang="en-US" sz="2400" dirty="0" smtClean="0">
              <a:solidFill>
                <a:prstClr val="black"/>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Today’s Presenters</a:t>
            </a:r>
            <a:endParaRPr lang="en-US" sz="4000" b="1" dirty="0">
              <a:solidFill>
                <a:srgbClr val="EE5D1B"/>
              </a:solidFill>
            </a:endParaRPr>
          </a:p>
        </p:txBody>
      </p:sp>
      <p:pic>
        <p:nvPicPr>
          <p:cNvPr id="5" name="Picture 4"/>
          <p:cNvPicPr>
            <a:picLocks noChangeAspect="1"/>
          </p:cNvPicPr>
          <p:nvPr/>
        </p:nvPicPr>
        <p:blipFill>
          <a:blip r:embed="rId3"/>
          <a:stretch>
            <a:fillRect/>
          </a:stretch>
        </p:blipFill>
        <p:spPr>
          <a:xfrm>
            <a:off x="4844417" y="2777895"/>
            <a:ext cx="1552575" cy="1552575"/>
          </a:xfrm>
          <a:prstGeom prst="rect">
            <a:avLst/>
          </a:prstGeom>
        </p:spPr>
      </p:pic>
      <p:pic>
        <p:nvPicPr>
          <p:cNvPr id="6" name="Picture 5"/>
          <p:cNvPicPr>
            <a:picLocks noChangeAspect="1"/>
          </p:cNvPicPr>
          <p:nvPr/>
        </p:nvPicPr>
        <p:blipFill>
          <a:blip r:embed="rId4"/>
          <a:stretch>
            <a:fillRect/>
          </a:stretch>
        </p:blipFill>
        <p:spPr>
          <a:xfrm>
            <a:off x="4874962" y="1096163"/>
            <a:ext cx="1491483" cy="1488181"/>
          </a:xfrm>
          <a:prstGeom prst="rect">
            <a:avLst/>
          </a:prstGeom>
        </p:spPr>
      </p:pic>
      <p:pic>
        <p:nvPicPr>
          <p:cNvPr id="7" name="Picture 6"/>
          <p:cNvPicPr>
            <a:picLocks noChangeAspect="1"/>
          </p:cNvPicPr>
          <p:nvPr/>
        </p:nvPicPr>
        <p:blipFill>
          <a:blip r:embed="rId5"/>
          <a:stretch>
            <a:fillRect/>
          </a:stretch>
        </p:blipFill>
        <p:spPr>
          <a:xfrm>
            <a:off x="4844417" y="4524021"/>
            <a:ext cx="1522028" cy="1522028"/>
          </a:xfrm>
          <a:prstGeom prst="rect">
            <a:avLst/>
          </a:prstGeom>
        </p:spPr>
      </p:pic>
    </p:spTree>
    <p:extLst>
      <p:ext uri="{BB962C8B-B14F-4D97-AF65-F5344CB8AC3E}">
        <p14:creationId xmlns:p14="http://schemas.microsoft.com/office/powerpoint/2010/main" val="1678541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217957" y="319596"/>
            <a:ext cx="7575527" cy="1200329"/>
          </a:xfrm>
          <a:prstGeom prst="rect">
            <a:avLst/>
          </a:prstGeom>
          <a:noFill/>
        </p:spPr>
        <p:txBody>
          <a:bodyPr wrap="square" rtlCol="0">
            <a:spAutoFit/>
          </a:bodyPr>
          <a:lstStyle/>
          <a:p>
            <a:r>
              <a:rPr lang="en-US" sz="4000" b="1" dirty="0" smtClean="0">
                <a:solidFill>
                  <a:srgbClr val="EE5D1B"/>
                </a:solidFill>
              </a:rPr>
              <a:t>Sustainable Leadership </a:t>
            </a:r>
          </a:p>
          <a:p>
            <a:r>
              <a:rPr lang="en-US" sz="3200" b="1" dirty="0" smtClean="0">
                <a:solidFill>
                  <a:srgbClr val="EE5D1B"/>
                </a:solidFill>
              </a:rPr>
              <a:t>Best Practice #1 – Power Mapping</a:t>
            </a:r>
            <a:endParaRPr lang="en-US" sz="3200" b="1" dirty="0">
              <a:solidFill>
                <a:srgbClr val="EE5D1B"/>
              </a:solidFill>
            </a:endParaRPr>
          </a:p>
        </p:txBody>
      </p:sp>
      <p:sp>
        <p:nvSpPr>
          <p:cNvPr id="5" name="TextBox 4"/>
          <p:cNvSpPr txBox="1"/>
          <p:nvPr/>
        </p:nvSpPr>
        <p:spPr>
          <a:xfrm>
            <a:off x="217957" y="1748142"/>
            <a:ext cx="8678907" cy="4308872"/>
          </a:xfrm>
          <a:prstGeom prst="rect">
            <a:avLst/>
          </a:prstGeom>
          <a:noFill/>
        </p:spPr>
        <p:txBody>
          <a:bodyPr wrap="square" rtlCol="0">
            <a:spAutoFit/>
          </a:bodyPr>
          <a:lstStyle/>
          <a:p>
            <a:pPr lvl="0" fontAlgn="base"/>
            <a:r>
              <a:rPr lang="en-US" sz="2400" dirty="0" smtClean="0"/>
              <a:t>Power Mapping is a process of identifying who your allies on campus are and who the key decision-makers on your campus are. </a:t>
            </a:r>
          </a:p>
          <a:p>
            <a:pPr lvl="0" fontAlgn="base"/>
            <a:endParaRPr lang="en-US" sz="2400" b="1" i="1" dirty="0"/>
          </a:p>
          <a:p>
            <a:pPr lvl="0" fontAlgn="base"/>
            <a:r>
              <a:rPr lang="en-US" sz="2000" b="1" i="1" dirty="0" smtClean="0"/>
              <a:t>Important things to consider:</a:t>
            </a:r>
          </a:p>
          <a:p>
            <a:pPr lvl="0" fontAlgn="base"/>
            <a:endParaRPr lang="en-US" sz="2000" b="1" i="1" dirty="0"/>
          </a:p>
          <a:p>
            <a:pPr marL="285750" lvl="0" indent="-285750" fontAlgn="base">
              <a:buFont typeface="Arial" panose="020B0604020202020204" pitchFamily="34" charset="0"/>
              <a:buChar char="•"/>
            </a:pPr>
            <a:r>
              <a:rPr lang="en-US" b="1" dirty="0" smtClean="0"/>
              <a:t>Start </a:t>
            </a:r>
            <a:r>
              <a:rPr lang="en-US" b="1" dirty="0"/>
              <a:t>with who you know. </a:t>
            </a:r>
            <a:r>
              <a:rPr lang="en-US" dirty="0" smtClean="0"/>
              <a:t>Consider which people and networks you already know. Look at existing relationships that your fellows students and lead faculty member have. </a:t>
            </a:r>
          </a:p>
          <a:p>
            <a:pPr lvl="0" fontAlgn="base"/>
            <a:endParaRPr lang="en-US" dirty="0" smtClean="0"/>
          </a:p>
          <a:p>
            <a:pPr marL="285750" lvl="0" indent="-285750" fontAlgn="base">
              <a:buFont typeface="Arial" panose="020B0604020202020204" pitchFamily="34" charset="0"/>
              <a:buChar char="•"/>
            </a:pPr>
            <a:r>
              <a:rPr lang="en-US" b="1" dirty="0" smtClean="0"/>
              <a:t>Create a list or draw a map </a:t>
            </a:r>
            <a:r>
              <a:rPr lang="en-US" dirty="0" smtClean="0"/>
              <a:t>to see where there’s connections to your campaign’s goals.</a:t>
            </a:r>
          </a:p>
          <a:p>
            <a:pPr lvl="0" fontAlgn="base"/>
            <a:endParaRPr lang="en-US" dirty="0"/>
          </a:p>
          <a:p>
            <a:pPr marL="285750" lvl="0" indent="-285750" fontAlgn="base">
              <a:buFont typeface="Arial" panose="020B0604020202020204" pitchFamily="34" charset="0"/>
              <a:buChar char="•"/>
            </a:pPr>
            <a:r>
              <a:rPr lang="en-US" b="1" dirty="0" smtClean="0"/>
              <a:t>Begin outreach </a:t>
            </a:r>
            <a:r>
              <a:rPr lang="en-US" dirty="0" smtClean="0"/>
              <a:t>to the people and networks that you already know, gauge their interest. </a:t>
            </a:r>
          </a:p>
          <a:p>
            <a:pPr lvl="0" fontAlgn="base"/>
            <a:endParaRPr lang="en-US" dirty="0" smtClean="0"/>
          </a:p>
          <a:p>
            <a:pPr marL="285750" lvl="0" indent="-285750" fontAlgn="base">
              <a:buFont typeface="Arial" panose="020B0604020202020204" pitchFamily="34" charset="0"/>
              <a:buChar char="•"/>
            </a:pPr>
            <a:r>
              <a:rPr lang="en-US" b="1" dirty="0" smtClean="0"/>
              <a:t>Look </a:t>
            </a:r>
            <a:r>
              <a:rPr lang="en-US" b="1" dirty="0"/>
              <a:t>‘outside the box</a:t>
            </a:r>
            <a:r>
              <a:rPr lang="en-US" b="1" dirty="0" smtClean="0"/>
              <a:t>’</a:t>
            </a:r>
            <a:r>
              <a:rPr lang="en-US" dirty="0" smtClean="0"/>
              <a:t>, </a:t>
            </a:r>
            <a:r>
              <a:rPr lang="en-US" dirty="0"/>
              <a:t>connect </a:t>
            </a:r>
            <a:r>
              <a:rPr lang="en-US" dirty="0" smtClean="0"/>
              <a:t>your Fair </a:t>
            </a:r>
            <a:r>
              <a:rPr lang="en-US" dirty="0"/>
              <a:t>Trade </a:t>
            </a:r>
            <a:r>
              <a:rPr lang="en-US" dirty="0" smtClean="0"/>
              <a:t>efforts on campus </a:t>
            </a:r>
            <a:r>
              <a:rPr lang="en-US" dirty="0"/>
              <a:t>to </a:t>
            </a:r>
            <a:r>
              <a:rPr lang="en-US" dirty="0" smtClean="0"/>
              <a:t>other sustainability </a:t>
            </a:r>
            <a:r>
              <a:rPr lang="en-US" dirty="0"/>
              <a:t>and social justice efforts on </a:t>
            </a:r>
            <a:r>
              <a:rPr lang="en-US" dirty="0" smtClean="0"/>
              <a:t>campus.</a:t>
            </a:r>
          </a:p>
        </p:txBody>
      </p:sp>
    </p:spTree>
    <p:extLst>
      <p:ext uri="{BB962C8B-B14F-4D97-AF65-F5344CB8AC3E}">
        <p14:creationId xmlns:p14="http://schemas.microsoft.com/office/powerpoint/2010/main" val="2777584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94390" y="319596"/>
            <a:ext cx="8019880" cy="1200329"/>
          </a:xfrm>
          <a:prstGeom prst="rect">
            <a:avLst/>
          </a:prstGeom>
          <a:noFill/>
        </p:spPr>
        <p:txBody>
          <a:bodyPr wrap="square" rtlCol="0">
            <a:spAutoFit/>
          </a:bodyPr>
          <a:lstStyle/>
          <a:p>
            <a:r>
              <a:rPr lang="en-US" sz="4000" b="1" dirty="0" smtClean="0">
                <a:solidFill>
                  <a:srgbClr val="EE5D1B"/>
                </a:solidFill>
              </a:rPr>
              <a:t>Sustainable Leadership </a:t>
            </a:r>
          </a:p>
          <a:p>
            <a:r>
              <a:rPr lang="en-US" sz="3200" b="1" dirty="0" smtClean="0">
                <a:solidFill>
                  <a:srgbClr val="EE5D1B"/>
                </a:solidFill>
              </a:rPr>
              <a:t>Best Practice #2 – Engagement &amp; Recruitment</a:t>
            </a:r>
            <a:endParaRPr lang="en-US" sz="3200" b="1" dirty="0">
              <a:solidFill>
                <a:srgbClr val="EE5D1B"/>
              </a:solidFill>
            </a:endParaRPr>
          </a:p>
        </p:txBody>
      </p:sp>
      <p:sp>
        <p:nvSpPr>
          <p:cNvPr id="2" name="Rectangle 1"/>
          <p:cNvSpPr/>
          <p:nvPr/>
        </p:nvSpPr>
        <p:spPr>
          <a:xfrm>
            <a:off x="257577" y="1836956"/>
            <a:ext cx="8512935" cy="4154984"/>
          </a:xfrm>
          <a:prstGeom prst="rect">
            <a:avLst/>
          </a:prstGeom>
        </p:spPr>
        <p:txBody>
          <a:bodyPr wrap="square">
            <a:spAutoFit/>
          </a:bodyPr>
          <a:lstStyle/>
          <a:p>
            <a:pPr lvl="0"/>
            <a:r>
              <a:rPr lang="en-US" sz="2400" dirty="0" smtClean="0"/>
              <a:t>Engaging and recruiting campaign leaders is essential to the long-term effectiveness of the campaign. </a:t>
            </a:r>
          </a:p>
          <a:p>
            <a:pPr lvl="0"/>
            <a:endParaRPr lang="en-US" dirty="0"/>
          </a:p>
          <a:p>
            <a:r>
              <a:rPr lang="en-US" b="1" i="1" dirty="0"/>
              <a:t>Important things to consider:</a:t>
            </a:r>
          </a:p>
          <a:p>
            <a:pPr lvl="0"/>
            <a:endParaRPr lang="en-US" dirty="0" smtClean="0"/>
          </a:p>
          <a:p>
            <a:pPr marL="285750" indent="-285750">
              <a:buFont typeface="Arial" panose="020B0604020202020204" pitchFamily="34" charset="0"/>
              <a:buChar char="•"/>
            </a:pPr>
            <a:r>
              <a:rPr lang="en-US" b="1" dirty="0" smtClean="0"/>
              <a:t>Articulate the </a:t>
            </a:r>
            <a:r>
              <a:rPr lang="en-US" b="1" dirty="0"/>
              <a:t>WIFM </a:t>
            </a:r>
            <a:r>
              <a:rPr lang="en-US" dirty="0"/>
              <a:t>[what’s in it for me] </a:t>
            </a:r>
            <a:r>
              <a:rPr lang="en-US" dirty="0" smtClean="0"/>
              <a:t>– team </a:t>
            </a:r>
            <a:r>
              <a:rPr lang="en-US" dirty="0"/>
              <a:t>members </a:t>
            </a:r>
            <a:r>
              <a:rPr lang="en-US" dirty="0" smtClean="0"/>
              <a:t>should connect </a:t>
            </a:r>
            <a:r>
              <a:rPr lang="en-US" dirty="0"/>
              <a:t>with the mission of </a:t>
            </a:r>
            <a:r>
              <a:rPr lang="en-US" dirty="0" smtClean="0"/>
              <a:t>Fair Trade </a:t>
            </a:r>
            <a:r>
              <a:rPr lang="en-US" dirty="0"/>
              <a:t>but </a:t>
            </a:r>
            <a:r>
              <a:rPr lang="en-US" dirty="0" smtClean="0"/>
              <a:t>also </a:t>
            </a:r>
            <a:r>
              <a:rPr lang="en-US" dirty="0"/>
              <a:t>see how they can personally </a:t>
            </a:r>
            <a:r>
              <a:rPr lang="en-US" dirty="0" smtClean="0"/>
              <a:t>benefit. For example: valuable community organizing </a:t>
            </a:r>
            <a:r>
              <a:rPr lang="en-US" dirty="0"/>
              <a:t>experience, resume </a:t>
            </a:r>
            <a:r>
              <a:rPr lang="en-US" dirty="0" smtClean="0"/>
              <a:t>building, networking, potential benefits to their academic studies, study </a:t>
            </a:r>
            <a:r>
              <a:rPr lang="en-US" dirty="0"/>
              <a:t>abroad or </a:t>
            </a:r>
            <a:r>
              <a:rPr lang="en-US" dirty="0" smtClean="0"/>
              <a:t>immersion opportunities, etc.</a:t>
            </a:r>
          </a:p>
          <a:p>
            <a:endParaRPr lang="en-US" dirty="0" smtClean="0"/>
          </a:p>
          <a:p>
            <a:pPr marL="285750" indent="-285750">
              <a:buFont typeface="Arial" panose="020B0604020202020204" pitchFamily="34" charset="0"/>
              <a:buChar char="•"/>
            </a:pPr>
            <a:r>
              <a:rPr lang="en-US" b="1" dirty="0" smtClean="0"/>
              <a:t>Networking</a:t>
            </a:r>
            <a:r>
              <a:rPr lang="en-US" dirty="0" smtClean="0"/>
              <a:t> – it’s important to network, attend various events on campus and engage your fellow students in conversations about Fair Trade and your campaign. The key to engaging and recruiting new leaders is getting them passionate about Fair Trade! </a:t>
            </a:r>
          </a:p>
          <a:p>
            <a:pPr marL="285750" indent="-285750">
              <a:buFontTx/>
              <a:buChar char="-"/>
            </a:pPr>
            <a:endParaRPr lang="en-US" dirty="0" smtClean="0"/>
          </a:p>
        </p:txBody>
      </p:sp>
    </p:spTree>
    <p:extLst>
      <p:ext uri="{BB962C8B-B14F-4D97-AF65-F5344CB8AC3E}">
        <p14:creationId xmlns:p14="http://schemas.microsoft.com/office/powerpoint/2010/main" val="2332119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94390" y="319596"/>
            <a:ext cx="7517372" cy="1692771"/>
          </a:xfrm>
          <a:prstGeom prst="rect">
            <a:avLst/>
          </a:prstGeom>
          <a:noFill/>
        </p:spPr>
        <p:txBody>
          <a:bodyPr wrap="square" rtlCol="0">
            <a:spAutoFit/>
          </a:bodyPr>
          <a:lstStyle/>
          <a:p>
            <a:r>
              <a:rPr lang="en-US" sz="4000" b="1" dirty="0" smtClean="0">
                <a:solidFill>
                  <a:srgbClr val="EE5D1B"/>
                </a:solidFill>
              </a:rPr>
              <a:t>Sustainable Leadership </a:t>
            </a:r>
          </a:p>
          <a:p>
            <a:r>
              <a:rPr lang="en-US" sz="3200" b="1" dirty="0" smtClean="0">
                <a:solidFill>
                  <a:srgbClr val="EE5D1B"/>
                </a:solidFill>
              </a:rPr>
              <a:t>Best Practice #3 – Anticipating &amp; Dealing with Turnover </a:t>
            </a:r>
            <a:endParaRPr lang="en-US" sz="3200" b="1" dirty="0">
              <a:solidFill>
                <a:srgbClr val="EE5D1B"/>
              </a:solidFill>
            </a:endParaRPr>
          </a:p>
        </p:txBody>
      </p:sp>
      <p:sp>
        <p:nvSpPr>
          <p:cNvPr id="5" name="Rectangle 4"/>
          <p:cNvSpPr/>
          <p:nvPr/>
        </p:nvSpPr>
        <p:spPr>
          <a:xfrm>
            <a:off x="257577" y="2012367"/>
            <a:ext cx="8680361" cy="4801314"/>
          </a:xfrm>
          <a:prstGeom prst="rect">
            <a:avLst/>
          </a:prstGeom>
        </p:spPr>
        <p:txBody>
          <a:bodyPr wrap="square">
            <a:spAutoFit/>
          </a:bodyPr>
          <a:lstStyle/>
          <a:p>
            <a:pPr lvl="0"/>
            <a:r>
              <a:rPr lang="en-US" sz="2400" dirty="0" smtClean="0"/>
              <a:t>Turnover, or the task of replacing yourself, is something that every campaign faces. Luckily, by utilizing some of these tips, you can anticipate and plan for it without your campaign missing a beat!</a:t>
            </a:r>
          </a:p>
          <a:p>
            <a:pPr lvl="0"/>
            <a:endParaRPr lang="en-US" dirty="0"/>
          </a:p>
          <a:p>
            <a:r>
              <a:rPr lang="en-US" b="1" i="1" dirty="0"/>
              <a:t>Important things to consider:</a:t>
            </a:r>
          </a:p>
          <a:p>
            <a:pPr lvl="0"/>
            <a:endParaRPr lang="en-US" dirty="0" smtClean="0"/>
          </a:p>
          <a:p>
            <a:pPr marL="285750" indent="-285750">
              <a:buFontTx/>
              <a:buChar char="-"/>
            </a:pPr>
            <a:r>
              <a:rPr lang="en-US" b="1" dirty="0" smtClean="0"/>
              <a:t>Clear communication</a:t>
            </a:r>
            <a:r>
              <a:rPr lang="en-US" dirty="0" smtClean="0"/>
              <a:t>: make sure that the people involved in your campaign clearly articulate their plans for the future and their commitment to leading the campaign.</a:t>
            </a:r>
          </a:p>
          <a:p>
            <a:r>
              <a:rPr lang="en-US" dirty="0" smtClean="0"/>
              <a:t> </a:t>
            </a:r>
          </a:p>
          <a:p>
            <a:pPr marL="285750" indent="-285750">
              <a:buFontTx/>
              <a:buChar char="-"/>
            </a:pPr>
            <a:r>
              <a:rPr lang="en-US" b="1" dirty="0" smtClean="0"/>
              <a:t>Advance notice</a:t>
            </a:r>
            <a:r>
              <a:rPr lang="en-US" dirty="0" smtClean="0"/>
              <a:t>: organizers leave campaigns for many reasons (graduation, study abroad, etc.) Give your campaign at least three months notice beforehand and </a:t>
            </a:r>
            <a:r>
              <a:rPr lang="en-US" dirty="0"/>
              <a:t>e</a:t>
            </a:r>
            <a:r>
              <a:rPr lang="en-US" dirty="0" smtClean="0"/>
              <a:t>stablish this as an expectation.</a:t>
            </a:r>
          </a:p>
          <a:p>
            <a:endParaRPr lang="en-US" dirty="0" smtClean="0"/>
          </a:p>
          <a:p>
            <a:pPr marL="285750" indent="-285750">
              <a:buFontTx/>
              <a:buChar char="-"/>
            </a:pPr>
            <a:r>
              <a:rPr lang="en-US" b="1" dirty="0" smtClean="0"/>
              <a:t>Mentoring</a:t>
            </a:r>
            <a:r>
              <a:rPr lang="en-US" dirty="0" smtClean="0"/>
              <a:t>: mentor and recruit underclassmen early on to replace campaign leaders. </a:t>
            </a:r>
          </a:p>
          <a:p>
            <a:pPr marL="285750" indent="-285750">
              <a:buFontTx/>
              <a:buChar char="-"/>
            </a:pPr>
            <a:endParaRPr lang="en-US" dirty="0" smtClean="0"/>
          </a:p>
          <a:p>
            <a:pPr marL="285750" indent="-285750">
              <a:buFontTx/>
              <a:buChar char="-"/>
            </a:pPr>
            <a:endParaRPr lang="en-US" dirty="0" smtClean="0"/>
          </a:p>
        </p:txBody>
      </p:sp>
    </p:spTree>
    <p:extLst>
      <p:ext uri="{BB962C8B-B14F-4D97-AF65-F5344CB8AC3E}">
        <p14:creationId xmlns:p14="http://schemas.microsoft.com/office/powerpoint/2010/main" val="158097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Case Study: Villanova University</a:t>
            </a:r>
          </a:p>
        </p:txBody>
      </p:sp>
      <p:pic>
        <p:nvPicPr>
          <p:cNvPr id="2" name="Picture 1"/>
          <p:cNvPicPr>
            <a:picLocks noChangeAspect="1"/>
          </p:cNvPicPr>
          <p:nvPr/>
        </p:nvPicPr>
        <p:blipFill>
          <a:blip r:embed="rId3"/>
          <a:stretch>
            <a:fillRect/>
          </a:stretch>
        </p:blipFill>
        <p:spPr>
          <a:xfrm>
            <a:off x="1605345" y="1861750"/>
            <a:ext cx="5467865" cy="3417416"/>
          </a:xfrm>
          <a:prstGeom prst="rect">
            <a:avLst/>
          </a:prstGeom>
        </p:spPr>
      </p:pic>
    </p:spTree>
    <p:extLst>
      <p:ext uri="{BB962C8B-B14F-4D97-AF65-F5344CB8AC3E}">
        <p14:creationId xmlns:p14="http://schemas.microsoft.com/office/powerpoint/2010/main" val="1486212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r="56943"/>
          <a:stretch>
            <a:fillRect/>
          </a:stretch>
        </p:blipFill>
        <p:spPr>
          <a:xfrm>
            <a:off x="5793364" y="6337300"/>
            <a:ext cx="3350636" cy="520700"/>
          </a:xfrm>
          <a:prstGeom prst="rect">
            <a:avLst/>
          </a:prstGeom>
        </p:spPr>
      </p:pic>
      <p:sp>
        <p:nvSpPr>
          <p:cNvPr id="4" name="TextBox 3"/>
          <p:cNvSpPr txBox="1"/>
          <p:nvPr/>
        </p:nvSpPr>
        <p:spPr>
          <a:xfrm>
            <a:off x="506026" y="319596"/>
            <a:ext cx="7575527" cy="707886"/>
          </a:xfrm>
          <a:prstGeom prst="rect">
            <a:avLst/>
          </a:prstGeom>
          <a:noFill/>
        </p:spPr>
        <p:txBody>
          <a:bodyPr wrap="square" rtlCol="0">
            <a:spAutoFit/>
          </a:bodyPr>
          <a:lstStyle/>
          <a:p>
            <a:r>
              <a:rPr lang="en-US" sz="4000" b="1" dirty="0" smtClean="0">
                <a:solidFill>
                  <a:srgbClr val="EE5D1B"/>
                </a:solidFill>
              </a:rPr>
              <a:t>Top Campaign Resources </a:t>
            </a:r>
            <a:endParaRPr lang="en-US" sz="3600" b="1" dirty="0">
              <a:solidFill>
                <a:srgbClr val="EE5D1B"/>
              </a:solidFill>
            </a:endParaRPr>
          </a:p>
        </p:txBody>
      </p:sp>
      <p:sp>
        <p:nvSpPr>
          <p:cNvPr id="5" name="TextBox 4"/>
          <p:cNvSpPr txBox="1"/>
          <p:nvPr/>
        </p:nvSpPr>
        <p:spPr>
          <a:xfrm>
            <a:off x="341525" y="1513520"/>
            <a:ext cx="8621242" cy="5016758"/>
          </a:xfrm>
          <a:prstGeom prst="rect">
            <a:avLst/>
          </a:prstGeom>
          <a:noFill/>
        </p:spPr>
        <p:txBody>
          <a:bodyPr wrap="square" rtlCol="0">
            <a:spAutoFit/>
          </a:bodyPr>
          <a:lstStyle/>
          <a:p>
            <a:pPr fontAlgn="base"/>
            <a:r>
              <a:rPr lang="en-US" sz="2400" dirty="0" smtClean="0">
                <a:solidFill>
                  <a:prstClr val="black"/>
                </a:solidFill>
              </a:rPr>
              <a:t>Fair Trade Campaigns has a long list of resources to help your campus become a declared Fair Trade College University or School. </a:t>
            </a:r>
            <a:endParaRPr lang="en-US" sz="2400" dirty="0">
              <a:solidFill>
                <a:prstClr val="black"/>
              </a:solidFill>
            </a:endParaRPr>
          </a:p>
          <a:p>
            <a:pPr fontAlgn="base"/>
            <a:endParaRPr lang="en-US" sz="2400" dirty="0" smtClean="0">
              <a:solidFill>
                <a:prstClr val="black"/>
              </a:solidFill>
            </a:endParaRPr>
          </a:p>
          <a:p>
            <a:pPr fontAlgn="base"/>
            <a:r>
              <a:rPr lang="en-US" sz="2400" dirty="0" smtClean="0">
                <a:solidFill>
                  <a:prstClr val="black"/>
                </a:solidFill>
              </a:rPr>
              <a:t>Here are a few of the top resources that we recommend:</a:t>
            </a:r>
          </a:p>
          <a:p>
            <a:pPr fontAlgn="base"/>
            <a:endParaRPr lang="en-US" sz="2000" dirty="0">
              <a:solidFill>
                <a:prstClr val="black"/>
              </a:solidFill>
            </a:endParaRPr>
          </a:p>
          <a:p>
            <a:pPr fontAlgn="base"/>
            <a:r>
              <a:rPr lang="en-US" sz="2000" b="1" i="1" dirty="0" smtClean="0">
                <a:solidFill>
                  <a:prstClr val="black"/>
                </a:solidFill>
              </a:rPr>
              <a:t>1) Student Action Guide</a:t>
            </a:r>
            <a:r>
              <a:rPr lang="en-US" sz="2000" b="1" i="1" dirty="0">
                <a:solidFill>
                  <a:prstClr val="black"/>
                </a:solidFill>
              </a:rPr>
              <a:t>: </a:t>
            </a:r>
            <a:endParaRPr lang="en-US" sz="2000" b="1" i="1" dirty="0" smtClean="0">
              <a:solidFill>
                <a:prstClr val="black"/>
              </a:solidFill>
            </a:endParaRPr>
          </a:p>
          <a:p>
            <a:pPr fontAlgn="base"/>
            <a:r>
              <a:rPr lang="en-US" sz="2000" dirty="0" smtClean="0">
                <a:solidFill>
                  <a:prstClr val="black"/>
                </a:solidFill>
                <a:hlinkClick r:id="rId3"/>
              </a:rPr>
              <a:t>http</a:t>
            </a:r>
            <a:r>
              <a:rPr lang="en-US" sz="2000" dirty="0">
                <a:solidFill>
                  <a:prstClr val="black"/>
                </a:solidFill>
                <a:hlinkClick r:id="rId3"/>
              </a:rPr>
              <a:t>://fairtradecampaigns.org/resource/student-action-guide</a:t>
            </a:r>
            <a:r>
              <a:rPr lang="en-US" sz="2000" dirty="0" smtClean="0">
                <a:solidFill>
                  <a:prstClr val="black"/>
                </a:solidFill>
                <a:hlinkClick r:id="rId3"/>
              </a:rPr>
              <a:t>/</a:t>
            </a:r>
            <a:r>
              <a:rPr lang="en-US" sz="2000" dirty="0" smtClean="0">
                <a:solidFill>
                  <a:prstClr val="black"/>
                </a:solidFill>
              </a:rPr>
              <a:t> </a:t>
            </a:r>
          </a:p>
          <a:p>
            <a:pPr fontAlgn="base"/>
            <a:endParaRPr lang="en-US" sz="2000" dirty="0">
              <a:solidFill>
                <a:prstClr val="black"/>
              </a:solidFill>
            </a:endParaRPr>
          </a:p>
          <a:p>
            <a:pPr fontAlgn="base"/>
            <a:r>
              <a:rPr lang="en-US" sz="2000" b="1" i="1" dirty="0" smtClean="0">
                <a:solidFill>
                  <a:prstClr val="black"/>
                </a:solidFill>
              </a:rPr>
              <a:t>2) Fair Trade Products 101:</a:t>
            </a:r>
          </a:p>
          <a:p>
            <a:pPr fontAlgn="base"/>
            <a:r>
              <a:rPr lang="en-US" sz="2000" dirty="0" smtClean="0">
                <a:solidFill>
                  <a:prstClr val="black"/>
                </a:solidFill>
                <a:hlinkClick r:id="rId4"/>
              </a:rPr>
              <a:t>http</a:t>
            </a:r>
            <a:r>
              <a:rPr lang="en-US" sz="2000" dirty="0">
                <a:solidFill>
                  <a:prstClr val="black"/>
                </a:solidFill>
                <a:hlinkClick r:id="rId4"/>
              </a:rPr>
              <a:t>://fairtradecampaigns.org/resource/fair-trade-product-list</a:t>
            </a:r>
            <a:r>
              <a:rPr lang="en-US" sz="2000" dirty="0" smtClean="0">
                <a:solidFill>
                  <a:prstClr val="black"/>
                </a:solidFill>
                <a:hlinkClick r:id="rId4"/>
              </a:rPr>
              <a:t>/</a:t>
            </a:r>
            <a:r>
              <a:rPr lang="en-US" sz="2000" dirty="0" smtClean="0">
                <a:solidFill>
                  <a:prstClr val="black"/>
                </a:solidFill>
              </a:rPr>
              <a:t>  </a:t>
            </a:r>
          </a:p>
          <a:p>
            <a:pPr fontAlgn="base"/>
            <a:endParaRPr lang="en-US" sz="2000" dirty="0">
              <a:solidFill>
                <a:prstClr val="black"/>
              </a:solidFill>
            </a:endParaRPr>
          </a:p>
          <a:p>
            <a:pPr fontAlgn="base"/>
            <a:r>
              <a:rPr lang="en-US" sz="2000" b="1" i="1" dirty="0" smtClean="0">
                <a:solidFill>
                  <a:prstClr val="black"/>
                </a:solidFill>
              </a:rPr>
              <a:t>3) Fair Trade &amp; Environmental Sustainability:</a:t>
            </a:r>
          </a:p>
          <a:p>
            <a:pPr fontAlgn="base"/>
            <a:r>
              <a:rPr lang="en-US" sz="2000" dirty="0">
                <a:solidFill>
                  <a:prstClr val="black"/>
                </a:solidFill>
                <a:hlinkClick r:id="rId5"/>
              </a:rPr>
              <a:t>http://fairtradecampaigns.org/resource/fair-trade-and-environmental-sustainability</a:t>
            </a:r>
            <a:r>
              <a:rPr lang="en-US" sz="2000" dirty="0" smtClean="0">
                <a:solidFill>
                  <a:prstClr val="black"/>
                </a:solidFill>
                <a:hlinkClick r:id="rId5"/>
              </a:rPr>
              <a:t>/</a:t>
            </a:r>
            <a:r>
              <a:rPr lang="en-US" sz="2000" dirty="0" smtClean="0">
                <a:solidFill>
                  <a:prstClr val="black"/>
                </a:solidFill>
              </a:rPr>
              <a:t> </a:t>
            </a:r>
          </a:p>
          <a:p>
            <a:pPr fontAlgn="base"/>
            <a:endParaRPr lang="en-US" sz="2400" dirty="0" smtClean="0">
              <a:solidFill>
                <a:prstClr val="black"/>
              </a:solidFill>
            </a:endParaRPr>
          </a:p>
        </p:txBody>
      </p:sp>
    </p:spTree>
    <p:extLst>
      <p:ext uri="{BB962C8B-B14F-4D97-AF65-F5344CB8AC3E}">
        <p14:creationId xmlns:p14="http://schemas.microsoft.com/office/powerpoint/2010/main" val="1128935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FTCU_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FTCU_template3</Template>
  <TotalTime>1903</TotalTime>
  <Words>728</Words>
  <Application>Microsoft Office PowerPoint</Application>
  <PresentationFormat>On-screen Show (4:3)</PresentationFormat>
  <Paragraphs>125</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FTCU_template3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Courtney Lang</dc:creator>
  <cp:lastModifiedBy>Kylie Nealis</cp:lastModifiedBy>
  <cp:revision>38</cp:revision>
  <dcterms:created xsi:type="dcterms:W3CDTF">2013-01-29T22:24:50Z</dcterms:created>
  <dcterms:modified xsi:type="dcterms:W3CDTF">2015-09-23T00:57:23Z</dcterms:modified>
</cp:coreProperties>
</file>