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62" r:id="rId3"/>
    <p:sldId id="280" r:id="rId4"/>
    <p:sldId id="281" r:id="rId5"/>
    <p:sldId id="295" r:id="rId6"/>
    <p:sldId id="292" r:id="rId7"/>
    <p:sldId id="293" r:id="rId8"/>
    <p:sldId id="294" r:id="rId9"/>
    <p:sldId id="284" r:id="rId10"/>
    <p:sldId id="285" r:id="rId11"/>
    <p:sldId id="283" r:id="rId12"/>
    <p:sldId id="286" r:id="rId13"/>
    <p:sldId id="291" r:id="rId14"/>
    <p:sldId id="290" r:id="rId15"/>
    <p:sldId id="28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D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snapToObjects="1">
      <p:cViewPr varScale="1">
        <p:scale>
          <a:sx n="116" d="100"/>
          <a:sy n="116" d="100"/>
        </p:scale>
        <p:origin x="1332" y="108"/>
      </p:cViewPr>
      <p:guideLst>
        <p:guide orient="horz" pos="2160"/>
        <p:guide pos="56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566378-E56C-4978-8BB1-09A3168F4E96}" type="datetimeFigureOut">
              <a:rPr lang="en-US" smtClean="0"/>
              <a:t>9/24/2015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2E6C2-F33C-4087-9796-E542FE194203}" type="slidenum">
              <a:rPr lang="en-US" smtClean="0"/>
              <a:t>‹#›</a:t>
            </a:fld>
            <a:endParaRPr lang="en-US"/>
          </a:p>
        </p:txBody>
      </p:sp>
    </p:spTree>
    <p:extLst>
      <p:ext uri="{BB962C8B-B14F-4D97-AF65-F5344CB8AC3E}">
        <p14:creationId xmlns:p14="http://schemas.microsoft.com/office/powerpoint/2010/main" val="119184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1DBFD-A1E7-9D4E-9423-3A10BE82D6AD}" type="slidenum">
              <a:rPr lang="en-US" smtClean="0"/>
              <a:pPr/>
              <a:t>2</a:t>
            </a:fld>
            <a:endParaRPr lang="en-US"/>
          </a:p>
        </p:txBody>
      </p:sp>
    </p:spTree>
    <p:extLst>
      <p:ext uri="{BB962C8B-B14F-4D97-AF65-F5344CB8AC3E}">
        <p14:creationId xmlns:p14="http://schemas.microsoft.com/office/powerpoint/2010/main" val="2211658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FTCU-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06" y="878611"/>
            <a:ext cx="2367188" cy="4413262"/>
          </a:xfrm>
          <a:prstGeom prst="rect">
            <a:avLst/>
          </a:prstGeom>
        </p:spPr>
      </p:pic>
    </p:spTree>
    <p:extLst>
      <p:ext uri="{BB962C8B-B14F-4D97-AF65-F5344CB8AC3E}">
        <p14:creationId xmlns:p14="http://schemas.microsoft.com/office/powerpoint/2010/main" val="295495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TC&amp;U_pp_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79735"/>
            <a:ext cx="9161640" cy="1495903"/>
          </a:xfrm>
          <a:prstGeom prst="rect">
            <a:avLst/>
          </a:prstGeom>
        </p:spPr>
      </p:pic>
      <p:pic>
        <p:nvPicPr>
          <p:cNvPr id="4" name="Picture 3" descr="FTCU-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235" y="283237"/>
            <a:ext cx="801762" cy="1494763"/>
          </a:xfrm>
          <a:prstGeom prst="rect">
            <a:avLst/>
          </a:prstGeom>
        </p:spPr>
      </p:pic>
    </p:spTree>
    <p:extLst>
      <p:ext uri="{BB962C8B-B14F-4D97-AF65-F5344CB8AC3E}">
        <p14:creationId xmlns:p14="http://schemas.microsoft.com/office/powerpoint/2010/main" val="409474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FTC&amp;U_pp_bottom_no_sce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52231"/>
            <a:ext cx="9161640" cy="623407"/>
          </a:xfrm>
          <a:prstGeom prst="rect">
            <a:avLst/>
          </a:prstGeom>
        </p:spPr>
      </p:pic>
      <p:pic>
        <p:nvPicPr>
          <p:cNvPr id="9" name="Picture 8" descr="FTCU Watermark.png"/>
          <p:cNvPicPr>
            <a:picLocks noChangeAspect="1"/>
          </p:cNvPicPr>
          <p:nvPr userDrawn="1"/>
        </p:nvPicPr>
        <p:blipFill>
          <a:blip r:embed="rId3">
            <a:alphaModFix amt="24000"/>
            <a:extLst>
              <a:ext uri="{28A0092B-C50C-407E-A947-70E740481C1C}">
                <a14:useLocalDpi xmlns:a14="http://schemas.microsoft.com/office/drawing/2010/main" val="0"/>
              </a:ext>
            </a:extLst>
          </a:blip>
          <a:stretch>
            <a:fillRect/>
          </a:stretch>
        </p:blipFill>
        <p:spPr>
          <a:xfrm>
            <a:off x="2206617" y="988934"/>
            <a:ext cx="4730767" cy="4730767"/>
          </a:xfrm>
          <a:prstGeom prst="rect">
            <a:avLst/>
          </a:prstGeom>
        </p:spPr>
      </p:pic>
      <p:pic>
        <p:nvPicPr>
          <p:cNvPr id="6" name="Picture 5" descr="FTCU-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8235" y="283237"/>
            <a:ext cx="801762" cy="1494763"/>
          </a:xfrm>
          <a:prstGeom prst="rect">
            <a:avLst/>
          </a:prstGeom>
        </p:spPr>
      </p:pic>
    </p:spTree>
    <p:extLst>
      <p:ext uri="{BB962C8B-B14F-4D97-AF65-F5344CB8AC3E}">
        <p14:creationId xmlns:p14="http://schemas.microsoft.com/office/powerpoint/2010/main" val="21776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FTT Label Headers tan.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1730" y="1524005"/>
            <a:ext cx="13393979" cy="5615045"/>
          </a:xfrm>
          <a:prstGeom prst="rect">
            <a:avLst/>
          </a:prstGeom>
        </p:spPr>
      </p:pic>
      <p:pic>
        <p:nvPicPr>
          <p:cNvPr id="13" name="Picture 12" descr="FTC&amp;U_pp_botto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79735"/>
            <a:ext cx="9161640" cy="1495903"/>
          </a:xfrm>
          <a:prstGeom prst="rect">
            <a:avLst/>
          </a:prstGeom>
        </p:spPr>
      </p:pic>
      <p:pic>
        <p:nvPicPr>
          <p:cNvPr id="5" name="Picture 4" descr="FTCU-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8235" y="283237"/>
            <a:ext cx="801762" cy="1494763"/>
          </a:xfrm>
          <a:prstGeom prst="rect">
            <a:avLst/>
          </a:prstGeom>
        </p:spPr>
      </p:pic>
    </p:spTree>
    <p:extLst>
      <p:ext uri="{BB962C8B-B14F-4D97-AF65-F5344CB8AC3E}">
        <p14:creationId xmlns:p14="http://schemas.microsoft.com/office/powerpoint/2010/main" val="332026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200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fairtradecampaigns.org/resources" TargetMode="External"/><Relationship Id="rId3" Type="http://schemas.openxmlformats.org/officeDocument/2006/relationships/hyperlink" Target="http://fairtradecampaigns.org/resource/student-action-guide/" TargetMode="External"/><Relationship Id="rId7" Type="http://schemas.openxmlformats.org/officeDocument/2006/relationships/hyperlink" Target="http://fairtradecampaigns.org/events/fair-trade-photofest-2015/"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fairtradecampaigns.org/organize/#universities" TargetMode="External"/><Relationship Id="rId5" Type="http://schemas.openxmlformats.org/officeDocument/2006/relationships/hyperlink" Target="http://fairtradecampaigns.org/resource/sustainable-leadership-101/" TargetMode="External"/><Relationship Id="rId4" Type="http://schemas.openxmlformats.org/officeDocument/2006/relationships/hyperlink" Target="http://fairtradecampaigns.org/resource/fair-trade-product-lis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fairtradecampaigns.org/"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mailto:knealis@fairtradeusa.org" TargetMode="External"/><Relationship Id="rId7" Type="http://schemas.openxmlformats.org/officeDocument/2006/relationships/hyperlink" Target="http://fairtradecampaigns.org/resource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fairtradecampaigns.org/events/fair-trade-photofest-2015/" TargetMode="External"/><Relationship Id="rId5" Type="http://schemas.openxmlformats.org/officeDocument/2006/relationships/hyperlink" Target="http://fairtradecampaigns.org/organize/#universities" TargetMode="External"/><Relationship Id="rId4" Type="http://schemas.openxmlformats.org/officeDocument/2006/relationships/hyperlink" Target="mailto:blc12@geneseo.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829" y="5617029"/>
            <a:ext cx="7249885" cy="954107"/>
          </a:xfrm>
          <a:prstGeom prst="rect">
            <a:avLst/>
          </a:prstGeom>
          <a:noFill/>
        </p:spPr>
        <p:txBody>
          <a:bodyPr wrap="square" rtlCol="0">
            <a:spAutoFit/>
          </a:bodyPr>
          <a:lstStyle/>
          <a:p>
            <a:pPr algn="ctr"/>
            <a:r>
              <a:rPr lang="en-US" sz="2800" b="1" dirty="0" smtClean="0">
                <a:solidFill>
                  <a:srgbClr val="EE5D1B"/>
                </a:solidFill>
              </a:rPr>
              <a:t>Back to School Organizing 101 </a:t>
            </a:r>
          </a:p>
          <a:p>
            <a:pPr algn="ctr"/>
            <a:r>
              <a:rPr lang="en-US" sz="2800" b="1" dirty="0" smtClean="0">
                <a:solidFill>
                  <a:srgbClr val="EE5D1B"/>
                </a:solidFill>
              </a:rPr>
              <a:t>September 23, 2015</a:t>
            </a:r>
            <a:endParaRPr lang="en-US" sz="2800" b="1" dirty="0">
              <a:solidFill>
                <a:srgbClr val="EE5D1B"/>
              </a:solidFill>
            </a:endParaRPr>
          </a:p>
        </p:txBody>
      </p:sp>
    </p:spTree>
    <p:extLst>
      <p:ext uri="{BB962C8B-B14F-4D97-AF65-F5344CB8AC3E}">
        <p14:creationId xmlns:p14="http://schemas.microsoft.com/office/powerpoint/2010/main" val="119199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Info &amp; Resources </a:t>
            </a:r>
            <a:r>
              <a:rPr lang="en-US" sz="4000" b="1" dirty="0" smtClean="0">
                <a:solidFill>
                  <a:srgbClr val="EE5D1B"/>
                </a:solidFill>
              </a:rPr>
              <a:t> </a:t>
            </a:r>
            <a:endParaRPr lang="en-US" sz="3600" b="1" dirty="0">
              <a:solidFill>
                <a:srgbClr val="EE5D1B"/>
              </a:solidFill>
            </a:endParaRPr>
          </a:p>
        </p:txBody>
      </p:sp>
      <p:sp>
        <p:nvSpPr>
          <p:cNvPr id="5" name="TextBox 4"/>
          <p:cNvSpPr txBox="1"/>
          <p:nvPr/>
        </p:nvSpPr>
        <p:spPr>
          <a:xfrm>
            <a:off x="506026" y="1027482"/>
            <a:ext cx="8621242" cy="6001643"/>
          </a:xfrm>
          <a:prstGeom prst="rect">
            <a:avLst/>
          </a:prstGeom>
          <a:noFill/>
        </p:spPr>
        <p:txBody>
          <a:bodyPr wrap="square" rtlCol="0">
            <a:spAutoFit/>
          </a:bodyPr>
          <a:lstStyle/>
          <a:p>
            <a:pPr fontAlgn="base"/>
            <a:r>
              <a:rPr lang="en-US" sz="2000" b="1" i="1" dirty="0" smtClean="0">
                <a:solidFill>
                  <a:prstClr val="black"/>
                </a:solidFill>
              </a:rPr>
              <a:t>Student </a:t>
            </a:r>
            <a:r>
              <a:rPr lang="en-US" sz="2000" b="1" i="1" dirty="0" smtClean="0">
                <a:solidFill>
                  <a:prstClr val="black"/>
                </a:solidFill>
              </a:rPr>
              <a:t>Action Guide</a:t>
            </a:r>
            <a:r>
              <a:rPr lang="en-US" sz="2000" b="1" i="1" dirty="0">
                <a:solidFill>
                  <a:prstClr val="black"/>
                </a:solidFill>
              </a:rPr>
              <a:t>: </a:t>
            </a:r>
            <a:endParaRPr lang="en-US" sz="2000" b="1" i="1" dirty="0" smtClean="0">
              <a:solidFill>
                <a:prstClr val="black"/>
              </a:solidFill>
            </a:endParaRPr>
          </a:p>
          <a:p>
            <a:pPr fontAlgn="base"/>
            <a:r>
              <a:rPr lang="en-US" sz="2000" dirty="0" smtClean="0">
                <a:solidFill>
                  <a:prstClr val="black"/>
                </a:solidFill>
                <a:hlinkClick r:id="rId3"/>
              </a:rPr>
              <a:t>http</a:t>
            </a:r>
            <a:r>
              <a:rPr lang="en-US" sz="2000" dirty="0">
                <a:solidFill>
                  <a:prstClr val="black"/>
                </a:solidFill>
                <a:hlinkClick r:id="rId3"/>
              </a:rPr>
              <a:t>://fairtradecampaigns.org/resource/student-action-guide</a:t>
            </a:r>
            <a:r>
              <a:rPr lang="en-US" sz="2000" dirty="0" smtClean="0">
                <a:solidFill>
                  <a:prstClr val="black"/>
                </a:solidFill>
                <a:hlinkClick r:id="rId3"/>
              </a:rPr>
              <a:t>/</a:t>
            </a:r>
            <a:r>
              <a:rPr lang="en-US" sz="2000" dirty="0" smtClean="0">
                <a:solidFill>
                  <a:prstClr val="black"/>
                </a:solidFill>
              </a:rPr>
              <a:t> </a:t>
            </a:r>
          </a:p>
          <a:p>
            <a:pPr fontAlgn="base"/>
            <a:endParaRPr lang="en-US" sz="2000" dirty="0">
              <a:solidFill>
                <a:prstClr val="black"/>
              </a:solidFill>
            </a:endParaRPr>
          </a:p>
          <a:p>
            <a:pPr fontAlgn="base"/>
            <a:r>
              <a:rPr lang="en-US" sz="2000" b="1" i="1" dirty="0" smtClean="0">
                <a:solidFill>
                  <a:prstClr val="black"/>
                </a:solidFill>
              </a:rPr>
              <a:t>Fair </a:t>
            </a:r>
            <a:r>
              <a:rPr lang="en-US" sz="2000" b="1" i="1" dirty="0" smtClean="0">
                <a:solidFill>
                  <a:prstClr val="black"/>
                </a:solidFill>
              </a:rPr>
              <a:t>Trade Products 101:</a:t>
            </a:r>
          </a:p>
          <a:p>
            <a:pPr fontAlgn="base"/>
            <a:r>
              <a:rPr lang="en-US" sz="2000" dirty="0" smtClean="0">
                <a:solidFill>
                  <a:prstClr val="black"/>
                </a:solidFill>
                <a:hlinkClick r:id="rId4"/>
              </a:rPr>
              <a:t>http</a:t>
            </a:r>
            <a:r>
              <a:rPr lang="en-US" sz="2000" dirty="0">
                <a:solidFill>
                  <a:prstClr val="black"/>
                </a:solidFill>
                <a:hlinkClick r:id="rId4"/>
              </a:rPr>
              <a:t>://fairtradecampaigns.org/resource/fair-trade-product-list</a:t>
            </a:r>
            <a:r>
              <a:rPr lang="en-US" sz="2000" dirty="0" smtClean="0">
                <a:solidFill>
                  <a:prstClr val="black"/>
                </a:solidFill>
                <a:hlinkClick r:id="rId4"/>
              </a:rPr>
              <a:t>/</a:t>
            </a:r>
            <a:r>
              <a:rPr lang="en-US" sz="2000" dirty="0" smtClean="0">
                <a:solidFill>
                  <a:prstClr val="black"/>
                </a:solidFill>
              </a:rPr>
              <a:t>  </a:t>
            </a:r>
          </a:p>
          <a:p>
            <a:pPr fontAlgn="base"/>
            <a:endParaRPr lang="en-US" sz="2000" dirty="0">
              <a:solidFill>
                <a:prstClr val="black"/>
              </a:solidFill>
            </a:endParaRPr>
          </a:p>
          <a:p>
            <a:pPr fontAlgn="base"/>
            <a:r>
              <a:rPr lang="en-US" sz="2000" b="1" i="1" dirty="0" smtClean="0">
                <a:solidFill>
                  <a:prstClr val="black"/>
                </a:solidFill>
              </a:rPr>
              <a:t>Sustainable </a:t>
            </a:r>
            <a:r>
              <a:rPr lang="en-US" sz="2000" b="1" i="1" dirty="0" smtClean="0">
                <a:solidFill>
                  <a:prstClr val="black"/>
                </a:solidFill>
              </a:rPr>
              <a:t>Leadership 101: </a:t>
            </a:r>
          </a:p>
          <a:p>
            <a:pPr fontAlgn="base"/>
            <a:r>
              <a:rPr lang="en-US" sz="2000" dirty="0">
                <a:solidFill>
                  <a:prstClr val="black"/>
                </a:solidFill>
                <a:hlinkClick r:id="rId5"/>
              </a:rPr>
              <a:t>http://fairtradecampaigns.org/resource/sustainable-leadership-101</a:t>
            </a:r>
            <a:r>
              <a:rPr lang="en-US" sz="2000" dirty="0" smtClean="0">
                <a:solidFill>
                  <a:prstClr val="black"/>
                </a:solidFill>
                <a:hlinkClick r:id="rId5"/>
              </a:rPr>
              <a:t>/</a:t>
            </a:r>
            <a:endParaRPr lang="en-US" sz="2000" dirty="0" smtClean="0">
              <a:solidFill>
                <a:prstClr val="black"/>
              </a:solidFill>
            </a:endParaRPr>
          </a:p>
          <a:p>
            <a:pPr fontAlgn="base"/>
            <a:endParaRPr lang="en-US" sz="2000" dirty="0">
              <a:solidFill>
                <a:prstClr val="black"/>
              </a:solidFill>
            </a:endParaRPr>
          </a:p>
          <a:p>
            <a:pPr fontAlgn="base"/>
            <a:r>
              <a:rPr lang="en-US" sz="2000" b="1" dirty="0" smtClean="0">
                <a:solidFill>
                  <a:prstClr val="black"/>
                </a:solidFill>
              </a:rPr>
              <a:t>FT </a:t>
            </a:r>
            <a:r>
              <a:rPr lang="en-US" sz="2000" b="1" dirty="0">
                <a:solidFill>
                  <a:prstClr val="black"/>
                </a:solidFill>
              </a:rPr>
              <a:t>Universities:</a:t>
            </a:r>
          </a:p>
          <a:p>
            <a:pPr lvl="0" fontAlgn="base"/>
            <a:r>
              <a:rPr lang="en-US" sz="2000" u="sng" dirty="0">
                <a:hlinkClick r:id="rId6"/>
              </a:rPr>
              <a:t>http://fairtradecampaigns.org/organize/#universities</a:t>
            </a:r>
            <a:endParaRPr lang="en-US" sz="2000" u="sng" dirty="0"/>
          </a:p>
          <a:p>
            <a:pPr lvl="0" fontAlgn="base"/>
            <a:endParaRPr lang="en-US" sz="2000" u="sng" dirty="0"/>
          </a:p>
          <a:p>
            <a:pPr lvl="0" fontAlgn="base"/>
            <a:r>
              <a:rPr lang="en-US" sz="2000" b="1" dirty="0" smtClean="0"/>
              <a:t>FT </a:t>
            </a:r>
            <a:r>
              <a:rPr lang="en-US" sz="2000" b="1" dirty="0"/>
              <a:t>Month: </a:t>
            </a:r>
          </a:p>
          <a:p>
            <a:pPr lvl="0" fontAlgn="base"/>
            <a:r>
              <a:rPr lang="en-US" sz="2000" dirty="0">
                <a:hlinkClick r:id="rId7"/>
              </a:rPr>
              <a:t>http://fairtradecampaigns.org/events/fair-trade-photofest-2015/</a:t>
            </a:r>
            <a:r>
              <a:rPr lang="en-US" sz="2000" dirty="0"/>
              <a:t> </a:t>
            </a:r>
          </a:p>
          <a:p>
            <a:pPr fontAlgn="base"/>
            <a:endParaRPr lang="en-US" sz="2000" dirty="0">
              <a:solidFill>
                <a:prstClr val="black"/>
              </a:solidFill>
            </a:endParaRPr>
          </a:p>
          <a:p>
            <a:pPr lvl="0" fontAlgn="base"/>
            <a:r>
              <a:rPr lang="en-US" sz="2000" b="1" dirty="0" smtClean="0"/>
              <a:t>More Resources: </a:t>
            </a:r>
            <a:r>
              <a:rPr lang="en-US" sz="2000" dirty="0" smtClean="0">
                <a:hlinkClick r:id="rId8"/>
              </a:rPr>
              <a:t>http</a:t>
            </a:r>
            <a:r>
              <a:rPr lang="en-US" sz="2000" dirty="0">
                <a:hlinkClick r:id="rId8"/>
              </a:rPr>
              <a:t>://fairtradecampaigns.org/resources</a:t>
            </a:r>
            <a:r>
              <a:rPr lang="en-US" sz="2000" dirty="0"/>
              <a:t> </a:t>
            </a:r>
          </a:p>
          <a:p>
            <a:pPr fontAlgn="base"/>
            <a:r>
              <a:rPr lang="en-US" sz="2000" dirty="0" smtClean="0">
                <a:solidFill>
                  <a:prstClr val="black"/>
                </a:solidFill>
              </a:rPr>
              <a:t> </a:t>
            </a:r>
            <a:endParaRPr lang="en-US" sz="2000" dirty="0" smtClean="0">
              <a:solidFill>
                <a:prstClr val="black"/>
              </a:solidFill>
            </a:endParaRPr>
          </a:p>
          <a:p>
            <a:pPr fontAlgn="base"/>
            <a:endParaRPr lang="en-US" sz="2000" dirty="0" smtClean="0">
              <a:solidFill>
                <a:prstClr val="black"/>
              </a:solidFill>
            </a:endParaRPr>
          </a:p>
          <a:p>
            <a:pPr fontAlgn="base"/>
            <a:endParaRPr lang="en-US" sz="2400" dirty="0" smtClean="0">
              <a:solidFill>
                <a:prstClr val="black"/>
              </a:solidFill>
            </a:endParaRPr>
          </a:p>
        </p:txBody>
      </p:sp>
    </p:spTree>
    <p:extLst>
      <p:ext uri="{BB962C8B-B14F-4D97-AF65-F5344CB8AC3E}">
        <p14:creationId xmlns:p14="http://schemas.microsoft.com/office/powerpoint/2010/main" val="1128935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397" y="3450938"/>
            <a:ext cx="3000778" cy="1954381"/>
          </a:xfrm>
          <a:prstGeom prst="rect">
            <a:avLst/>
          </a:prstGeom>
          <a:noFill/>
        </p:spPr>
        <p:txBody>
          <a:bodyPr wrap="square" rtlCol="0">
            <a:spAutoFit/>
          </a:bodyPr>
          <a:lstStyle/>
          <a:p>
            <a:pPr algn="ctr"/>
            <a:endParaRPr lang="en-US" sz="2000" b="1" dirty="0" smtClean="0"/>
          </a:p>
          <a:p>
            <a:pPr algn="ctr"/>
            <a:r>
              <a:rPr lang="en-US" sz="2000" b="1" dirty="0" smtClean="0"/>
              <a:t>WEEKLY THEMES</a:t>
            </a:r>
          </a:p>
          <a:p>
            <a:pPr algn="ctr"/>
            <a:endParaRPr lang="en-US" sz="900" b="1" dirty="0"/>
          </a:p>
          <a:p>
            <a:pPr algn="ctr"/>
            <a:r>
              <a:rPr lang="en-US" b="1" dirty="0">
                <a:solidFill>
                  <a:srgbClr val="000000"/>
                </a:solidFill>
              </a:rPr>
              <a:t>Week 1 - </a:t>
            </a:r>
            <a:r>
              <a:rPr lang="en-US" dirty="0">
                <a:solidFill>
                  <a:srgbClr val="000000"/>
                </a:solidFill>
              </a:rPr>
              <a:t>Fair Trade in Action! </a:t>
            </a:r>
          </a:p>
          <a:p>
            <a:pPr algn="ctr"/>
            <a:r>
              <a:rPr lang="en-US" b="1" dirty="0">
                <a:solidFill>
                  <a:srgbClr val="000000"/>
                </a:solidFill>
              </a:rPr>
              <a:t>Week 2 – </a:t>
            </a:r>
            <a:r>
              <a:rPr lang="en-US" dirty="0">
                <a:solidFill>
                  <a:srgbClr val="000000"/>
                </a:solidFill>
              </a:rPr>
              <a:t>Why Choose Fair?</a:t>
            </a:r>
          </a:p>
          <a:p>
            <a:pPr algn="ctr"/>
            <a:r>
              <a:rPr lang="en-US" b="1" dirty="0">
                <a:solidFill>
                  <a:srgbClr val="000000"/>
                </a:solidFill>
              </a:rPr>
              <a:t>Week 3 – </a:t>
            </a:r>
            <a:r>
              <a:rPr lang="en-US" dirty="0">
                <a:solidFill>
                  <a:srgbClr val="000000"/>
                </a:solidFill>
              </a:rPr>
              <a:t>Fair Trade Cuties</a:t>
            </a:r>
          </a:p>
          <a:p>
            <a:pPr algn="ctr"/>
            <a:r>
              <a:rPr lang="en-US" b="1" dirty="0">
                <a:solidFill>
                  <a:srgbClr val="000000"/>
                </a:solidFill>
              </a:rPr>
              <a:t>Week 4– </a:t>
            </a:r>
            <a:r>
              <a:rPr lang="en-US" dirty="0">
                <a:solidFill>
                  <a:srgbClr val="000000"/>
                </a:solidFill>
              </a:rPr>
              <a:t>Best Overall </a:t>
            </a:r>
            <a:r>
              <a:rPr lang="en-US" dirty="0" smtClean="0">
                <a:solidFill>
                  <a:srgbClr val="000000"/>
                </a:solidFill>
              </a:rPr>
              <a:t>Photo</a:t>
            </a:r>
            <a:endParaRPr lang="en-US" dirty="0">
              <a:solidFill>
                <a:prstClr val="black"/>
              </a:solidFill>
            </a:endParaRPr>
          </a:p>
        </p:txBody>
      </p:sp>
      <p:pic>
        <p:nvPicPr>
          <p:cNvPr id="6" name="Picture 5"/>
          <p:cNvPicPr>
            <a:picLocks noChangeAspect="1"/>
          </p:cNvPicPr>
          <p:nvPr/>
        </p:nvPicPr>
        <p:blipFill>
          <a:blip r:embed="rId2"/>
          <a:stretch>
            <a:fillRect/>
          </a:stretch>
        </p:blipFill>
        <p:spPr>
          <a:xfrm>
            <a:off x="236904" y="-1"/>
            <a:ext cx="8778307" cy="3438360"/>
          </a:xfrm>
          <a:prstGeom prst="rect">
            <a:avLst/>
          </a:prstGeom>
        </p:spPr>
      </p:pic>
      <p:sp>
        <p:nvSpPr>
          <p:cNvPr id="7" name="Rectangle 6"/>
          <p:cNvSpPr/>
          <p:nvPr/>
        </p:nvSpPr>
        <p:spPr>
          <a:xfrm>
            <a:off x="4443211" y="3438359"/>
            <a:ext cx="4572000" cy="2646878"/>
          </a:xfrm>
          <a:prstGeom prst="rect">
            <a:avLst/>
          </a:prstGeom>
        </p:spPr>
        <p:txBody>
          <a:bodyPr>
            <a:spAutoFit/>
          </a:bodyPr>
          <a:lstStyle/>
          <a:p>
            <a:pPr algn="ctr"/>
            <a:endParaRPr lang="en-US" sz="2000" b="1" dirty="0" smtClean="0"/>
          </a:p>
          <a:p>
            <a:pPr algn="ctr"/>
            <a:r>
              <a:rPr lang="en-US" sz="2000" b="1" dirty="0" smtClean="0"/>
              <a:t>PRIZES</a:t>
            </a:r>
            <a:endParaRPr lang="en-US" sz="2000" b="1" dirty="0"/>
          </a:p>
          <a:p>
            <a:pPr algn="ctr"/>
            <a:r>
              <a:rPr lang="en-US" b="1" i="1" dirty="0"/>
              <a:t>	</a:t>
            </a:r>
            <a:r>
              <a:rPr lang="en-US" b="1" i="1" dirty="0" smtClean="0"/>
              <a:t>First 3 weeks: </a:t>
            </a:r>
            <a:r>
              <a:rPr lang="en-US" dirty="0" smtClean="0"/>
              <a:t>3 </a:t>
            </a:r>
            <a:r>
              <a:rPr lang="en-US" dirty="0"/>
              <a:t>gift baskets full of Fair Trade goodies! </a:t>
            </a:r>
            <a:r>
              <a:rPr lang="en-US" dirty="0" smtClean="0"/>
              <a:t> </a:t>
            </a:r>
            <a:r>
              <a:rPr lang="en-US" dirty="0"/>
              <a:t>From Ben &amp; Jerry’s gift cards to PACT clothing to Guayaki </a:t>
            </a:r>
            <a:r>
              <a:rPr lang="en-US" dirty="0" smtClean="0"/>
              <a:t>Tea and more</a:t>
            </a:r>
            <a:r>
              <a:rPr lang="en-US" dirty="0" smtClean="0"/>
              <a:t>!</a:t>
            </a:r>
          </a:p>
          <a:p>
            <a:pPr algn="ctr"/>
            <a:r>
              <a:rPr lang="en-US" dirty="0" smtClean="0"/>
              <a:t> </a:t>
            </a:r>
            <a:endParaRPr lang="en-US" b="1" i="1" dirty="0"/>
          </a:p>
          <a:p>
            <a:pPr algn="ctr"/>
            <a:r>
              <a:rPr lang="en-US" b="1" i="1" dirty="0" smtClean="0"/>
              <a:t>Grand prize: </a:t>
            </a:r>
            <a:r>
              <a:rPr lang="en-US" dirty="0" smtClean="0"/>
              <a:t>Travel </a:t>
            </a:r>
            <a:r>
              <a:rPr lang="en-US" dirty="0"/>
              <a:t>to Mexico to meet Fair Trade producers! </a:t>
            </a:r>
          </a:p>
          <a:p>
            <a:pPr algn="ctr"/>
            <a:endParaRPr lang="en-US" dirty="0"/>
          </a:p>
        </p:txBody>
      </p:sp>
      <p:sp>
        <p:nvSpPr>
          <p:cNvPr id="2" name="Rectangle 1"/>
          <p:cNvSpPr/>
          <p:nvPr/>
        </p:nvSpPr>
        <p:spPr>
          <a:xfrm>
            <a:off x="0" y="5777461"/>
            <a:ext cx="9144000" cy="1077218"/>
          </a:xfrm>
          <a:prstGeom prst="rect">
            <a:avLst/>
          </a:prstGeom>
          <a:solidFill>
            <a:schemeClr val="accent1">
              <a:lumMod val="75000"/>
            </a:schemeClr>
          </a:solidFill>
        </p:spPr>
        <p:txBody>
          <a:bodyPr wrap="square">
            <a:spAutoFit/>
          </a:bodyPr>
          <a:lstStyle/>
          <a:p>
            <a:pPr algn="ctr"/>
            <a:r>
              <a:rPr lang="en-US" sz="3200" b="1" dirty="0">
                <a:solidFill>
                  <a:schemeClr val="bg1"/>
                </a:solidFill>
              </a:rPr>
              <a:t>http://fairtradecampaigns.org/events/fair-trade-photofest-2015/ </a:t>
            </a:r>
          </a:p>
        </p:txBody>
      </p:sp>
      <p:sp>
        <p:nvSpPr>
          <p:cNvPr id="4" name="TextBox 3"/>
          <p:cNvSpPr txBox="1"/>
          <p:nvPr/>
        </p:nvSpPr>
        <p:spPr>
          <a:xfrm>
            <a:off x="1765642" y="3374291"/>
            <a:ext cx="5720830" cy="523220"/>
          </a:xfrm>
          <a:prstGeom prst="rect">
            <a:avLst/>
          </a:prstGeom>
          <a:noFill/>
        </p:spPr>
        <p:txBody>
          <a:bodyPr wrap="square" rtlCol="0">
            <a:spAutoFit/>
          </a:bodyPr>
          <a:lstStyle/>
          <a:p>
            <a:pPr algn="ctr"/>
            <a:r>
              <a:rPr lang="en-US" sz="2800" b="1" dirty="0" smtClean="0"/>
              <a:t>October 1</a:t>
            </a:r>
            <a:r>
              <a:rPr lang="en-US" sz="2800" b="1" baseline="30000" dirty="0" smtClean="0"/>
              <a:t>st</a:t>
            </a:r>
            <a:r>
              <a:rPr lang="en-US" sz="2800" b="1" dirty="0" smtClean="0"/>
              <a:t> – 31</a:t>
            </a:r>
            <a:r>
              <a:rPr lang="en-US" sz="2800" b="1" baseline="30000" dirty="0" smtClean="0"/>
              <a:t>st</a:t>
            </a:r>
            <a:r>
              <a:rPr lang="en-US" sz="2800" b="1" dirty="0" smtClean="0"/>
              <a:t> </a:t>
            </a:r>
            <a:endParaRPr lang="en-US" sz="2800" b="1" dirty="0"/>
          </a:p>
        </p:txBody>
      </p:sp>
    </p:spTree>
    <p:extLst>
      <p:ext uri="{BB962C8B-B14F-4D97-AF65-F5344CB8AC3E}">
        <p14:creationId xmlns:p14="http://schemas.microsoft.com/office/powerpoint/2010/main" val="87948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313038" y="319596"/>
            <a:ext cx="7768515" cy="646331"/>
          </a:xfrm>
          <a:prstGeom prst="rect">
            <a:avLst/>
          </a:prstGeom>
          <a:noFill/>
        </p:spPr>
        <p:txBody>
          <a:bodyPr wrap="square" rtlCol="0">
            <a:spAutoFit/>
          </a:bodyPr>
          <a:lstStyle/>
          <a:p>
            <a:r>
              <a:rPr lang="en-US" sz="3600" b="1" dirty="0" smtClean="0">
                <a:solidFill>
                  <a:srgbClr val="EE5D1B"/>
                </a:solidFill>
              </a:rPr>
              <a:t>Get Your Back-to-School Event Package! </a:t>
            </a:r>
            <a:endParaRPr lang="en-US" sz="3600" b="1" dirty="0">
              <a:solidFill>
                <a:srgbClr val="EE5D1B"/>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53" y="965927"/>
            <a:ext cx="5348366" cy="4888475"/>
          </a:xfrm>
          <a:prstGeom prst="rect">
            <a:avLst/>
          </a:prstGeom>
        </p:spPr>
      </p:pic>
    </p:spTree>
    <p:extLst>
      <p:ext uri="{BB962C8B-B14F-4D97-AF65-F5344CB8AC3E}">
        <p14:creationId xmlns:p14="http://schemas.microsoft.com/office/powerpoint/2010/main" val="3155011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646331"/>
          </a:xfrm>
          <a:prstGeom prst="rect">
            <a:avLst/>
          </a:prstGeom>
          <a:noFill/>
        </p:spPr>
        <p:txBody>
          <a:bodyPr wrap="square" rtlCol="0">
            <a:spAutoFit/>
          </a:bodyPr>
          <a:lstStyle/>
          <a:p>
            <a:r>
              <a:rPr lang="en-US" sz="3600" b="1" dirty="0" smtClean="0">
                <a:solidFill>
                  <a:srgbClr val="EE5D1B"/>
                </a:solidFill>
              </a:rPr>
              <a:t>How to Register Events Online</a:t>
            </a:r>
            <a:endParaRPr lang="en-US" sz="3600" b="1" dirty="0">
              <a:solidFill>
                <a:srgbClr val="EE5D1B"/>
              </a:solidFill>
            </a:endParaRPr>
          </a:p>
        </p:txBody>
      </p:sp>
      <p:sp>
        <p:nvSpPr>
          <p:cNvPr id="5" name="TextBox 4"/>
          <p:cNvSpPr txBox="1"/>
          <p:nvPr/>
        </p:nvSpPr>
        <p:spPr>
          <a:xfrm>
            <a:off x="97489" y="1120836"/>
            <a:ext cx="9046511" cy="2123658"/>
          </a:xfrm>
          <a:prstGeom prst="rect">
            <a:avLst/>
          </a:prstGeom>
          <a:noFill/>
        </p:spPr>
        <p:txBody>
          <a:bodyPr wrap="square" rtlCol="0">
            <a:spAutoFit/>
          </a:bodyPr>
          <a:lstStyle/>
          <a:p>
            <a:pPr fontAlgn="base"/>
            <a:r>
              <a:rPr lang="en-US" sz="2400" dirty="0" smtClean="0">
                <a:solidFill>
                  <a:prstClr val="black"/>
                </a:solidFill>
              </a:rPr>
              <a:t>Each time you plan an event, you should register it on the </a:t>
            </a:r>
            <a:r>
              <a:rPr lang="en-US" sz="2400" dirty="0" smtClean="0">
                <a:solidFill>
                  <a:prstClr val="black"/>
                </a:solidFill>
              </a:rPr>
              <a:t>FT Campaigns </a:t>
            </a:r>
            <a:r>
              <a:rPr lang="en-US" sz="2400" dirty="0" smtClean="0">
                <a:solidFill>
                  <a:prstClr val="black"/>
                </a:solidFill>
              </a:rPr>
              <a:t>website. Here’s how in three easy steps:</a:t>
            </a:r>
            <a:endParaRPr lang="en-US" sz="2400" dirty="0">
              <a:solidFill>
                <a:prstClr val="black"/>
              </a:solidFill>
            </a:endParaRPr>
          </a:p>
          <a:p>
            <a:pPr fontAlgn="base"/>
            <a:endParaRPr lang="en-US" sz="2400" dirty="0" smtClean="0">
              <a:solidFill>
                <a:prstClr val="black"/>
              </a:solidFill>
            </a:endParaRPr>
          </a:p>
          <a:p>
            <a:pPr marL="457200" indent="-457200" fontAlgn="base">
              <a:buAutoNum type="arabicParenR"/>
            </a:pPr>
            <a:r>
              <a:rPr lang="en-US" sz="2000" b="1" dirty="0" smtClean="0">
                <a:solidFill>
                  <a:prstClr val="black"/>
                </a:solidFill>
              </a:rPr>
              <a:t>Go to </a:t>
            </a:r>
            <a:r>
              <a:rPr lang="en-US" sz="2000" b="1" dirty="0" smtClean="0">
                <a:solidFill>
                  <a:prstClr val="black"/>
                </a:solidFill>
                <a:hlinkClick r:id="rId3"/>
              </a:rPr>
              <a:t>www.fairtradecampaigns.org</a:t>
            </a:r>
            <a:r>
              <a:rPr lang="en-US" sz="2000" b="1" dirty="0" smtClean="0">
                <a:solidFill>
                  <a:prstClr val="black"/>
                </a:solidFill>
              </a:rPr>
              <a:t>, log-in and click ‘Your Campaign’</a:t>
            </a:r>
          </a:p>
          <a:p>
            <a:pPr marL="457200" indent="-457200" fontAlgn="base">
              <a:buAutoNum type="arabicParenR"/>
            </a:pPr>
            <a:r>
              <a:rPr lang="en-US" sz="2000" b="1" dirty="0" smtClean="0">
                <a:solidFill>
                  <a:prstClr val="black"/>
                </a:solidFill>
              </a:rPr>
              <a:t>Next to ‘Commit to Fair Trade Education’, click on ‘add’</a:t>
            </a:r>
          </a:p>
          <a:p>
            <a:pPr marL="457200" indent="-457200" fontAlgn="base">
              <a:buAutoNum type="arabicParenR"/>
            </a:pPr>
            <a:r>
              <a:rPr lang="en-US" sz="2000" b="1" dirty="0" smtClean="0">
                <a:solidFill>
                  <a:prstClr val="black"/>
                </a:solidFill>
              </a:rPr>
              <a:t>Add your event!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194" y="3399403"/>
            <a:ext cx="6194855" cy="2666546"/>
          </a:xfrm>
          <a:prstGeom prst="rect">
            <a:avLst/>
          </a:prstGeom>
        </p:spPr>
      </p:pic>
    </p:spTree>
    <p:extLst>
      <p:ext uri="{BB962C8B-B14F-4D97-AF65-F5344CB8AC3E}">
        <p14:creationId xmlns:p14="http://schemas.microsoft.com/office/powerpoint/2010/main" val="1246519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646331"/>
          </a:xfrm>
          <a:prstGeom prst="rect">
            <a:avLst/>
          </a:prstGeom>
          <a:noFill/>
        </p:spPr>
        <p:txBody>
          <a:bodyPr wrap="square" rtlCol="0">
            <a:spAutoFit/>
          </a:bodyPr>
          <a:lstStyle/>
          <a:p>
            <a:r>
              <a:rPr lang="en-US" sz="3600" b="1" dirty="0" smtClean="0">
                <a:solidFill>
                  <a:srgbClr val="EE5D1B"/>
                </a:solidFill>
              </a:rPr>
              <a:t>Want more Information?</a:t>
            </a:r>
            <a:endParaRPr lang="en-US" sz="3600" b="1" dirty="0">
              <a:solidFill>
                <a:srgbClr val="EE5D1B"/>
              </a:solidFill>
            </a:endParaRPr>
          </a:p>
        </p:txBody>
      </p:sp>
      <p:sp>
        <p:nvSpPr>
          <p:cNvPr id="5" name="TextBox 4"/>
          <p:cNvSpPr txBox="1"/>
          <p:nvPr/>
        </p:nvSpPr>
        <p:spPr>
          <a:xfrm>
            <a:off x="506026" y="1006760"/>
            <a:ext cx="8316002" cy="6001643"/>
          </a:xfrm>
          <a:prstGeom prst="rect">
            <a:avLst/>
          </a:prstGeom>
          <a:noFill/>
        </p:spPr>
        <p:txBody>
          <a:bodyPr wrap="square" rtlCol="0">
            <a:spAutoFit/>
          </a:bodyPr>
          <a:lstStyle/>
          <a:p>
            <a:pPr fontAlgn="base"/>
            <a:r>
              <a:rPr lang="en-US" sz="2400" b="1" dirty="0" smtClean="0">
                <a:solidFill>
                  <a:prstClr val="black"/>
                </a:solidFill>
              </a:rPr>
              <a:t>Kylie Nealis </a:t>
            </a:r>
            <a:r>
              <a:rPr lang="en-US" sz="2400" dirty="0" smtClean="0">
                <a:solidFill>
                  <a:prstClr val="black"/>
                </a:solidFill>
              </a:rPr>
              <a:t>– National Organizer, FTCU </a:t>
            </a:r>
          </a:p>
          <a:p>
            <a:pPr fontAlgn="base"/>
            <a:r>
              <a:rPr lang="en-US" sz="2400" dirty="0" smtClean="0">
                <a:solidFill>
                  <a:prstClr val="black"/>
                </a:solidFill>
                <a:hlinkClick r:id="rId3"/>
              </a:rPr>
              <a:t>knealis@fairtradeusa.org</a:t>
            </a:r>
            <a:r>
              <a:rPr lang="en-US" sz="2400" dirty="0" smtClean="0">
                <a:solidFill>
                  <a:prstClr val="black"/>
                </a:solidFill>
              </a:rPr>
              <a:t> </a:t>
            </a:r>
          </a:p>
          <a:p>
            <a:pPr fontAlgn="base"/>
            <a:endParaRPr lang="en-US" sz="2400" dirty="0">
              <a:solidFill>
                <a:prstClr val="black"/>
              </a:solidFill>
            </a:endParaRPr>
          </a:p>
          <a:p>
            <a:pPr fontAlgn="base"/>
            <a:r>
              <a:rPr lang="en-US" sz="2400" b="1" dirty="0" smtClean="0">
                <a:solidFill>
                  <a:prstClr val="black"/>
                </a:solidFill>
              </a:rPr>
              <a:t>Ben Conard </a:t>
            </a:r>
            <a:r>
              <a:rPr lang="en-US" sz="2400" dirty="0" smtClean="0">
                <a:solidFill>
                  <a:prstClr val="black"/>
                </a:solidFill>
              </a:rPr>
              <a:t>– Student Co-chair, FTCU Natl’ Steering Committee</a:t>
            </a:r>
          </a:p>
          <a:p>
            <a:pPr fontAlgn="base"/>
            <a:r>
              <a:rPr lang="en-US" sz="2400" dirty="0" smtClean="0">
                <a:solidFill>
                  <a:prstClr val="black"/>
                </a:solidFill>
                <a:hlinkClick r:id="rId4"/>
              </a:rPr>
              <a:t>blc12@geneseo.edu</a:t>
            </a:r>
            <a:r>
              <a:rPr lang="en-US" sz="2400" dirty="0" smtClean="0">
                <a:solidFill>
                  <a:prstClr val="black"/>
                </a:solidFill>
              </a:rPr>
              <a:t> </a:t>
            </a:r>
          </a:p>
          <a:p>
            <a:pPr fontAlgn="base"/>
            <a:endParaRPr lang="en-US" sz="2400" dirty="0">
              <a:solidFill>
                <a:prstClr val="black"/>
              </a:solidFill>
            </a:endParaRPr>
          </a:p>
          <a:p>
            <a:pPr fontAlgn="base"/>
            <a:r>
              <a:rPr lang="en-US" sz="2400" b="1" dirty="0" smtClean="0">
                <a:solidFill>
                  <a:prstClr val="black"/>
                </a:solidFill>
              </a:rPr>
              <a:t>FT Universities:</a:t>
            </a:r>
            <a:endParaRPr lang="en-US" sz="2400" b="1" dirty="0">
              <a:solidFill>
                <a:prstClr val="black"/>
              </a:solidFill>
            </a:endParaRPr>
          </a:p>
          <a:p>
            <a:pPr lvl="0" fontAlgn="base"/>
            <a:r>
              <a:rPr lang="en-US" sz="2400" u="sng" dirty="0">
                <a:hlinkClick r:id="rId5"/>
              </a:rPr>
              <a:t>http://fairtradecampaigns.org/organize/#</a:t>
            </a:r>
            <a:r>
              <a:rPr lang="en-US" sz="2400" u="sng" dirty="0" smtClean="0">
                <a:hlinkClick r:id="rId5"/>
              </a:rPr>
              <a:t>universities</a:t>
            </a:r>
            <a:endParaRPr lang="en-US" sz="2400" u="sng" dirty="0" smtClean="0"/>
          </a:p>
          <a:p>
            <a:pPr lvl="0" fontAlgn="base"/>
            <a:endParaRPr lang="en-US" sz="2400" u="sng" dirty="0"/>
          </a:p>
          <a:p>
            <a:pPr lvl="0" fontAlgn="base"/>
            <a:r>
              <a:rPr lang="en-US" sz="2400" b="1" dirty="0" smtClean="0"/>
              <a:t>FT Month: </a:t>
            </a:r>
          </a:p>
          <a:p>
            <a:pPr lvl="0" fontAlgn="base"/>
            <a:r>
              <a:rPr lang="en-US" sz="2400" dirty="0">
                <a:hlinkClick r:id="rId6"/>
              </a:rPr>
              <a:t>http://fairtradecampaigns.org/events/fair-trade-photofest-2015</a:t>
            </a:r>
            <a:r>
              <a:rPr lang="en-US" sz="2400" dirty="0" smtClean="0">
                <a:hlinkClick r:id="rId6"/>
              </a:rPr>
              <a:t>/</a:t>
            </a:r>
            <a:r>
              <a:rPr lang="en-US" sz="2400" dirty="0" smtClean="0"/>
              <a:t> </a:t>
            </a:r>
            <a:endParaRPr lang="en-US" sz="2400" dirty="0"/>
          </a:p>
          <a:p>
            <a:pPr fontAlgn="base"/>
            <a:endParaRPr lang="en-US" sz="2400" dirty="0" smtClean="0">
              <a:solidFill>
                <a:prstClr val="black"/>
              </a:solidFill>
            </a:endParaRPr>
          </a:p>
          <a:p>
            <a:pPr lvl="0" fontAlgn="base"/>
            <a:r>
              <a:rPr lang="en-US" sz="2400" b="1" dirty="0" smtClean="0"/>
              <a:t>Resources:</a:t>
            </a:r>
          </a:p>
          <a:p>
            <a:pPr lvl="0" fontAlgn="base"/>
            <a:r>
              <a:rPr lang="en-US" sz="2400" dirty="0" smtClean="0">
                <a:hlinkClick r:id="rId7"/>
              </a:rPr>
              <a:t>http://fairtradecampaigns.org/resources</a:t>
            </a:r>
            <a:r>
              <a:rPr lang="en-US" sz="2400" dirty="0" smtClean="0"/>
              <a:t> </a:t>
            </a:r>
            <a:endParaRPr lang="en-US" sz="2400" dirty="0"/>
          </a:p>
          <a:p>
            <a:pPr fontAlgn="base"/>
            <a:endParaRPr lang="en-US" sz="2400" dirty="0" smtClean="0">
              <a:solidFill>
                <a:prstClr val="black"/>
              </a:solidFill>
            </a:endParaRPr>
          </a:p>
          <a:p>
            <a:pPr fontAlgn="base"/>
            <a:endParaRPr lang="en-US" sz="2400" dirty="0" smtClean="0">
              <a:solidFill>
                <a:prstClr val="black"/>
              </a:solidFill>
            </a:endParaRPr>
          </a:p>
        </p:txBody>
      </p:sp>
    </p:spTree>
    <p:extLst>
      <p:ext uri="{BB962C8B-B14F-4D97-AF65-F5344CB8AC3E}">
        <p14:creationId xmlns:p14="http://schemas.microsoft.com/office/powerpoint/2010/main" val="669220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646331"/>
          </a:xfrm>
          <a:prstGeom prst="rect">
            <a:avLst/>
          </a:prstGeom>
          <a:noFill/>
        </p:spPr>
        <p:txBody>
          <a:bodyPr wrap="square" rtlCol="0">
            <a:spAutoFit/>
          </a:bodyPr>
          <a:lstStyle/>
          <a:p>
            <a:r>
              <a:rPr lang="en-US" sz="3600" b="1" dirty="0" smtClean="0">
                <a:solidFill>
                  <a:srgbClr val="EE5D1B"/>
                </a:solidFill>
              </a:rPr>
              <a:t>Questions?</a:t>
            </a:r>
            <a:endParaRPr lang="en-US" sz="3600" b="1" dirty="0">
              <a:solidFill>
                <a:srgbClr val="EE5D1B"/>
              </a:solidFill>
            </a:endParaRPr>
          </a:p>
        </p:txBody>
      </p:sp>
      <p:sp>
        <p:nvSpPr>
          <p:cNvPr id="6" name="TextBox 5"/>
          <p:cNvSpPr txBox="1"/>
          <p:nvPr/>
        </p:nvSpPr>
        <p:spPr>
          <a:xfrm>
            <a:off x="1186248" y="1620677"/>
            <a:ext cx="6629400" cy="1169551"/>
          </a:xfrm>
          <a:prstGeom prst="rect">
            <a:avLst/>
          </a:prstGeom>
          <a:noFill/>
        </p:spPr>
        <p:txBody>
          <a:bodyPr wrap="square" rtlCol="0">
            <a:spAutoFit/>
          </a:bodyPr>
          <a:lstStyle/>
          <a:p>
            <a:pPr algn="ctr" defTabSz="914400"/>
            <a:r>
              <a:rPr lang="en-US" sz="1400" b="1" i="1" dirty="0" smtClean="0">
                <a:solidFill>
                  <a:prstClr val="black"/>
                </a:solidFill>
                <a:latin typeface="Arial" pitchFamily="34" charset="0"/>
                <a:cs typeface="Arial" pitchFamily="34" charset="0"/>
              </a:rPr>
              <a:t>“Fair Trade is very important for us.  It has helped our community and family, and we have better infrastructure.  It has validated growers and our products.  Our way of life has changed for the best.”</a:t>
            </a:r>
          </a:p>
          <a:p>
            <a:pPr algn="ctr" defTabSz="914400"/>
            <a:endParaRPr lang="en-US" sz="1400" b="1" i="1" dirty="0" smtClean="0">
              <a:solidFill>
                <a:prstClr val="black"/>
              </a:solidFill>
              <a:latin typeface="Arial" pitchFamily="34" charset="0"/>
              <a:cs typeface="Arial" pitchFamily="34" charset="0"/>
            </a:endParaRPr>
          </a:p>
          <a:p>
            <a:pPr algn="ctr" defTabSz="914400"/>
            <a:r>
              <a:rPr lang="en-US" sz="1400" b="1" i="1" dirty="0" smtClean="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Ramon Figueroa, CONACADO, Dominican Republic</a:t>
            </a:r>
            <a:endParaRPr lang="en-US" sz="1400" b="1" i="1" dirty="0">
              <a:solidFill>
                <a:prstClr val="black"/>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481469" y="2966727"/>
            <a:ext cx="5987213" cy="2886925"/>
          </a:xfrm>
          <a:prstGeom prst="rect">
            <a:avLst/>
          </a:prstGeom>
        </p:spPr>
      </p:pic>
    </p:spTree>
    <p:extLst>
      <p:ext uri="{BB962C8B-B14F-4D97-AF65-F5344CB8AC3E}">
        <p14:creationId xmlns:p14="http://schemas.microsoft.com/office/powerpoint/2010/main" val="154450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Housekeeping</a:t>
            </a:r>
            <a:endParaRPr lang="en-US" sz="4000" b="1" dirty="0">
              <a:solidFill>
                <a:srgbClr val="EE5D1B"/>
              </a:solidFill>
            </a:endParaRPr>
          </a:p>
        </p:txBody>
      </p:sp>
      <p:sp>
        <p:nvSpPr>
          <p:cNvPr id="4" name="TextBox 3"/>
          <p:cNvSpPr txBox="1"/>
          <p:nvPr/>
        </p:nvSpPr>
        <p:spPr>
          <a:xfrm>
            <a:off x="506026" y="1628319"/>
            <a:ext cx="8032666" cy="5016758"/>
          </a:xfrm>
          <a:prstGeom prst="rect">
            <a:avLst/>
          </a:prstGeom>
          <a:noFill/>
        </p:spPr>
        <p:txBody>
          <a:bodyPr wrap="square" rtlCol="0">
            <a:spAutoFit/>
          </a:bodyPr>
          <a:lstStyle/>
          <a:p>
            <a:r>
              <a:rPr lang="en-US" sz="2400" b="1" dirty="0" smtClean="0">
                <a:solidFill>
                  <a:srgbClr val="542E19"/>
                </a:solidFill>
              </a:rPr>
              <a:t>Please follow these instructions to participate:</a:t>
            </a:r>
          </a:p>
          <a:p>
            <a:endParaRPr lang="en-US" sz="2400" b="1" dirty="0">
              <a:solidFill>
                <a:srgbClr val="542E19"/>
              </a:solidFill>
            </a:endParaRPr>
          </a:p>
          <a:p>
            <a:r>
              <a:rPr lang="en-US" sz="2000" b="1" dirty="0" smtClean="0">
                <a:solidFill>
                  <a:srgbClr val="542E19"/>
                </a:solidFill>
              </a:rPr>
              <a:t>1)   You MUST </a:t>
            </a:r>
            <a:r>
              <a:rPr lang="en-US" sz="2000" b="1" dirty="0">
                <a:solidFill>
                  <a:srgbClr val="542E19"/>
                </a:solidFill>
              </a:rPr>
              <a:t>d</a:t>
            </a:r>
            <a:r>
              <a:rPr lang="en-US" sz="2000" b="1" dirty="0" smtClean="0">
                <a:solidFill>
                  <a:srgbClr val="542E19"/>
                </a:solidFill>
              </a:rPr>
              <a:t>ial-in to the conference line to hear audio: </a:t>
            </a:r>
          </a:p>
          <a:p>
            <a:r>
              <a:rPr lang="en-US" sz="2000" b="1" dirty="0">
                <a:solidFill>
                  <a:srgbClr val="542E19"/>
                </a:solidFill>
              </a:rPr>
              <a:t>	</a:t>
            </a:r>
            <a:r>
              <a:rPr lang="en-US" sz="2000" b="1" dirty="0" smtClean="0">
                <a:solidFill>
                  <a:srgbClr val="542E19"/>
                </a:solidFill>
              </a:rPr>
              <a:t>Number: 1-866-939-8416, Access code: 3200618#</a:t>
            </a:r>
          </a:p>
          <a:p>
            <a:pPr marL="457200" indent="-457200">
              <a:buAutoNum type="arabicParenR"/>
            </a:pPr>
            <a:endParaRPr lang="en-US" sz="2000" b="1" dirty="0">
              <a:solidFill>
                <a:srgbClr val="542E19"/>
              </a:solidFill>
            </a:endParaRPr>
          </a:p>
          <a:p>
            <a:r>
              <a:rPr lang="en-US" sz="2000" b="1" dirty="0" smtClean="0">
                <a:solidFill>
                  <a:srgbClr val="542E19"/>
                </a:solidFill>
              </a:rPr>
              <a:t>2)    Put yourself on mute on your phone at all times except if you have a 	question during Q&amp;A. Press *6 to mute yourself and *6 to unmute. </a:t>
            </a:r>
          </a:p>
          <a:p>
            <a:endParaRPr lang="en-US" sz="2000" b="1" dirty="0">
              <a:solidFill>
                <a:srgbClr val="542E19"/>
              </a:solidFill>
            </a:endParaRPr>
          </a:p>
          <a:p>
            <a:r>
              <a:rPr lang="en-US" sz="2000" b="1" dirty="0" smtClean="0">
                <a:solidFill>
                  <a:srgbClr val="542E19"/>
                </a:solidFill>
              </a:rPr>
              <a:t>3)    Please hold questions until the end when we will have time for Q&amp;A. 	You can either ask on the phone or type your questions into the Q&amp;A</a:t>
            </a:r>
            <a:r>
              <a:rPr lang="en-US" sz="2000" b="1" dirty="0">
                <a:solidFill>
                  <a:srgbClr val="542E19"/>
                </a:solidFill>
              </a:rPr>
              <a:t> </a:t>
            </a:r>
            <a:r>
              <a:rPr lang="en-US" sz="2000" b="1" dirty="0" smtClean="0">
                <a:solidFill>
                  <a:srgbClr val="542E19"/>
                </a:solidFill>
              </a:rPr>
              <a:t>	box 	on the webinar screen and the presenter will read them for you.</a:t>
            </a:r>
          </a:p>
          <a:p>
            <a:endParaRPr lang="en-US" sz="2000" b="1" dirty="0" smtClean="0">
              <a:solidFill>
                <a:srgbClr val="542E19"/>
              </a:solidFill>
            </a:endParaRPr>
          </a:p>
          <a:p>
            <a:pPr marL="457200" indent="-457200">
              <a:buAutoNum type="arabicParenR"/>
            </a:pPr>
            <a:endParaRPr lang="en-US" sz="2400" b="1" dirty="0" smtClean="0">
              <a:solidFill>
                <a:srgbClr val="542E19"/>
              </a:solidFill>
            </a:endParaRPr>
          </a:p>
          <a:p>
            <a:pPr marL="457200" indent="-457200">
              <a:buAutoNum type="arabicParenR"/>
            </a:pPr>
            <a:endParaRPr lang="en-US" sz="2400" b="1" dirty="0" smtClean="0">
              <a:solidFill>
                <a:srgbClr val="542E19"/>
              </a:solidFill>
            </a:endParaRPr>
          </a:p>
          <a:p>
            <a:pPr marL="457200" indent="-457200">
              <a:buAutoNum type="arabicParenR"/>
            </a:pPr>
            <a:endParaRPr lang="en-US" sz="2400" b="1" dirty="0">
              <a:solidFill>
                <a:srgbClr val="542E19"/>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Tree>
    <p:extLst>
      <p:ext uri="{BB962C8B-B14F-4D97-AF65-F5344CB8AC3E}">
        <p14:creationId xmlns:p14="http://schemas.microsoft.com/office/powerpoint/2010/main" val="119199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026" y="1149531"/>
            <a:ext cx="7775089" cy="4893647"/>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dirty="0" smtClean="0"/>
              <a:t>Introduction of topic and presenters</a:t>
            </a:r>
            <a:endParaRPr lang="en-US" sz="2400" dirty="0"/>
          </a:p>
          <a:p>
            <a:pPr lvl="0" fontAlgn="base"/>
            <a:endParaRPr lang="en-US" sz="2400" dirty="0" smtClean="0"/>
          </a:p>
          <a:p>
            <a:pPr marL="342900" indent="-342900" fontAlgn="base">
              <a:buFont typeface="Arial" panose="020B0604020202020204" pitchFamily="34" charset="0"/>
              <a:buChar char="•"/>
            </a:pPr>
            <a:r>
              <a:rPr lang="en-US" sz="2400" dirty="0" smtClean="0"/>
              <a:t>Best Practices: Setting Goals, Objectives &amp; Timelines</a:t>
            </a:r>
          </a:p>
          <a:p>
            <a:pPr fontAlgn="base"/>
            <a:endParaRPr lang="en-US" sz="2400" dirty="0" smtClean="0"/>
          </a:p>
          <a:p>
            <a:pPr marL="342900" lvl="0" indent="-342900" fontAlgn="base">
              <a:buFont typeface="Arial" panose="020B0604020202020204" pitchFamily="34" charset="0"/>
              <a:buChar char="•"/>
            </a:pPr>
            <a:r>
              <a:rPr lang="en-US" sz="2400" dirty="0" smtClean="0"/>
              <a:t>Case Study</a:t>
            </a:r>
            <a:r>
              <a:rPr lang="en-US" sz="2400" dirty="0"/>
              <a:t>: </a:t>
            </a:r>
            <a:r>
              <a:rPr lang="en-US" sz="2400" dirty="0" smtClean="0"/>
              <a:t>SUNY Geneseo </a:t>
            </a:r>
            <a:endParaRPr lang="en-US" sz="2400" dirty="0"/>
          </a:p>
          <a:p>
            <a:pPr lvl="0" fontAlgn="base"/>
            <a:endParaRPr lang="en-US" sz="2400" dirty="0" smtClean="0"/>
          </a:p>
          <a:p>
            <a:pPr marL="342900" lvl="0" indent="-342900" fontAlgn="base">
              <a:buFont typeface="Arial" panose="020B0604020202020204" pitchFamily="34" charset="0"/>
              <a:buChar char="•"/>
            </a:pPr>
            <a:r>
              <a:rPr lang="en-US" sz="2400" dirty="0" smtClean="0"/>
              <a:t>Top Resources </a:t>
            </a:r>
            <a:endParaRPr lang="en-US" sz="2400" dirty="0"/>
          </a:p>
          <a:p>
            <a:pPr lvl="0" fontAlgn="base"/>
            <a:endParaRPr lang="en-US" sz="2400" dirty="0"/>
          </a:p>
          <a:p>
            <a:pPr marL="342900" lvl="0" indent="-342900" fontAlgn="base">
              <a:buFont typeface="Arial" panose="020B0604020202020204" pitchFamily="34" charset="0"/>
              <a:buChar char="•"/>
            </a:pPr>
            <a:r>
              <a:rPr lang="en-US" sz="2400" dirty="0" smtClean="0"/>
              <a:t>Fair Trade </a:t>
            </a:r>
            <a:r>
              <a:rPr lang="en-US" sz="2400" dirty="0"/>
              <a:t>M</a:t>
            </a:r>
            <a:r>
              <a:rPr lang="en-US" sz="2400" dirty="0" smtClean="0"/>
              <a:t>onth 2015</a:t>
            </a:r>
            <a:endParaRPr lang="en-US" sz="2400" dirty="0"/>
          </a:p>
          <a:p>
            <a:pPr lvl="0" fontAlgn="base"/>
            <a:endParaRPr lang="en-US" sz="2400" dirty="0" smtClean="0"/>
          </a:p>
          <a:p>
            <a:pPr marL="342900" lvl="0" indent="-342900" fontAlgn="base">
              <a:buFont typeface="Arial" panose="020B0604020202020204" pitchFamily="34" charset="0"/>
              <a:buChar char="•"/>
            </a:pPr>
            <a:r>
              <a:rPr lang="en-US" sz="2400" dirty="0" smtClean="0"/>
              <a:t>How to Register Events Online  </a:t>
            </a:r>
          </a:p>
          <a:p>
            <a:pPr lvl="0" fontAlgn="base"/>
            <a:endParaRPr lang="en-US" sz="2400" dirty="0" smtClean="0"/>
          </a:p>
          <a:p>
            <a:pPr marL="342900" lvl="0" indent="-342900" fontAlgn="base">
              <a:buFont typeface="Arial" panose="020B0604020202020204" pitchFamily="34" charset="0"/>
              <a:buChar char="•"/>
            </a:pPr>
            <a:r>
              <a:rPr lang="en-US" sz="2400" dirty="0" smtClean="0"/>
              <a:t>Q&amp;A</a:t>
            </a:r>
            <a:endParaRPr lang="en-US" sz="2400" dirty="0"/>
          </a:p>
        </p:txBody>
      </p:sp>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Agenda for this Training</a:t>
            </a:r>
            <a:endParaRPr lang="en-US" sz="4000" b="1" dirty="0">
              <a:solidFill>
                <a:srgbClr val="EE5D1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77" y="1027482"/>
            <a:ext cx="8409905" cy="6186309"/>
          </a:xfrm>
          <a:prstGeom prst="rect">
            <a:avLst/>
          </a:prstGeom>
          <a:noFill/>
        </p:spPr>
        <p:txBody>
          <a:bodyPr wrap="square" rtlCol="0">
            <a:spAutoFit/>
          </a:bodyPr>
          <a:lstStyle/>
          <a:p>
            <a:pPr fontAlgn="base"/>
            <a:endParaRPr lang="en-US" sz="2400" b="1" dirty="0" smtClean="0">
              <a:solidFill>
                <a:prstClr val="black"/>
              </a:solidFill>
            </a:endParaRPr>
          </a:p>
          <a:p>
            <a:pPr fontAlgn="base"/>
            <a:r>
              <a:rPr lang="en-US" sz="2000" b="1" dirty="0" smtClean="0">
                <a:solidFill>
                  <a:prstClr val="black"/>
                </a:solidFill>
              </a:rPr>
              <a:t>Kylie Nealis</a:t>
            </a:r>
          </a:p>
          <a:p>
            <a:pPr fontAlgn="base"/>
            <a:r>
              <a:rPr lang="en-US" sz="2000" b="1" dirty="0" smtClean="0">
                <a:solidFill>
                  <a:prstClr val="black"/>
                </a:solidFill>
              </a:rPr>
              <a:t>National </a:t>
            </a:r>
            <a:r>
              <a:rPr lang="en-US" sz="2000" b="1" dirty="0">
                <a:solidFill>
                  <a:prstClr val="black"/>
                </a:solidFill>
              </a:rPr>
              <a:t>Organizer, </a:t>
            </a:r>
            <a:r>
              <a:rPr lang="en-US" sz="2000" b="1" dirty="0" smtClean="0">
                <a:solidFill>
                  <a:prstClr val="black"/>
                </a:solidFill>
              </a:rPr>
              <a:t>Fair Trade</a:t>
            </a:r>
          </a:p>
          <a:p>
            <a:pPr fontAlgn="base"/>
            <a:r>
              <a:rPr lang="en-US" sz="2000" b="1" dirty="0" smtClean="0">
                <a:solidFill>
                  <a:prstClr val="black"/>
                </a:solidFill>
              </a:rPr>
              <a:t>Colleges &amp; Universities (FTCU)</a:t>
            </a:r>
          </a:p>
          <a:p>
            <a:pPr fontAlgn="base"/>
            <a:endParaRPr lang="en-US" sz="2400" b="1" dirty="0" smtClean="0">
              <a:solidFill>
                <a:prstClr val="black"/>
              </a:solidFill>
            </a:endParaRPr>
          </a:p>
          <a:p>
            <a:pPr fontAlgn="base"/>
            <a:endParaRPr lang="en-US" sz="2400" b="1" dirty="0" smtClean="0">
              <a:solidFill>
                <a:prstClr val="black"/>
              </a:solidFill>
            </a:endParaRPr>
          </a:p>
          <a:p>
            <a:pPr fontAlgn="base"/>
            <a:r>
              <a:rPr lang="en-US" sz="2000" b="1" dirty="0" smtClean="0">
                <a:solidFill>
                  <a:prstClr val="black"/>
                </a:solidFill>
              </a:rPr>
              <a:t>Anna Juchau</a:t>
            </a:r>
          </a:p>
          <a:p>
            <a:pPr fontAlgn="base"/>
            <a:r>
              <a:rPr lang="en-US" sz="2000" b="1" dirty="0" smtClean="0">
                <a:solidFill>
                  <a:prstClr val="black"/>
                </a:solidFill>
              </a:rPr>
              <a:t>Marketing Campaign Assistant</a:t>
            </a:r>
          </a:p>
          <a:p>
            <a:pPr fontAlgn="base"/>
            <a:r>
              <a:rPr lang="en-US" sz="2000" b="1" dirty="0" smtClean="0">
                <a:solidFill>
                  <a:prstClr val="black"/>
                </a:solidFill>
              </a:rPr>
              <a:t>Fair Trade Campaigns </a:t>
            </a:r>
          </a:p>
          <a:p>
            <a:pPr fontAlgn="base"/>
            <a:endParaRPr lang="en-US" sz="2400" b="1" dirty="0">
              <a:solidFill>
                <a:prstClr val="black"/>
              </a:solidFill>
            </a:endParaRPr>
          </a:p>
          <a:p>
            <a:pPr fontAlgn="base"/>
            <a:endParaRPr lang="en-US" sz="2400" b="1" dirty="0" smtClean="0">
              <a:solidFill>
                <a:prstClr val="black"/>
              </a:solidFill>
            </a:endParaRPr>
          </a:p>
          <a:p>
            <a:pPr fontAlgn="base"/>
            <a:r>
              <a:rPr lang="en-US" sz="2000" b="1" dirty="0" smtClean="0">
                <a:solidFill>
                  <a:prstClr val="black"/>
                </a:solidFill>
              </a:rPr>
              <a:t>Ben Conard </a:t>
            </a:r>
          </a:p>
          <a:p>
            <a:pPr fontAlgn="base"/>
            <a:r>
              <a:rPr lang="en-US" sz="2000" b="1" dirty="0" smtClean="0">
                <a:solidFill>
                  <a:prstClr val="black"/>
                </a:solidFill>
              </a:rPr>
              <a:t>Student Chair, FTCU National Steering Committee </a:t>
            </a:r>
          </a:p>
          <a:p>
            <a:pPr fontAlgn="base"/>
            <a:r>
              <a:rPr lang="en-US" sz="2000" b="1" dirty="0" smtClean="0">
                <a:solidFill>
                  <a:prstClr val="black"/>
                </a:solidFill>
              </a:rPr>
              <a:t>Organizer, SUNY Geneseo Fair Trade </a:t>
            </a:r>
            <a:endParaRPr lang="en-US" sz="2000" b="1" dirty="0">
              <a:solidFill>
                <a:prstClr val="black"/>
              </a:solidFill>
            </a:endParaRPr>
          </a:p>
          <a:p>
            <a:pPr fontAlgn="base"/>
            <a:endParaRPr lang="en-US" sz="2400" dirty="0" smtClean="0">
              <a:solidFill>
                <a:prstClr val="black"/>
              </a:solidFill>
            </a:endParaRPr>
          </a:p>
          <a:p>
            <a:pPr fontAlgn="base"/>
            <a:endParaRPr lang="en-US" sz="2400" dirty="0">
              <a:solidFill>
                <a:prstClr val="black"/>
              </a:solidFill>
            </a:endParaRPr>
          </a:p>
          <a:p>
            <a:pPr fontAlgn="base"/>
            <a:endParaRPr lang="en-US" sz="2400" dirty="0" smtClean="0">
              <a:solidFill>
                <a:prstClr val="black"/>
              </a:solidFill>
            </a:endParaRPr>
          </a:p>
          <a:p>
            <a:pPr fontAlgn="base"/>
            <a:endParaRPr lang="en-US" sz="2400" dirty="0" smtClean="0">
              <a:solidFill>
                <a:prstClr val="black"/>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Today’s Presenters</a:t>
            </a:r>
            <a:endParaRPr lang="en-US" sz="4000" b="1" dirty="0">
              <a:solidFill>
                <a:srgbClr val="EE5D1B"/>
              </a:solidFill>
            </a:endParaRPr>
          </a:p>
        </p:txBody>
      </p:sp>
      <p:pic>
        <p:nvPicPr>
          <p:cNvPr id="6" name="Picture 5"/>
          <p:cNvPicPr>
            <a:picLocks noChangeAspect="1"/>
          </p:cNvPicPr>
          <p:nvPr/>
        </p:nvPicPr>
        <p:blipFill>
          <a:blip r:embed="rId3"/>
          <a:stretch>
            <a:fillRect/>
          </a:stretch>
        </p:blipFill>
        <p:spPr>
          <a:xfrm>
            <a:off x="5738478" y="692606"/>
            <a:ext cx="1693859" cy="1630429"/>
          </a:xfrm>
          <a:prstGeom prst="rect">
            <a:avLst/>
          </a:prstGeom>
        </p:spPr>
      </p:pic>
      <p:pic>
        <p:nvPicPr>
          <p:cNvPr id="9" name="Picture 8"/>
          <p:cNvPicPr>
            <a:picLocks noChangeAspect="1"/>
          </p:cNvPicPr>
          <p:nvPr/>
        </p:nvPicPr>
        <p:blipFill>
          <a:blip r:embed="rId4"/>
          <a:stretch>
            <a:fillRect/>
          </a:stretch>
        </p:blipFill>
        <p:spPr>
          <a:xfrm>
            <a:off x="5702137" y="4405386"/>
            <a:ext cx="1753673" cy="1753673"/>
          </a:xfrm>
          <a:prstGeom prst="rect">
            <a:avLst/>
          </a:prstGeom>
        </p:spPr>
      </p:pic>
      <p:pic>
        <p:nvPicPr>
          <p:cNvPr id="7" name="Picture 6"/>
          <p:cNvPicPr>
            <a:picLocks noChangeAspect="1"/>
          </p:cNvPicPr>
          <p:nvPr/>
        </p:nvPicPr>
        <p:blipFill>
          <a:blip r:embed="rId5"/>
          <a:stretch>
            <a:fillRect/>
          </a:stretch>
        </p:blipFill>
        <p:spPr>
          <a:xfrm>
            <a:off x="5702137" y="2501275"/>
            <a:ext cx="1730199" cy="1730199"/>
          </a:xfrm>
          <a:prstGeom prst="rect">
            <a:avLst/>
          </a:prstGeom>
        </p:spPr>
      </p:pic>
    </p:spTree>
    <p:extLst>
      <p:ext uri="{BB962C8B-B14F-4D97-AF65-F5344CB8AC3E}">
        <p14:creationId xmlns:p14="http://schemas.microsoft.com/office/powerpoint/2010/main" val="167854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115910" y="319596"/>
            <a:ext cx="7946265" cy="1569660"/>
          </a:xfrm>
          <a:prstGeom prst="rect">
            <a:avLst/>
          </a:prstGeom>
          <a:noFill/>
        </p:spPr>
        <p:txBody>
          <a:bodyPr wrap="square" rtlCol="0">
            <a:spAutoFit/>
          </a:bodyPr>
          <a:lstStyle/>
          <a:p>
            <a:r>
              <a:rPr lang="en-US" sz="4000" b="1" dirty="0" smtClean="0">
                <a:solidFill>
                  <a:srgbClr val="EE5D1B"/>
                </a:solidFill>
              </a:rPr>
              <a:t>Setting Goals &amp; Objectives </a:t>
            </a:r>
          </a:p>
          <a:p>
            <a:r>
              <a:rPr lang="en-US" sz="2800" b="1" dirty="0" smtClean="0">
                <a:solidFill>
                  <a:srgbClr val="EE5D1B"/>
                </a:solidFill>
              </a:rPr>
              <a:t>What are the Five Goals to becoming a Fair Trade University?</a:t>
            </a:r>
            <a:endParaRPr lang="en-US" sz="2800" b="1" dirty="0">
              <a:solidFill>
                <a:srgbClr val="EE5D1B"/>
              </a:solidFill>
            </a:endParaRPr>
          </a:p>
        </p:txBody>
      </p:sp>
      <p:pic>
        <p:nvPicPr>
          <p:cNvPr id="6" name="Picture 5" descr="Committee Badge.JPG"/>
          <p:cNvPicPr>
            <a:picLocks noChangeAspect="1"/>
          </p:cNvPicPr>
          <p:nvPr/>
        </p:nvPicPr>
        <p:blipFill>
          <a:blip r:embed="rId3" cstate="print"/>
          <a:stretch>
            <a:fillRect/>
          </a:stretch>
        </p:blipFill>
        <p:spPr>
          <a:xfrm>
            <a:off x="2539740" y="1688023"/>
            <a:ext cx="809625" cy="762690"/>
          </a:xfrm>
          <a:prstGeom prst="rect">
            <a:avLst/>
          </a:prstGeom>
        </p:spPr>
      </p:pic>
      <p:pic>
        <p:nvPicPr>
          <p:cNvPr id="7" name="Picture 6" descr="Retail Badge.JPG"/>
          <p:cNvPicPr>
            <a:picLocks noChangeAspect="1"/>
          </p:cNvPicPr>
          <p:nvPr/>
        </p:nvPicPr>
        <p:blipFill>
          <a:blip r:embed="rId4" cstate="print"/>
          <a:stretch>
            <a:fillRect/>
          </a:stretch>
        </p:blipFill>
        <p:spPr>
          <a:xfrm>
            <a:off x="2548440" y="2523565"/>
            <a:ext cx="762000" cy="784917"/>
          </a:xfrm>
          <a:prstGeom prst="rect">
            <a:avLst/>
          </a:prstGeom>
        </p:spPr>
      </p:pic>
      <p:pic>
        <p:nvPicPr>
          <p:cNvPr id="9" name="Picture 8"/>
          <p:cNvPicPr>
            <a:picLocks noChangeAspect="1"/>
          </p:cNvPicPr>
          <p:nvPr/>
        </p:nvPicPr>
        <p:blipFill>
          <a:blip r:embed="rId5"/>
          <a:stretch>
            <a:fillRect/>
          </a:stretch>
        </p:blipFill>
        <p:spPr>
          <a:xfrm>
            <a:off x="2548440" y="3374634"/>
            <a:ext cx="774259" cy="786452"/>
          </a:xfrm>
          <a:prstGeom prst="rect">
            <a:avLst/>
          </a:prstGeom>
        </p:spPr>
      </p:pic>
      <p:pic>
        <p:nvPicPr>
          <p:cNvPr id="10" name="Picture 9" descr="edu badge.PNG"/>
          <p:cNvPicPr>
            <a:picLocks noChangeAspect="1"/>
          </p:cNvPicPr>
          <p:nvPr/>
        </p:nvPicPr>
        <p:blipFill>
          <a:blip r:embed="rId6" cstate="print"/>
          <a:srcRect l="11158" r="14333"/>
          <a:stretch>
            <a:fillRect/>
          </a:stretch>
        </p:blipFill>
        <p:spPr>
          <a:xfrm>
            <a:off x="2548440" y="4205747"/>
            <a:ext cx="792226" cy="852604"/>
          </a:xfrm>
          <a:prstGeom prst="rect">
            <a:avLst/>
          </a:prstGeom>
        </p:spPr>
      </p:pic>
      <p:pic>
        <p:nvPicPr>
          <p:cNvPr id="11" name="Picture 10"/>
          <p:cNvPicPr>
            <a:picLocks noChangeAspect="1"/>
          </p:cNvPicPr>
          <p:nvPr/>
        </p:nvPicPr>
        <p:blipFill>
          <a:blip r:embed="rId7"/>
          <a:stretch>
            <a:fillRect/>
          </a:stretch>
        </p:blipFill>
        <p:spPr>
          <a:xfrm>
            <a:off x="2581202" y="5135764"/>
            <a:ext cx="768163" cy="780356"/>
          </a:xfrm>
          <a:prstGeom prst="rect">
            <a:avLst/>
          </a:prstGeom>
        </p:spPr>
      </p:pic>
      <p:pic>
        <p:nvPicPr>
          <p:cNvPr id="12" name="Picture 11"/>
          <p:cNvPicPr>
            <a:picLocks noChangeAspect="1"/>
          </p:cNvPicPr>
          <p:nvPr/>
        </p:nvPicPr>
        <p:blipFill>
          <a:blip r:embed="rId8"/>
          <a:stretch>
            <a:fillRect/>
          </a:stretch>
        </p:blipFill>
        <p:spPr>
          <a:xfrm>
            <a:off x="3349365" y="1847053"/>
            <a:ext cx="4511431" cy="4048095"/>
          </a:xfrm>
          <a:prstGeom prst="rect">
            <a:avLst/>
          </a:prstGeom>
        </p:spPr>
      </p:pic>
    </p:spTree>
    <p:extLst>
      <p:ext uri="{BB962C8B-B14F-4D97-AF65-F5344CB8AC3E}">
        <p14:creationId xmlns:p14="http://schemas.microsoft.com/office/powerpoint/2010/main" val="3219734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115910" y="319596"/>
            <a:ext cx="7946265" cy="1138773"/>
          </a:xfrm>
          <a:prstGeom prst="rect">
            <a:avLst/>
          </a:prstGeom>
          <a:noFill/>
        </p:spPr>
        <p:txBody>
          <a:bodyPr wrap="square" rtlCol="0">
            <a:spAutoFit/>
          </a:bodyPr>
          <a:lstStyle/>
          <a:p>
            <a:r>
              <a:rPr lang="en-US" sz="4000" b="1" dirty="0" smtClean="0">
                <a:solidFill>
                  <a:srgbClr val="EE5D1B"/>
                </a:solidFill>
              </a:rPr>
              <a:t>Setting Goals &amp; Objectives </a:t>
            </a:r>
          </a:p>
          <a:p>
            <a:r>
              <a:rPr lang="en-US" sz="2800" b="1" dirty="0" smtClean="0">
                <a:solidFill>
                  <a:srgbClr val="EE5D1B"/>
                </a:solidFill>
              </a:rPr>
              <a:t>Tip #1: Different goals require different timelines </a:t>
            </a:r>
            <a:endParaRPr lang="en-US" sz="2800" b="1" dirty="0">
              <a:solidFill>
                <a:srgbClr val="EE5D1B"/>
              </a:solidFill>
            </a:endParaRPr>
          </a:p>
        </p:txBody>
      </p:sp>
      <p:sp>
        <p:nvSpPr>
          <p:cNvPr id="5" name="TextBox 4"/>
          <p:cNvSpPr txBox="1"/>
          <p:nvPr/>
        </p:nvSpPr>
        <p:spPr>
          <a:xfrm>
            <a:off x="191054" y="2059206"/>
            <a:ext cx="8615965" cy="4278094"/>
          </a:xfrm>
          <a:prstGeom prst="rect">
            <a:avLst/>
          </a:prstGeom>
          <a:noFill/>
        </p:spPr>
        <p:txBody>
          <a:bodyPr wrap="square" rtlCol="0">
            <a:spAutoFit/>
          </a:bodyPr>
          <a:lstStyle/>
          <a:p>
            <a:pPr fontAlgn="base"/>
            <a:r>
              <a:rPr lang="en-US" sz="2400" dirty="0" smtClean="0">
                <a:solidFill>
                  <a:prstClr val="black"/>
                </a:solidFill>
              </a:rPr>
              <a:t>Not all five goals to becoming a declared FT School or University can be achieved in the same timeframe, most are on-going.</a:t>
            </a:r>
          </a:p>
          <a:p>
            <a:pPr fontAlgn="base"/>
            <a:endParaRPr lang="en-US" sz="2400" b="1" i="1" dirty="0">
              <a:solidFill>
                <a:prstClr val="black"/>
              </a:solidFill>
            </a:endParaRPr>
          </a:p>
          <a:p>
            <a:pPr fontAlgn="base"/>
            <a:r>
              <a:rPr lang="en-US" sz="2000" b="1" i="1" dirty="0" smtClean="0">
                <a:solidFill>
                  <a:prstClr val="black"/>
                </a:solidFill>
              </a:rPr>
              <a:t>Important things to consider:</a:t>
            </a:r>
          </a:p>
          <a:p>
            <a:pPr fontAlgn="base"/>
            <a:endParaRPr lang="en-US" sz="2000" dirty="0">
              <a:solidFill>
                <a:prstClr val="black"/>
              </a:solidFill>
            </a:endParaRPr>
          </a:p>
          <a:p>
            <a:pPr marL="342900" indent="-342900" fontAlgn="base">
              <a:buFont typeface="Arial" panose="020B0604020202020204" pitchFamily="34" charset="0"/>
              <a:buChar char="•"/>
            </a:pPr>
            <a:r>
              <a:rPr lang="en-US" sz="2000" dirty="0" smtClean="0">
                <a:solidFill>
                  <a:prstClr val="black"/>
                </a:solidFill>
              </a:rPr>
              <a:t>Goal # 1 (Build Your Team) and # 5 (Pass a Fair Trade Resolution) can usually be achieved in one semester whereas Goals # 2 – 4 are on-going. That said, maintaining active, sustainable leadership is an on-going effort for campaigns.</a:t>
            </a:r>
          </a:p>
          <a:p>
            <a:pPr fontAlgn="base"/>
            <a:endParaRPr lang="en-US" sz="2000" dirty="0" smtClean="0">
              <a:solidFill>
                <a:prstClr val="black"/>
              </a:solidFill>
            </a:endParaRPr>
          </a:p>
          <a:p>
            <a:pPr marL="342900" indent="-342900" fontAlgn="base">
              <a:buFont typeface="Arial" panose="020B0604020202020204" pitchFamily="34" charset="0"/>
              <a:buChar char="•"/>
            </a:pPr>
            <a:r>
              <a:rPr lang="en-US" sz="2000" dirty="0" smtClean="0">
                <a:solidFill>
                  <a:prstClr val="black"/>
                </a:solidFill>
              </a:rPr>
              <a:t>Timelines differ campus to campus – i.e. large, public universities may take 2-3 years to declare whereas a small, private university may only take </a:t>
            </a:r>
            <a:r>
              <a:rPr lang="en-US" sz="2000" smtClean="0">
                <a:solidFill>
                  <a:prstClr val="black"/>
                </a:solidFill>
              </a:rPr>
              <a:t>1-2 years</a:t>
            </a:r>
            <a:r>
              <a:rPr lang="en-US" sz="2000" dirty="0" smtClean="0">
                <a:solidFill>
                  <a:prstClr val="black"/>
                </a:solidFill>
              </a:rPr>
              <a:t>.  </a:t>
            </a:r>
          </a:p>
          <a:p>
            <a:pPr marL="342900" indent="-342900" fontAlgn="base">
              <a:buFont typeface="Arial" panose="020B0604020202020204" pitchFamily="34" charset="0"/>
              <a:buChar char="•"/>
            </a:pPr>
            <a:endParaRPr lang="en-US" sz="2000" dirty="0" smtClean="0">
              <a:solidFill>
                <a:prstClr val="black"/>
              </a:solidFill>
            </a:endParaRPr>
          </a:p>
          <a:p>
            <a:pPr marL="342900" indent="-342900" fontAlgn="base">
              <a:buFont typeface="Arial" panose="020B0604020202020204" pitchFamily="34" charset="0"/>
              <a:buChar char="•"/>
            </a:pPr>
            <a:endParaRPr lang="en-US" sz="2000" b="1" i="1" dirty="0">
              <a:solidFill>
                <a:prstClr val="black"/>
              </a:solidFill>
            </a:endParaRPr>
          </a:p>
        </p:txBody>
      </p:sp>
    </p:spTree>
    <p:extLst>
      <p:ext uri="{BB962C8B-B14F-4D97-AF65-F5344CB8AC3E}">
        <p14:creationId xmlns:p14="http://schemas.microsoft.com/office/powerpoint/2010/main" val="21545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94390" y="319596"/>
            <a:ext cx="8019880" cy="1138773"/>
          </a:xfrm>
          <a:prstGeom prst="rect">
            <a:avLst/>
          </a:prstGeom>
          <a:noFill/>
        </p:spPr>
        <p:txBody>
          <a:bodyPr wrap="square" rtlCol="0">
            <a:spAutoFit/>
          </a:bodyPr>
          <a:lstStyle/>
          <a:p>
            <a:r>
              <a:rPr lang="en-US" sz="4000" b="1" dirty="0">
                <a:solidFill>
                  <a:srgbClr val="EE5D1B"/>
                </a:solidFill>
              </a:rPr>
              <a:t>Setting Goals &amp; Objectives </a:t>
            </a:r>
          </a:p>
          <a:p>
            <a:r>
              <a:rPr lang="en-US" sz="2800" b="1" dirty="0" smtClean="0">
                <a:solidFill>
                  <a:srgbClr val="EE5D1B"/>
                </a:solidFill>
              </a:rPr>
              <a:t>Tip #2: Different goals require different approaches</a:t>
            </a:r>
            <a:endParaRPr lang="en-US" sz="2800" b="1" dirty="0">
              <a:solidFill>
                <a:srgbClr val="EE5D1B"/>
              </a:solidFill>
            </a:endParaRPr>
          </a:p>
        </p:txBody>
      </p:sp>
      <p:sp>
        <p:nvSpPr>
          <p:cNvPr id="2" name="Rectangle 1"/>
          <p:cNvSpPr/>
          <p:nvPr/>
        </p:nvSpPr>
        <p:spPr>
          <a:xfrm>
            <a:off x="257577" y="1877972"/>
            <a:ext cx="8886423" cy="5078313"/>
          </a:xfrm>
          <a:prstGeom prst="rect">
            <a:avLst/>
          </a:prstGeom>
        </p:spPr>
        <p:txBody>
          <a:bodyPr wrap="square">
            <a:spAutoFit/>
          </a:bodyPr>
          <a:lstStyle/>
          <a:p>
            <a:r>
              <a:rPr lang="en-US" sz="2400" dirty="0" smtClean="0">
                <a:solidFill>
                  <a:prstClr val="black"/>
                </a:solidFill>
              </a:rPr>
              <a:t>Since each goal is different, different approaches are required for success. Don’t be afraid to change your approach if it’s not working.</a:t>
            </a:r>
          </a:p>
          <a:p>
            <a:endParaRPr lang="en-US" sz="2400" dirty="0">
              <a:solidFill>
                <a:prstClr val="black"/>
              </a:solidFill>
            </a:endParaRPr>
          </a:p>
          <a:p>
            <a:r>
              <a:rPr lang="en-US" b="1" i="1" dirty="0">
                <a:solidFill>
                  <a:prstClr val="black"/>
                </a:solidFill>
              </a:rPr>
              <a:t>Important things to </a:t>
            </a:r>
            <a:r>
              <a:rPr lang="en-US" b="1" i="1" dirty="0" smtClean="0">
                <a:solidFill>
                  <a:prstClr val="black"/>
                </a:solidFill>
              </a:rPr>
              <a:t>consider:</a:t>
            </a:r>
          </a:p>
          <a:p>
            <a:endParaRPr lang="en-US" b="1" i="1" dirty="0">
              <a:solidFill>
                <a:prstClr val="black"/>
              </a:solidFill>
            </a:endParaRPr>
          </a:p>
          <a:p>
            <a:pPr marL="285750" indent="-285750">
              <a:buFont typeface="Arial" panose="020B0604020202020204" pitchFamily="34" charset="0"/>
              <a:buChar char="•"/>
            </a:pPr>
            <a:r>
              <a:rPr lang="en-US" dirty="0" smtClean="0">
                <a:solidFill>
                  <a:prstClr val="black"/>
                </a:solidFill>
              </a:rPr>
              <a:t>Start with a small ask, never be afraid to make an ask and always have support behind you.</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Nothing will change in one day – “Rome wasn’t built in a day”.</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Be prepared i.e. compile info &amp; resources for stakeholders on campus in advance.</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Apply firm but gentle pressure and keep it positive. </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Incorporate your campaign into campus events wherever you can, don’t limit yourself.</a:t>
            </a:r>
          </a:p>
          <a:p>
            <a:pPr marL="285750" indent="-285750">
              <a:buFontTx/>
              <a:buChar char="-"/>
            </a:pPr>
            <a:endParaRPr lang="en-US" b="1" i="1" dirty="0">
              <a:solidFill>
                <a:prstClr val="black"/>
              </a:solidFill>
            </a:endParaRPr>
          </a:p>
          <a:p>
            <a:endParaRPr lang="en-US" dirty="0" smtClean="0">
              <a:solidFill>
                <a:prstClr val="black"/>
              </a:solidFill>
            </a:endParaRPr>
          </a:p>
          <a:p>
            <a:pPr marL="285750" indent="-285750">
              <a:buFontTx/>
              <a:buChar char="-"/>
            </a:pPr>
            <a:endParaRPr lang="en-US" dirty="0" smtClean="0">
              <a:solidFill>
                <a:prstClr val="black"/>
              </a:solidFill>
            </a:endParaRPr>
          </a:p>
        </p:txBody>
      </p:sp>
    </p:spTree>
    <p:extLst>
      <p:ext uri="{BB962C8B-B14F-4D97-AF65-F5344CB8AC3E}">
        <p14:creationId xmlns:p14="http://schemas.microsoft.com/office/powerpoint/2010/main" val="188033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261815" y="342978"/>
            <a:ext cx="7846886" cy="1138773"/>
          </a:xfrm>
          <a:prstGeom prst="rect">
            <a:avLst/>
          </a:prstGeom>
          <a:noFill/>
        </p:spPr>
        <p:txBody>
          <a:bodyPr wrap="square" rtlCol="0">
            <a:spAutoFit/>
          </a:bodyPr>
          <a:lstStyle/>
          <a:p>
            <a:r>
              <a:rPr lang="en-US" sz="4000" b="1" dirty="0">
                <a:solidFill>
                  <a:srgbClr val="EE5D1B"/>
                </a:solidFill>
              </a:rPr>
              <a:t>Setting Goals &amp; Objectives </a:t>
            </a:r>
          </a:p>
          <a:p>
            <a:r>
              <a:rPr lang="en-US" sz="2800" b="1" dirty="0" smtClean="0">
                <a:solidFill>
                  <a:srgbClr val="EE5D1B"/>
                </a:solidFill>
              </a:rPr>
              <a:t>Tip #3 – Educate, educate, educate </a:t>
            </a:r>
            <a:endParaRPr lang="en-US" sz="2800" b="1" dirty="0">
              <a:solidFill>
                <a:srgbClr val="EE5D1B"/>
              </a:solidFill>
            </a:endParaRPr>
          </a:p>
        </p:txBody>
      </p:sp>
      <p:sp>
        <p:nvSpPr>
          <p:cNvPr id="5" name="Rectangle 4"/>
          <p:cNvSpPr/>
          <p:nvPr/>
        </p:nvSpPr>
        <p:spPr>
          <a:xfrm>
            <a:off x="261815" y="1806421"/>
            <a:ext cx="8882185" cy="3416320"/>
          </a:xfrm>
          <a:prstGeom prst="rect">
            <a:avLst/>
          </a:prstGeom>
        </p:spPr>
        <p:txBody>
          <a:bodyPr wrap="square">
            <a:spAutoFit/>
          </a:bodyPr>
          <a:lstStyle/>
          <a:p>
            <a:r>
              <a:rPr lang="en-US" sz="2400" dirty="0" smtClean="0">
                <a:solidFill>
                  <a:prstClr val="black"/>
                </a:solidFill>
              </a:rPr>
              <a:t>Education is the key to any Fair Trade campaign and is a necessary component to achieving each of the goals. </a:t>
            </a:r>
          </a:p>
          <a:p>
            <a:endParaRPr lang="en-US" sz="2400" dirty="0">
              <a:solidFill>
                <a:prstClr val="black"/>
              </a:solidFill>
            </a:endParaRPr>
          </a:p>
          <a:p>
            <a:r>
              <a:rPr lang="en-US" b="1" i="1" dirty="0">
                <a:solidFill>
                  <a:prstClr val="black"/>
                </a:solidFill>
              </a:rPr>
              <a:t>Important things to consider:</a:t>
            </a:r>
          </a:p>
          <a:p>
            <a:endParaRPr lang="en-US" dirty="0" smtClean="0">
              <a:solidFill>
                <a:prstClr val="black"/>
              </a:solidFill>
            </a:endParaRPr>
          </a:p>
          <a:p>
            <a:pPr marL="342900" indent="-342900">
              <a:buFontTx/>
              <a:buAutoNum type="arabicParenR"/>
            </a:pPr>
            <a:r>
              <a:rPr lang="en-US" dirty="0" smtClean="0">
                <a:solidFill>
                  <a:prstClr val="black"/>
                </a:solidFill>
              </a:rPr>
              <a:t>Educate the campus community -- if people understand and are passionate about Fair Trade, they’ll be more likely to support your campaign.  </a:t>
            </a:r>
          </a:p>
          <a:p>
            <a:endParaRPr lang="en-US" dirty="0" smtClean="0">
              <a:solidFill>
                <a:prstClr val="black"/>
              </a:solidFill>
            </a:endParaRPr>
          </a:p>
          <a:p>
            <a:pPr marL="342900" indent="-342900">
              <a:buFontTx/>
              <a:buAutoNum type="arabicParenR"/>
            </a:pPr>
            <a:r>
              <a:rPr lang="en-US" dirty="0" smtClean="0">
                <a:solidFill>
                  <a:prstClr val="black"/>
                </a:solidFill>
              </a:rPr>
              <a:t>Educate campus decision-makers – campus administration officials are unlikely to support something that they don’t have a solid understanding of. It’s important to ensure that decision-makers know what Fair Trade is and why it’s important.</a:t>
            </a:r>
          </a:p>
        </p:txBody>
      </p:sp>
    </p:spTree>
    <p:extLst>
      <p:ext uri="{BB962C8B-B14F-4D97-AF65-F5344CB8AC3E}">
        <p14:creationId xmlns:p14="http://schemas.microsoft.com/office/powerpoint/2010/main" val="650239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Case Study: SUNY Geneseo </a:t>
            </a:r>
          </a:p>
        </p:txBody>
      </p:sp>
      <p:pic>
        <p:nvPicPr>
          <p:cNvPr id="5" name="Picture 4"/>
          <p:cNvPicPr>
            <a:picLocks noChangeAspect="1"/>
          </p:cNvPicPr>
          <p:nvPr/>
        </p:nvPicPr>
        <p:blipFill>
          <a:blip r:embed="rId3"/>
          <a:stretch>
            <a:fillRect/>
          </a:stretch>
        </p:blipFill>
        <p:spPr>
          <a:xfrm>
            <a:off x="4919728" y="2562896"/>
            <a:ext cx="4224271" cy="2421227"/>
          </a:xfrm>
          <a:prstGeom prst="rect">
            <a:avLst/>
          </a:prstGeom>
        </p:spPr>
      </p:pic>
      <p:pic>
        <p:nvPicPr>
          <p:cNvPr id="6" name="Picture 5"/>
          <p:cNvPicPr>
            <a:picLocks noChangeAspect="1"/>
          </p:cNvPicPr>
          <p:nvPr/>
        </p:nvPicPr>
        <p:blipFill>
          <a:blip r:embed="rId4"/>
          <a:stretch>
            <a:fillRect/>
          </a:stretch>
        </p:blipFill>
        <p:spPr>
          <a:xfrm>
            <a:off x="390322" y="1406341"/>
            <a:ext cx="4439255" cy="4439255"/>
          </a:xfrm>
          <a:prstGeom prst="rect">
            <a:avLst/>
          </a:prstGeom>
        </p:spPr>
      </p:pic>
    </p:spTree>
    <p:extLst>
      <p:ext uri="{BB962C8B-B14F-4D97-AF65-F5344CB8AC3E}">
        <p14:creationId xmlns:p14="http://schemas.microsoft.com/office/powerpoint/2010/main" val="1486212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TCU_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FTCU_template3</Template>
  <TotalTime>2089</TotalTime>
  <Words>710</Words>
  <Application>Microsoft Office PowerPoint</Application>
  <PresentationFormat>On-screen Show (4:3)</PresentationFormat>
  <Paragraphs>140</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FTCU_template3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Courtney Lang</dc:creator>
  <cp:lastModifiedBy>Kylie Nealis</cp:lastModifiedBy>
  <cp:revision>64</cp:revision>
  <cp:lastPrinted>2015-09-24T19:40:37Z</cp:lastPrinted>
  <dcterms:created xsi:type="dcterms:W3CDTF">2013-01-29T22:24:50Z</dcterms:created>
  <dcterms:modified xsi:type="dcterms:W3CDTF">2015-09-24T19:41:40Z</dcterms:modified>
</cp:coreProperties>
</file>