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21"/>
  </p:notesMasterIdLst>
  <p:sldIdLst>
    <p:sldId id="256" r:id="rId2"/>
    <p:sldId id="257" r:id="rId3"/>
    <p:sldId id="258" r:id="rId4"/>
    <p:sldId id="296" r:id="rId5"/>
    <p:sldId id="297" r:id="rId6"/>
    <p:sldId id="260" r:id="rId7"/>
    <p:sldId id="305" r:id="rId8"/>
    <p:sldId id="302" r:id="rId9"/>
    <p:sldId id="307" r:id="rId10"/>
    <p:sldId id="301" r:id="rId11"/>
    <p:sldId id="266" r:id="rId12"/>
    <p:sldId id="300" r:id="rId13"/>
    <p:sldId id="306" r:id="rId14"/>
    <p:sldId id="308" r:id="rId15"/>
    <p:sldId id="298" r:id="rId16"/>
    <p:sldId id="261" r:id="rId17"/>
    <p:sldId id="304" r:id="rId18"/>
    <p:sldId id="275" r:id="rId19"/>
    <p:sldId id="295" r:id="rId20"/>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315"/>
    <a:srgbClr val="411D0E"/>
    <a:srgbClr val="C008A7"/>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5F79EE3-5CEC-4B97-8496-9204D84D9B97}">
  <a:tblStyle styleId="{D5F79EE3-5CEC-4B97-8496-9204D84D9B97}"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783E9-FB1C-45E0-9FCF-CD8C6237FF83}" styleName="Table_1">
    <a:wholeTbl>
      <a:tcTxStyle/>
      <a:tcStyle>
        <a:tcBdr>
          <a:left>
            <a:ln w="6350" cap="flat" cmpd="sng">
              <a:solidFill>
                <a:srgbClr val="000000"/>
              </a:solidFill>
              <a:prstDash val="solid"/>
              <a:round/>
              <a:headEnd type="none" w="med" len="med"/>
              <a:tailEnd type="none" w="med" len="med"/>
            </a:ln>
          </a:left>
          <a:right>
            <a:ln w="6350" cap="flat" cmpd="sng">
              <a:solidFill>
                <a:srgbClr val="000000"/>
              </a:solidFill>
              <a:prstDash val="solid"/>
              <a:round/>
              <a:headEnd type="none" w="med" len="med"/>
              <a:tailEnd type="none" w="med" len="med"/>
            </a:ln>
          </a:right>
          <a:top>
            <a:ln w="6350" cap="flat" cmpd="sng">
              <a:solidFill>
                <a:srgbClr val="000000"/>
              </a:solidFill>
              <a:prstDash val="solid"/>
              <a:round/>
              <a:headEnd type="none" w="med" len="med"/>
              <a:tailEnd type="none" w="med" len="med"/>
            </a:ln>
          </a:top>
          <a:bottom>
            <a:ln w="6350" cap="flat" cmpd="sng">
              <a:solidFill>
                <a:srgbClr val="000000"/>
              </a:solidFill>
              <a:prstDash val="solid"/>
              <a:round/>
              <a:headEnd type="none" w="med" len="med"/>
              <a:tailEnd type="none" w="med" len="med"/>
            </a:ln>
          </a:bottom>
          <a:insideH>
            <a:ln w="6350" cap="flat" cmpd="sng">
              <a:solidFill>
                <a:srgbClr val="000000"/>
              </a:solidFill>
              <a:prstDash val="solid"/>
              <a:round/>
              <a:headEnd type="none" w="med" len="med"/>
              <a:tailEnd type="none" w="med" len="med"/>
            </a:ln>
          </a:insideH>
          <a:insideV>
            <a:ln w="6350" cap="flat" cmpd="sng">
              <a:solidFill>
                <a:srgbClr val="000000"/>
              </a:solidFill>
              <a:prstDash val="solid"/>
              <a:round/>
              <a:headEnd type="none" w="med" len="med"/>
              <a:tailEnd type="none" w="med" len="med"/>
            </a:ln>
          </a:insideV>
        </a:tcBdr>
      </a:tcStyle>
    </a:wholeTbl>
  </a:tblStyle>
  <a:tblStyle styleId="{7C8864EF-62FC-46E3-AC48-7D470E3A1F97}" styleName="Table_2"/>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653" autoAdjust="0"/>
  </p:normalViewPr>
  <p:slideViewPr>
    <p:cSldViewPr snapToGrid="0">
      <p:cViewPr varScale="1">
        <p:scale>
          <a:sx n="57" d="100"/>
          <a:sy n="57" d="100"/>
        </p:scale>
        <p:origin x="-1400"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123591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 name="Shape 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1362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fontAlgn="base"/>
            <a:r>
              <a:rPr lang="en-US" sz="1200" dirty="0" smtClean="0"/>
              <a:t>Power Mapping is a process of identifying who your allies on campus are and who the key decision-makers on your campus are. </a:t>
            </a:r>
            <a:endParaRPr lang="en-US" sz="1200" dirty="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03" name="Shape 10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190308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03" name="Shape 10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a:t>
            </a:fld>
            <a:endParaRPr lang="en-US"/>
          </a:p>
        </p:txBody>
      </p:sp>
    </p:spTree>
    <p:extLst>
      <p:ext uri="{BB962C8B-B14F-4D97-AF65-F5344CB8AC3E}">
        <p14:creationId xmlns:p14="http://schemas.microsoft.com/office/powerpoint/2010/main" val="1903083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03" name="Shape 10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15</a:t>
            </a:fld>
            <a:endParaRPr lang="en-US"/>
          </a:p>
        </p:txBody>
      </p:sp>
    </p:spTree>
    <p:extLst>
      <p:ext uri="{BB962C8B-B14F-4D97-AF65-F5344CB8AC3E}">
        <p14:creationId xmlns:p14="http://schemas.microsoft.com/office/powerpoint/2010/main" val="190308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lang="en-US" baseline="0" dirty="0" smtClean="0"/>
          </a:p>
          <a:p>
            <a:pPr lvl="0" rtl="0">
              <a:spcBef>
                <a:spcPts val="0"/>
              </a:spcBef>
              <a:buNone/>
            </a:pPr>
            <a:endParaRPr dirty="0"/>
          </a:p>
        </p:txBody>
      </p:sp>
      <p:sp>
        <p:nvSpPr>
          <p:cNvPr id="64" name="Shape 6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16</a:t>
            </a:fld>
            <a:endParaRPr lang="en-US"/>
          </a:p>
        </p:txBody>
      </p:sp>
    </p:spTree>
    <p:extLst>
      <p:ext uri="{BB962C8B-B14F-4D97-AF65-F5344CB8AC3E}">
        <p14:creationId xmlns:p14="http://schemas.microsoft.com/office/powerpoint/2010/main" val="228896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70" name="Shape 7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99903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000000"/>
                </a:solidFill>
                <a:latin typeface="Calibri"/>
                <a:ea typeface="Calibri"/>
                <a:cs typeface="Calibri"/>
                <a:sym typeface="Calibri"/>
              </a:rPr>
              <a:t>18</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855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58" name="Shape 3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000000"/>
                </a:solidFill>
                <a:latin typeface="Calibri"/>
                <a:ea typeface="Calibri"/>
                <a:cs typeface="Calibri"/>
                <a:sym typeface="Calibri"/>
              </a:rPr>
              <a:t>19</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797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 name="Shape 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4" name="Shape 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73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2" name="Shape 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99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2" name="Shape 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99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2" name="Shape 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99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1">
              <a:buSzPct val="100000"/>
            </a:pPr>
            <a:r>
              <a:rPr lang="en-US" sz="2000" b="1" dirty="0" smtClean="0">
                <a:solidFill>
                  <a:srgbClr val="542E19"/>
                </a:solidFill>
                <a:latin typeface="Calibri"/>
                <a:ea typeface="Calibri"/>
                <a:cs typeface="Calibri"/>
                <a:sym typeface="Calibri"/>
              </a:rPr>
              <a:t>Students for Fair Trade</a:t>
            </a:r>
          </a:p>
          <a:p>
            <a:pPr lvl="1">
              <a:buSzPct val="100000"/>
            </a:pPr>
            <a:r>
              <a:rPr lang="en-US" sz="2000" b="1" dirty="0" smtClean="0">
                <a:solidFill>
                  <a:srgbClr val="542E19"/>
                </a:solidFill>
                <a:latin typeface="Calibri"/>
                <a:ea typeface="Calibri"/>
                <a:cs typeface="Calibri"/>
                <a:sym typeface="Calibri"/>
              </a:rPr>
              <a:t>+ Office of Sustainability (advertising + funding)</a:t>
            </a:r>
          </a:p>
          <a:p>
            <a:pPr lvl="1">
              <a:buSzPct val="100000"/>
            </a:pPr>
            <a:r>
              <a:rPr lang="en-US" sz="2000" b="1" dirty="0" smtClean="0">
                <a:solidFill>
                  <a:srgbClr val="542E19"/>
                </a:solidFill>
                <a:latin typeface="Calibri"/>
                <a:ea typeface="Calibri"/>
                <a:cs typeface="Calibri"/>
                <a:sym typeface="Calibri"/>
              </a:rPr>
              <a:t>+ Outdoor Adventures (bikes, liability, guides, sign-up)</a:t>
            </a:r>
          </a:p>
          <a:p>
            <a:pPr lvl="1">
              <a:buSzPct val="100000"/>
            </a:pPr>
            <a:r>
              <a:rPr lang="en-US" sz="2000" b="1" dirty="0" smtClean="0">
                <a:solidFill>
                  <a:srgbClr val="542E19"/>
                </a:solidFill>
                <a:latin typeface="Calibri"/>
                <a:ea typeface="Calibri"/>
                <a:cs typeface="Calibri"/>
                <a:sym typeface="Calibri"/>
              </a:rPr>
              <a:t>+ Associated Students (funding) </a:t>
            </a:r>
          </a:p>
          <a:p>
            <a:pPr lvl="1">
              <a:buSzPct val="100000"/>
            </a:pPr>
            <a:r>
              <a:rPr lang="en-US" sz="2000" b="1" dirty="0" smtClean="0">
                <a:solidFill>
                  <a:srgbClr val="542E19"/>
                </a:solidFill>
                <a:latin typeface="Calibri"/>
                <a:ea typeface="Calibri"/>
                <a:cs typeface="Calibri"/>
                <a:sym typeface="Calibri"/>
              </a:rPr>
              <a:t>+ 3-4 local Fair Trade and Direct Trade coffee shops</a:t>
            </a:r>
          </a:p>
          <a:p>
            <a:pPr lvl="1">
              <a:buSzPct val="100000"/>
            </a:pPr>
            <a:r>
              <a:rPr lang="en-US" sz="2000" b="1" dirty="0" smtClean="0">
                <a:solidFill>
                  <a:srgbClr val="542E19"/>
                </a:solidFill>
                <a:latin typeface="Calibri"/>
                <a:ea typeface="Calibri"/>
                <a:cs typeface="Calibri"/>
                <a:sym typeface="Calibri"/>
              </a:rPr>
              <a:t>+ local Farmer’s Market</a:t>
            </a:r>
          </a:p>
          <a:p>
            <a:pPr lvl="1">
              <a:buSzPct val="100000"/>
            </a:pPr>
            <a:r>
              <a:rPr lang="en-US" sz="2000" b="1" dirty="0" smtClean="0">
                <a:solidFill>
                  <a:srgbClr val="542E19"/>
                </a:solidFill>
                <a:latin typeface="Calibri"/>
                <a:ea typeface="Calibri"/>
                <a:cs typeface="Calibri"/>
                <a:sym typeface="Calibri"/>
              </a:rPr>
              <a:t>+ Ben &amp; Jerry’s</a:t>
            </a:r>
          </a:p>
          <a:p>
            <a:pPr>
              <a:spcBef>
                <a:spcPts val="0"/>
              </a:spcBef>
              <a:buNone/>
            </a:pPr>
            <a:endParaRPr dirty="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baseline="0" dirty="0" smtClean="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baseline="0" dirty="0" smtClean="0"/>
          </a:p>
          <a:p>
            <a:pPr>
              <a:spcBef>
                <a:spcPts val="0"/>
              </a:spcBef>
              <a:buNone/>
            </a:pPr>
            <a:endParaRPr lang="en-US" baseline="0" dirty="0" smtClean="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77346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542E19"/>
                </a:solidFill>
                <a:latin typeface="Calibri"/>
                <a:ea typeface="Calibri"/>
                <a:cs typeface="Calibri"/>
                <a:sym typeface="Calibri"/>
              </a:rPr>
              <a:t>Who do your campaign committee members know?</a:t>
            </a:r>
          </a:p>
          <a:p>
            <a:pPr marL="0" marR="0" lvl="3"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542E19"/>
                </a:solidFill>
                <a:latin typeface="Calibri"/>
                <a:ea typeface="Calibri"/>
                <a:cs typeface="Calibri"/>
                <a:sym typeface="Calibri"/>
              </a:rPr>
              <a:t>Approach groups you’d like to work with</a:t>
            </a:r>
          </a:p>
          <a:p>
            <a:pPr marL="0" marR="0" lvl="3"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542E19"/>
                </a:solidFill>
                <a:latin typeface="Calibri"/>
                <a:ea typeface="Calibri"/>
                <a:cs typeface="Calibri"/>
                <a:sym typeface="Calibri"/>
              </a:rPr>
              <a:t>(what’s in it for them?)</a:t>
            </a:r>
          </a:p>
          <a:p>
            <a:pPr>
              <a:spcBef>
                <a:spcPts val="0"/>
              </a:spcBef>
              <a:buNone/>
            </a:pPr>
            <a:endParaRPr dirty="0"/>
          </a:p>
        </p:txBody>
      </p:sp>
      <p:sp>
        <p:nvSpPr>
          <p:cNvPr id="57" name="Shape 5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773469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9"/>
        <p:cNvGrpSpPr/>
        <p:nvPr/>
      </p:nvGrpSpPr>
      <p:grpSpPr>
        <a:xfrm>
          <a:off x="0" y="0"/>
          <a:ext cx="0" cy="0"/>
          <a:chOff x="0" y="0"/>
          <a:chExt cx="0" cy="0"/>
        </a:xfrm>
      </p:grpSpPr>
      <p:pic>
        <p:nvPicPr>
          <p:cNvPr id="10" name="Shape 10"/>
          <p:cNvPicPr preferRelativeResize="0"/>
          <p:nvPr/>
        </p:nvPicPr>
        <p:blipFill rotWithShape="1">
          <a:blip r:embed="rId2">
            <a:alphaModFix/>
          </a:blip>
          <a:srcRect/>
          <a:stretch/>
        </p:blipFill>
        <p:spPr>
          <a:xfrm>
            <a:off x="3222898" y="1068982"/>
            <a:ext cx="2673350" cy="44752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3282421" y="5337801"/>
            <a:ext cx="16234179" cy="1883151"/>
          </a:xfrm>
          <a:prstGeom prst="rect">
            <a:avLst/>
          </a:prstGeom>
          <a:noFill/>
          <a:ln>
            <a:noFill/>
          </a:ln>
        </p:spPr>
      </p:pic>
      <p:pic>
        <p:nvPicPr>
          <p:cNvPr id="13" name="Shape 13"/>
          <p:cNvPicPr preferRelativeResize="0"/>
          <p:nvPr/>
        </p:nvPicPr>
        <p:blipFill rotWithShape="1">
          <a:blip r:embed="rId3">
            <a:alphaModFix/>
          </a:blip>
          <a:srcRect/>
          <a:stretch/>
        </p:blipFill>
        <p:spPr>
          <a:xfrm>
            <a:off x="8081885" y="317109"/>
            <a:ext cx="813448" cy="13617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2">
            <a:alphaModFix/>
          </a:blip>
          <a:srcRect/>
          <a:stretch/>
        </p:blipFill>
        <p:spPr>
          <a:xfrm>
            <a:off x="2" y="6252230"/>
            <a:ext cx="9161634" cy="623407"/>
          </a:xfrm>
          <a:prstGeom prst="rect">
            <a:avLst/>
          </a:prstGeom>
          <a:noFill/>
          <a:ln>
            <a:noFill/>
          </a:ln>
        </p:spPr>
      </p:pic>
      <p:pic>
        <p:nvPicPr>
          <p:cNvPr id="16" name="Shape 16"/>
          <p:cNvPicPr preferRelativeResize="0"/>
          <p:nvPr/>
        </p:nvPicPr>
        <p:blipFill rotWithShape="1">
          <a:blip r:embed="rId3">
            <a:alphaModFix amt="24000"/>
          </a:blip>
          <a:srcRect/>
          <a:stretch/>
        </p:blipFill>
        <p:spPr>
          <a:xfrm>
            <a:off x="2206616" y="988933"/>
            <a:ext cx="4730766" cy="4730766"/>
          </a:xfrm>
          <a:prstGeom prst="rect">
            <a:avLst/>
          </a:prstGeom>
          <a:noFill/>
          <a:ln>
            <a:noFill/>
          </a:ln>
        </p:spPr>
      </p:pic>
      <p:pic>
        <p:nvPicPr>
          <p:cNvPr id="17" name="Shape 17"/>
          <p:cNvPicPr preferRelativeResize="0"/>
          <p:nvPr/>
        </p:nvPicPr>
        <p:blipFill rotWithShape="1">
          <a:blip r:embed="rId4">
            <a:alphaModFix/>
          </a:blip>
          <a:srcRect/>
          <a:stretch/>
        </p:blipFill>
        <p:spPr>
          <a:xfrm>
            <a:off x="8081885" y="317109"/>
            <a:ext cx="813448" cy="13617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18"/>
        <p:cNvGrpSpPr/>
        <p:nvPr/>
      </p:nvGrpSpPr>
      <p:grpSpPr>
        <a:xfrm>
          <a:off x="0" y="0"/>
          <a:ext cx="0" cy="0"/>
          <a:chOff x="0" y="0"/>
          <a:chExt cx="0" cy="0"/>
        </a:xfrm>
      </p:grpSpPr>
      <p:pic>
        <p:nvPicPr>
          <p:cNvPr id="19" name="Shape 19"/>
          <p:cNvPicPr preferRelativeResize="0"/>
          <p:nvPr/>
        </p:nvPicPr>
        <p:blipFill rotWithShape="1">
          <a:blip r:embed="rId2">
            <a:alphaModFix/>
          </a:blip>
          <a:srcRect/>
          <a:stretch/>
        </p:blipFill>
        <p:spPr>
          <a:xfrm>
            <a:off x="-2061730" y="1524004"/>
            <a:ext cx="13393979" cy="5615045"/>
          </a:xfrm>
          <a:prstGeom prst="rect">
            <a:avLst/>
          </a:prstGeom>
          <a:noFill/>
          <a:ln>
            <a:noFill/>
          </a:ln>
        </p:spPr>
      </p:pic>
      <p:pic>
        <p:nvPicPr>
          <p:cNvPr id="20" name="Shape 20"/>
          <p:cNvPicPr preferRelativeResize="0"/>
          <p:nvPr/>
        </p:nvPicPr>
        <p:blipFill rotWithShape="1">
          <a:blip r:embed="rId3">
            <a:alphaModFix/>
          </a:blip>
          <a:srcRect/>
          <a:stretch/>
        </p:blipFill>
        <p:spPr>
          <a:xfrm>
            <a:off x="-3282421" y="5337801"/>
            <a:ext cx="16234179" cy="1883151"/>
          </a:xfrm>
          <a:prstGeom prst="rect">
            <a:avLst/>
          </a:prstGeom>
          <a:noFill/>
          <a:ln>
            <a:noFill/>
          </a:ln>
        </p:spPr>
      </p:pic>
      <p:pic>
        <p:nvPicPr>
          <p:cNvPr id="21" name="Shape 21"/>
          <p:cNvPicPr preferRelativeResize="0"/>
          <p:nvPr/>
        </p:nvPicPr>
        <p:blipFill rotWithShape="1">
          <a:blip r:embed="rId4">
            <a:alphaModFix/>
          </a:blip>
          <a:srcRect/>
          <a:stretch/>
        </p:blipFill>
        <p:spPr>
          <a:xfrm>
            <a:off x="8081885" y="317109"/>
            <a:ext cx="813448" cy="136172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alphaModFix/>
          </a:blip>
          <a:stretch>
            <a:fillRect/>
          </a:stretch>
        </a:blipFill>
        <a:effectLst/>
      </p:bgPr>
    </p:bg>
    <p:spTree>
      <p:nvGrpSpPr>
        <p:cNvPr id="1" name="Shape 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p:nvPr/>
        </p:nvSpPr>
        <p:spPr>
          <a:xfrm>
            <a:off x="313510" y="5521123"/>
            <a:ext cx="8482148" cy="1354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i="0" u="none" strike="noStrike" cap="none" baseline="0" dirty="0" smtClean="0">
                <a:solidFill>
                  <a:srgbClr val="EE5D1B"/>
                </a:solidFill>
                <a:latin typeface="Calibri"/>
                <a:ea typeface="Calibri"/>
                <a:cs typeface="Calibri"/>
                <a:sym typeface="Calibri"/>
              </a:rPr>
              <a:t>Southern CA</a:t>
            </a:r>
            <a:r>
              <a:rPr lang="en-US" sz="4000" b="1" i="0" u="none" strike="noStrike" cap="none" dirty="0" smtClean="0">
                <a:solidFill>
                  <a:srgbClr val="EE5D1B"/>
                </a:solidFill>
                <a:latin typeface="Calibri"/>
                <a:ea typeface="Calibri"/>
                <a:cs typeface="Calibri"/>
                <a:sym typeface="Calibri"/>
              </a:rPr>
              <a:t> Regional Conference </a:t>
            </a:r>
            <a:r>
              <a:rPr lang="en-US" sz="2800" b="1" dirty="0" smtClean="0">
                <a:solidFill>
                  <a:srgbClr val="EE5D1B"/>
                </a:solidFill>
                <a:latin typeface="Calibri"/>
                <a:ea typeface="Calibri"/>
                <a:cs typeface="Calibri"/>
                <a:sym typeface="Calibri"/>
              </a:rPr>
              <a:t>September 10</a:t>
            </a:r>
            <a:r>
              <a:rPr lang="en-US" sz="2800" b="1" baseline="30000" dirty="0" smtClean="0">
                <a:solidFill>
                  <a:srgbClr val="EE5D1B"/>
                </a:solidFill>
                <a:latin typeface="Calibri"/>
                <a:ea typeface="Calibri"/>
                <a:cs typeface="Calibri"/>
                <a:sym typeface="Calibri"/>
              </a:rPr>
              <a:t>th</a:t>
            </a:r>
            <a:r>
              <a:rPr lang="en-US" sz="2800" b="1" dirty="0" smtClean="0">
                <a:solidFill>
                  <a:srgbClr val="EE5D1B"/>
                </a:solidFill>
                <a:latin typeface="Calibri"/>
                <a:ea typeface="Calibri"/>
                <a:cs typeface="Calibri"/>
                <a:sym typeface="Calibri"/>
              </a:rPr>
              <a:t>, 2016 </a:t>
            </a:r>
            <a:endParaRPr lang="en-US" sz="2800" b="1" i="0" u="none" strike="noStrike" cap="none" baseline="0" dirty="0">
              <a:solidFill>
                <a:srgbClr val="EE5D1B"/>
              </a:solidFill>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169334"/>
            <a:ext cx="6653700" cy="951299"/>
          </a:xfrm>
          <a:prstGeom prst="rect">
            <a:avLst/>
          </a:prstGeom>
          <a:noFill/>
          <a:ln>
            <a:noFill/>
          </a:ln>
        </p:spPr>
        <p:txBody>
          <a:bodyPr lIns="91425" tIns="91425" rIns="91425" bIns="91425" anchor="ctr" anchorCtr="0">
            <a:noAutofit/>
          </a:bodyPr>
          <a:lstStyle/>
          <a:p>
            <a:pPr lvl="0">
              <a:buSzPct val="25000"/>
            </a:pPr>
            <a:r>
              <a:rPr lang="en-US" sz="4000" b="1" dirty="0" smtClean="0">
                <a:solidFill>
                  <a:srgbClr val="EE5D1B"/>
                </a:solidFill>
                <a:latin typeface="Calibri"/>
                <a:ea typeface="Calibri"/>
                <a:cs typeface="Calibri"/>
                <a:sym typeface="Calibri"/>
              </a:rPr>
              <a:t>Power Mapping</a:t>
            </a: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379025" y="1157454"/>
            <a:ext cx="7741199" cy="4022011"/>
          </a:xfrm>
          <a:prstGeom prst="rect">
            <a:avLst/>
          </a:prstGeom>
          <a:noFill/>
          <a:ln>
            <a:noFill/>
          </a:ln>
        </p:spPr>
        <p:txBody>
          <a:bodyPr lIns="91425" tIns="45700" rIns="91425" bIns="45700" anchor="t" anchorCtr="0">
            <a:noAutofit/>
          </a:bodyPr>
          <a:lstStyle/>
          <a:p>
            <a:pPr lvl="0" fontAlgn="base"/>
            <a:endParaRPr lang="en-US" sz="2400" b="1" i="1" dirty="0">
              <a:solidFill>
                <a:srgbClr val="411D0E"/>
              </a:solidFill>
              <a:latin typeface="Calibri"/>
              <a:cs typeface="Calibri"/>
            </a:endParaRPr>
          </a:p>
          <a:p>
            <a:pPr marL="285750" lvl="0" indent="-285750" fontAlgn="base">
              <a:buFont typeface="Arial" panose="020B0604020202020204" pitchFamily="34" charset="0"/>
              <a:buChar char="•"/>
            </a:pPr>
            <a:r>
              <a:rPr lang="en-US" sz="2000" b="1" dirty="0">
                <a:solidFill>
                  <a:srgbClr val="411D0E"/>
                </a:solidFill>
                <a:latin typeface="Calibri"/>
                <a:cs typeface="Calibri"/>
              </a:rPr>
              <a:t>Start with who you know. </a:t>
            </a:r>
            <a:r>
              <a:rPr lang="en-US" sz="2000" dirty="0">
                <a:solidFill>
                  <a:srgbClr val="411D0E"/>
                </a:solidFill>
                <a:latin typeface="Calibri"/>
                <a:cs typeface="Calibri"/>
              </a:rPr>
              <a:t>Consider which people and networks you already know. Look at existing relationships that your </a:t>
            </a:r>
            <a:r>
              <a:rPr lang="en-US" sz="2000" dirty="0" smtClean="0">
                <a:solidFill>
                  <a:srgbClr val="411D0E"/>
                </a:solidFill>
                <a:latin typeface="Calibri"/>
                <a:cs typeface="Calibri"/>
              </a:rPr>
              <a:t>fellow students/team-members/campaign leaders have</a:t>
            </a:r>
            <a:r>
              <a:rPr lang="en-US" sz="2000" dirty="0">
                <a:solidFill>
                  <a:srgbClr val="411D0E"/>
                </a:solidFill>
                <a:latin typeface="Calibri"/>
                <a:cs typeface="Calibri"/>
              </a:rPr>
              <a:t>. </a:t>
            </a:r>
          </a:p>
          <a:p>
            <a:pPr lvl="0" fontAlgn="base"/>
            <a:endParaRPr lang="en-US" sz="2000" dirty="0">
              <a:solidFill>
                <a:srgbClr val="411D0E"/>
              </a:solidFill>
              <a:latin typeface="Calibri"/>
              <a:cs typeface="Calibri"/>
            </a:endParaRPr>
          </a:p>
          <a:p>
            <a:pPr marL="285750" lvl="0" indent="-285750" fontAlgn="base">
              <a:buFont typeface="Arial" panose="020B0604020202020204" pitchFamily="34" charset="0"/>
              <a:buChar char="•"/>
            </a:pPr>
            <a:r>
              <a:rPr lang="en-US" sz="2000" b="1" dirty="0">
                <a:solidFill>
                  <a:srgbClr val="411D0E"/>
                </a:solidFill>
                <a:latin typeface="Calibri"/>
                <a:cs typeface="Calibri"/>
              </a:rPr>
              <a:t>Create a list or draw a map </a:t>
            </a:r>
            <a:r>
              <a:rPr lang="en-US" sz="2000" dirty="0">
                <a:solidFill>
                  <a:srgbClr val="411D0E"/>
                </a:solidFill>
                <a:latin typeface="Calibri"/>
                <a:cs typeface="Calibri"/>
              </a:rPr>
              <a:t>to see where there’s connections to your campaign’s goals.</a:t>
            </a:r>
          </a:p>
          <a:p>
            <a:pPr lvl="0" fontAlgn="base"/>
            <a:endParaRPr lang="en-US" sz="2000" dirty="0">
              <a:solidFill>
                <a:srgbClr val="411D0E"/>
              </a:solidFill>
              <a:latin typeface="Calibri"/>
              <a:cs typeface="Calibri"/>
            </a:endParaRPr>
          </a:p>
          <a:p>
            <a:pPr marL="285750" lvl="0" indent="-285750" fontAlgn="base">
              <a:buFont typeface="Arial" panose="020B0604020202020204" pitchFamily="34" charset="0"/>
              <a:buChar char="•"/>
            </a:pPr>
            <a:r>
              <a:rPr lang="en-US" sz="2000" b="1" dirty="0">
                <a:solidFill>
                  <a:srgbClr val="411D0E"/>
                </a:solidFill>
                <a:latin typeface="Calibri"/>
                <a:cs typeface="Calibri"/>
              </a:rPr>
              <a:t>Begin outreach </a:t>
            </a:r>
            <a:r>
              <a:rPr lang="en-US" sz="2000" dirty="0">
                <a:solidFill>
                  <a:srgbClr val="411D0E"/>
                </a:solidFill>
                <a:latin typeface="Calibri"/>
                <a:cs typeface="Calibri"/>
              </a:rPr>
              <a:t>to the people and networks that you already know, gauge their interest. </a:t>
            </a:r>
          </a:p>
          <a:p>
            <a:pPr lvl="0" fontAlgn="base"/>
            <a:endParaRPr lang="en-US" sz="2000" dirty="0">
              <a:solidFill>
                <a:srgbClr val="411D0E"/>
              </a:solidFill>
              <a:latin typeface="Calibri"/>
              <a:cs typeface="Calibri"/>
            </a:endParaRPr>
          </a:p>
          <a:p>
            <a:pPr marL="285750" lvl="0" indent="-285750" fontAlgn="base">
              <a:buFont typeface="Arial" panose="020B0604020202020204" pitchFamily="34" charset="0"/>
              <a:buChar char="•"/>
            </a:pPr>
            <a:r>
              <a:rPr lang="en-US" sz="2000" b="1" dirty="0">
                <a:solidFill>
                  <a:srgbClr val="411D0E"/>
                </a:solidFill>
                <a:latin typeface="Calibri"/>
                <a:cs typeface="Calibri"/>
              </a:rPr>
              <a:t>Look ‘outside the box’</a:t>
            </a:r>
            <a:r>
              <a:rPr lang="en-US" sz="2000" dirty="0">
                <a:solidFill>
                  <a:srgbClr val="411D0E"/>
                </a:solidFill>
                <a:latin typeface="Calibri"/>
                <a:cs typeface="Calibri"/>
              </a:rPr>
              <a:t>, connect your Fair Trade efforts </a:t>
            </a:r>
            <a:r>
              <a:rPr lang="en-US" sz="2000" dirty="0" smtClean="0">
                <a:solidFill>
                  <a:srgbClr val="411D0E"/>
                </a:solidFill>
                <a:latin typeface="Calibri"/>
                <a:cs typeface="Calibri"/>
              </a:rPr>
              <a:t>to </a:t>
            </a:r>
            <a:r>
              <a:rPr lang="en-US" sz="2000" dirty="0">
                <a:solidFill>
                  <a:srgbClr val="411D0E"/>
                </a:solidFill>
                <a:latin typeface="Calibri"/>
                <a:cs typeface="Calibri"/>
              </a:rPr>
              <a:t>other sustainability and social justice </a:t>
            </a:r>
            <a:r>
              <a:rPr lang="en-US" sz="2000" dirty="0" smtClean="0">
                <a:solidFill>
                  <a:srgbClr val="411D0E"/>
                </a:solidFill>
                <a:latin typeface="Calibri"/>
                <a:cs typeface="Calibri"/>
              </a:rPr>
              <a:t>efforts</a:t>
            </a:r>
            <a:endParaRPr lang="en-US" sz="16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16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1600" b="1" dirty="0">
              <a:solidFill>
                <a:srgbClr val="542E19"/>
              </a:solidFill>
              <a:latin typeface="Calibri"/>
              <a:ea typeface="Calibri"/>
              <a:cs typeface="Calibri"/>
              <a:sym typeface="Calibri"/>
            </a:endParaRPr>
          </a:p>
        </p:txBody>
      </p:sp>
    </p:spTree>
    <p:extLst>
      <p:ext uri="{BB962C8B-B14F-4D97-AF65-F5344CB8AC3E}">
        <p14:creationId xmlns:p14="http://schemas.microsoft.com/office/powerpoint/2010/main" val="345504912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Picture 1" descr="Screen Shot 2016-09-07 at 8.16.50 PM.png"/>
          <p:cNvPicPr>
            <a:picLocks noChangeAspect="1"/>
          </p:cNvPicPr>
          <p:nvPr/>
        </p:nvPicPr>
        <p:blipFill rotWithShape="1">
          <a:blip r:embed="rId3">
            <a:extLst>
              <a:ext uri="{28A0092B-C50C-407E-A947-70E740481C1C}">
                <a14:useLocalDpi xmlns:a14="http://schemas.microsoft.com/office/drawing/2010/main" val="0"/>
              </a:ext>
            </a:extLst>
          </a:blip>
          <a:srcRect t="3978" r="4456" b="2880"/>
          <a:stretch/>
        </p:blipFill>
        <p:spPr>
          <a:xfrm>
            <a:off x="150613" y="205830"/>
            <a:ext cx="8697054" cy="6080671"/>
          </a:xfrm>
          <a:prstGeom prst="rect">
            <a:avLst/>
          </a:prstGeom>
        </p:spPr>
      </p:pic>
      <p:pic>
        <p:nvPicPr>
          <p:cNvPr id="3" name="Picture 2"/>
          <p:cNvPicPr>
            <a:picLocks noChangeAspect="1"/>
          </p:cNvPicPr>
          <p:nvPr/>
        </p:nvPicPr>
        <p:blipFill>
          <a:blip r:embed="rId4"/>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pic>
        <p:nvPicPr>
          <p:cNvPr id="6" name="Picture 5" descr="Screen Shot 2016-09-07 at 9.10.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5" y="1693334"/>
            <a:ext cx="9116725" cy="4493037"/>
          </a:xfrm>
          <a:prstGeom prst="rect">
            <a:avLst/>
          </a:prstGeom>
        </p:spPr>
      </p:pic>
    </p:spTree>
    <p:extLst>
      <p:ext uri="{BB962C8B-B14F-4D97-AF65-F5344CB8AC3E}">
        <p14:creationId xmlns:p14="http://schemas.microsoft.com/office/powerpoint/2010/main" val="13417506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438429"/>
            <a:ext cx="6653700" cy="641072"/>
          </a:xfrm>
          <a:prstGeom prst="rect">
            <a:avLst/>
          </a:prstGeom>
          <a:noFill/>
          <a:ln>
            <a:noFill/>
          </a:ln>
        </p:spPr>
        <p:txBody>
          <a:bodyPr lIns="91425" tIns="91425" rIns="91425" bIns="91425" anchor="ctr" anchorCtr="0">
            <a:noAutofit/>
          </a:bodyPr>
          <a:lstStyle/>
          <a:p>
            <a:pPr lvl="0" algn="ctr">
              <a:buSzPct val="25000"/>
            </a:pPr>
            <a:r>
              <a:rPr lang="en-US" sz="4000" b="1" dirty="0" smtClean="0">
                <a:solidFill>
                  <a:srgbClr val="EE5D1B"/>
                </a:solidFill>
                <a:latin typeface="Calibri"/>
                <a:ea typeface="Calibri"/>
                <a:cs typeface="Calibri"/>
                <a:sym typeface="Calibri"/>
              </a:rPr>
              <a:t>You’ve identified a group to collaborate with…</a:t>
            </a: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442525" y="1750120"/>
            <a:ext cx="7741199" cy="4022011"/>
          </a:xfrm>
          <a:prstGeom prst="rect">
            <a:avLst/>
          </a:prstGeom>
          <a:noFill/>
          <a:ln>
            <a:noFill/>
          </a:ln>
        </p:spPr>
        <p:txBody>
          <a:bodyPr lIns="91425" tIns="45700" rIns="91425" bIns="45700" anchor="t" anchorCtr="0">
            <a:noAutofit/>
          </a:bodyPr>
          <a:lstStyle/>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Attend the meetings of groups you</a:t>
            </a:r>
            <a:r>
              <a:rPr lang="fr-FR" sz="2400" b="1" dirty="0" smtClean="0">
                <a:solidFill>
                  <a:srgbClr val="542E19"/>
                </a:solidFill>
                <a:latin typeface="Calibri"/>
                <a:ea typeface="Calibri"/>
                <a:cs typeface="Calibri"/>
                <a:sym typeface="Calibri"/>
              </a:rPr>
              <a:t>’</a:t>
            </a:r>
            <a:r>
              <a:rPr lang="en-US" sz="2400" b="1" dirty="0" smtClean="0">
                <a:solidFill>
                  <a:srgbClr val="542E19"/>
                </a:solidFill>
                <a:latin typeface="Calibri"/>
                <a:ea typeface="Calibri"/>
                <a:cs typeface="Calibri"/>
                <a:sym typeface="Calibri"/>
              </a:rPr>
              <a:t>d like to work with</a:t>
            </a: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Piggy-back on to existing events by adding a Fair Trade presence</a:t>
            </a: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Co-sponsor events (film screening, speaker, coffee house, fashion show, </a:t>
            </a:r>
            <a:r>
              <a:rPr lang="en-US" sz="2400" b="1" dirty="0" err="1" smtClean="0">
                <a:solidFill>
                  <a:srgbClr val="542E19"/>
                </a:solidFill>
                <a:latin typeface="Calibri"/>
                <a:ea typeface="Calibri"/>
                <a:cs typeface="Calibri"/>
                <a:sym typeface="Calibri"/>
              </a:rPr>
              <a:t>etc</a:t>
            </a:r>
            <a:r>
              <a:rPr lang="en-US" sz="2400" b="1" dirty="0" smtClean="0">
                <a:solidFill>
                  <a:srgbClr val="542E19"/>
                </a:solidFill>
                <a:latin typeface="Calibri"/>
                <a:ea typeface="Calibri"/>
                <a:cs typeface="Calibri"/>
                <a:sym typeface="Calibri"/>
              </a:rPr>
              <a:t>)</a:t>
            </a:r>
          </a:p>
          <a:p>
            <a:pPr marL="342900" indent="-342900">
              <a:buSzPct val="100000"/>
              <a:buFont typeface="Arial"/>
              <a:buChar char="•"/>
            </a:pPr>
            <a:r>
              <a:rPr lang="en-US" sz="2400" b="1" dirty="0">
                <a:solidFill>
                  <a:srgbClr val="542E19"/>
                </a:solidFill>
                <a:latin typeface="Calibri"/>
                <a:ea typeface="Calibri"/>
                <a:cs typeface="Calibri"/>
                <a:sym typeface="Calibri"/>
              </a:rPr>
              <a:t>Involve </a:t>
            </a:r>
            <a:r>
              <a:rPr lang="en-US" sz="2400" b="1" dirty="0">
                <a:solidFill>
                  <a:srgbClr val="432315"/>
                </a:solidFill>
                <a:latin typeface="Calibri"/>
                <a:ea typeface="Calibri"/>
                <a:cs typeface="Calibri"/>
                <a:sym typeface="Calibri"/>
              </a:rPr>
              <a:t>stakeholders </a:t>
            </a:r>
            <a:r>
              <a:rPr lang="en-US" sz="2400" b="1" dirty="0">
                <a:solidFill>
                  <a:srgbClr val="542E19"/>
                </a:solidFill>
                <a:latin typeface="Calibri"/>
                <a:ea typeface="Calibri"/>
                <a:cs typeface="Calibri"/>
                <a:sym typeface="Calibri"/>
              </a:rPr>
              <a:t>in key decision </a:t>
            </a:r>
            <a:r>
              <a:rPr lang="en-US" sz="2400" b="1" dirty="0" smtClean="0">
                <a:solidFill>
                  <a:srgbClr val="542E19"/>
                </a:solidFill>
                <a:latin typeface="Calibri"/>
                <a:ea typeface="Calibri"/>
                <a:cs typeface="Calibri"/>
                <a:sym typeface="Calibri"/>
              </a:rPr>
              <a:t>making and share responsibilities</a:t>
            </a:r>
            <a:endParaRPr lang="en-US" sz="2400" b="1" dirty="0" smtClean="0">
              <a:solidFill>
                <a:srgbClr val="542E19"/>
              </a:solidFill>
              <a:latin typeface="Calibri"/>
              <a:ea typeface="Calibri"/>
              <a:cs typeface="Calibri"/>
              <a:sym typeface="Calibri"/>
            </a:endParaRP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Support each other on social media/marketing</a:t>
            </a:r>
            <a:endParaRPr lang="en-US" sz="2400" b="1" dirty="0" smtClean="0">
              <a:solidFill>
                <a:srgbClr val="542E19"/>
              </a:solidFill>
              <a:latin typeface="Calibri"/>
              <a:ea typeface="Calibri"/>
              <a:cs typeface="Calibri"/>
              <a:sym typeface="Calibri"/>
            </a:endParaRPr>
          </a:p>
          <a:p>
            <a:pPr marL="342900" lvl="3" indent="-342900">
              <a:buSzPct val="100000"/>
              <a:buFont typeface="Arial"/>
              <a:buChar char="•"/>
            </a:pPr>
            <a:endParaRPr lang="en-US" sz="2400" b="1" dirty="0">
              <a:solidFill>
                <a:srgbClr val="542E19"/>
              </a:solidFill>
              <a:latin typeface="Calibri"/>
              <a:ea typeface="Calibri"/>
              <a:cs typeface="Calibri"/>
              <a:sym typeface="Calibri"/>
            </a:endParaRPr>
          </a:p>
          <a:p>
            <a:pPr lvl="0">
              <a:buSzPct val="100000"/>
            </a:pPr>
            <a:endParaRPr lang="en-US" sz="2400" b="1" dirty="0" smtClean="0">
              <a:solidFill>
                <a:srgbClr val="542E19"/>
              </a:solidFill>
              <a:latin typeface="Calibri"/>
              <a:ea typeface="Calibri"/>
              <a:cs typeface="Calibri"/>
              <a:sym typeface="Calibri"/>
            </a:endParaRPr>
          </a:p>
          <a:p>
            <a:pPr marL="342900" lvl="4" indent="-342900">
              <a:buSzPct val="100000"/>
              <a:buFont typeface="Arial"/>
              <a:buChar char="•"/>
            </a:pPr>
            <a:endParaRPr lang="en-US" sz="24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4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
        <p:nvSpPr>
          <p:cNvPr id="2" name="Right Arrow 1"/>
          <p:cNvSpPr/>
          <p:nvPr/>
        </p:nvSpPr>
        <p:spPr>
          <a:xfrm>
            <a:off x="3832513" y="4679707"/>
            <a:ext cx="3230899" cy="356550"/>
          </a:xfrm>
          <a:prstGeom prst="rightArrow">
            <a:avLst/>
          </a:prstGeom>
          <a:solidFill>
            <a:srgbClr val="009999"/>
          </a:solidFill>
          <a:ln>
            <a:solidFill>
              <a:srgbClr val="C008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1629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438429"/>
            <a:ext cx="6653700" cy="641072"/>
          </a:xfrm>
          <a:prstGeom prst="rect">
            <a:avLst/>
          </a:prstGeom>
          <a:noFill/>
          <a:ln>
            <a:noFill/>
          </a:ln>
        </p:spPr>
        <p:txBody>
          <a:bodyPr lIns="91425" tIns="91425" rIns="91425" bIns="91425" anchor="ctr" anchorCtr="0">
            <a:noAutofit/>
          </a:bodyPr>
          <a:lstStyle/>
          <a:p>
            <a:pPr lvl="0" algn="ctr">
              <a:buSzPct val="25000"/>
            </a:pPr>
            <a:r>
              <a:rPr lang="en-US" sz="4000" b="1" dirty="0" smtClean="0">
                <a:solidFill>
                  <a:srgbClr val="EE5D1B"/>
                </a:solidFill>
                <a:latin typeface="Calibri"/>
                <a:ea typeface="Calibri"/>
                <a:cs typeface="Calibri"/>
                <a:sym typeface="Calibri"/>
              </a:rPr>
              <a:t>Regional Social Media Collaboration</a:t>
            </a: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442525" y="1750120"/>
            <a:ext cx="7741199" cy="4022011"/>
          </a:xfrm>
          <a:prstGeom prst="rect">
            <a:avLst/>
          </a:prstGeom>
          <a:noFill/>
          <a:ln>
            <a:noFill/>
          </a:ln>
        </p:spPr>
        <p:txBody>
          <a:bodyPr lIns="91425" tIns="45700" rIns="91425" bIns="45700" anchor="t" anchorCtr="0">
            <a:noAutofit/>
          </a:bodyPr>
          <a:lstStyle/>
          <a:p>
            <a:pPr marR="0" lvl="0" algn="l" rtl="0">
              <a:spcBef>
                <a:spcPts val="0"/>
              </a:spcBef>
              <a:buSzPct val="100000"/>
            </a:pPr>
            <a:r>
              <a:rPr lang="en-US" sz="2800" b="1" dirty="0" smtClean="0">
                <a:solidFill>
                  <a:srgbClr val="542E19"/>
                </a:solidFill>
                <a:latin typeface="Calibri"/>
                <a:ea typeface="Calibri"/>
                <a:cs typeface="Calibri"/>
                <a:sym typeface="Calibri"/>
              </a:rPr>
              <a:t>SO IMPORTANT!</a:t>
            </a: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Touch base regularly with partner org social media contacts </a:t>
            </a:r>
            <a:endParaRPr lang="en-US" sz="2400" b="1" dirty="0">
              <a:solidFill>
                <a:srgbClr val="542E19"/>
              </a:solidFill>
              <a:latin typeface="Calibri"/>
              <a:ea typeface="Calibri"/>
              <a:cs typeface="Calibri"/>
              <a:sym typeface="Calibri"/>
            </a:endParaRP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ASK other campaigns to share your news</a:t>
            </a:r>
          </a:p>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Share posts in an exciting way – promote your message through other campaign’s post</a:t>
            </a:r>
            <a:endParaRPr lang="en-US" sz="2400" b="1" dirty="0">
              <a:solidFill>
                <a:srgbClr val="542E19"/>
              </a:solidFill>
              <a:latin typeface="Calibri"/>
              <a:ea typeface="Calibri"/>
              <a:cs typeface="Calibri"/>
              <a:sym typeface="Calibri"/>
            </a:endParaRPr>
          </a:p>
          <a:p>
            <a:pPr lvl="0">
              <a:buSzPct val="100000"/>
            </a:pPr>
            <a:endParaRPr lang="en-US" sz="2400" b="1" dirty="0" smtClean="0">
              <a:solidFill>
                <a:srgbClr val="542E19"/>
              </a:solidFill>
              <a:latin typeface="Calibri"/>
              <a:ea typeface="Calibri"/>
              <a:cs typeface="Calibri"/>
              <a:sym typeface="Calibri"/>
            </a:endParaRPr>
          </a:p>
          <a:p>
            <a:pPr marR="0" lvl="0" algn="l" rtl="0">
              <a:spcBef>
                <a:spcPts val="0"/>
              </a:spcBef>
              <a:buSzPct val="25000"/>
            </a:pPr>
            <a:endParaRPr lang="en-US" sz="24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Tree>
    <p:extLst>
      <p:ext uri="{BB962C8B-B14F-4D97-AF65-F5344CB8AC3E}">
        <p14:creationId xmlns:p14="http://schemas.microsoft.com/office/powerpoint/2010/main" val="28571392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Shape 59"/>
          <p:cNvSpPr txBox="1"/>
          <p:nvPr/>
        </p:nvSpPr>
        <p:spPr>
          <a:xfrm>
            <a:off x="421780" y="293301"/>
            <a:ext cx="6571500" cy="951299"/>
          </a:xfrm>
          <a:prstGeom prst="rect">
            <a:avLst/>
          </a:prstGeom>
          <a:noFill/>
          <a:ln>
            <a:noFill/>
          </a:ln>
        </p:spPr>
        <p:txBody>
          <a:bodyPr lIns="91425" tIns="91425" rIns="91425" bIns="91425" anchor="ctr" anchorCtr="0">
            <a:noAutofit/>
          </a:bodyPr>
          <a:lstStyle/>
          <a:p>
            <a:pPr lvl="0">
              <a:buSzPct val="25000"/>
            </a:pPr>
            <a:r>
              <a:rPr lang="en-US" sz="4000" b="1" dirty="0" smtClean="0">
                <a:solidFill>
                  <a:srgbClr val="EE5D1B"/>
                </a:solidFill>
                <a:latin typeface="Calibri"/>
                <a:ea typeface="Calibri"/>
                <a:cs typeface="Calibri"/>
                <a:sym typeface="Calibri"/>
              </a:rPr>
              <a:t>What Should You Look For in </a:t>
            </a:r>
            <a:r>
              <a:rPr lang="en-US" sz="4000" b="1" dirty="0" smtClean="0">
                <a:solidFill>
                  <a:srgbClr val="EE5D1B"/>
                </a:solidFill>
                <a:latin typeface="Calibri"/>
                <a:ea typeface="Calibri"/>
                <a:cs typeface="Calibri"/>
                <a:sym typeface="Calibri"/>
              </a:rPr>
              <a:t>a Partner?</a:t>
            </a: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2" name="Rectangle 1"/>
          <p:cNvSpPr/>
          <p:nvPr/>
        </p:nvSpPr>
        <p:spPr>
          <a:xfrm>
            <a:off x="577406" y="1685769"/>
            <a:ext cx="7868094" cy="3785652"/>
          </a:xfrm>
          <a:prstGeom prst="rect">
            <a:avLst/>
          </a:prstGeom>
        </p:spPr>
        <p:txBody>
          <a:bodyPr wrap="square">
            <a:spAutoFit/>
          </a:bodyPr>
          <a:lstStyle/>
          <a:p>
            <a:pPr lvl="0">
              <a:buSzPct val="100000"/>
            </a:pPr>
            <a:r>
              <a:rPr lang="en-US" sz="2800" b="1" dirty="0">
                <a:solidFill>
                  <a:srgbClr val="542E19"/>
                </a:solidFill>
                <a:latin typeface="Calibri"/>
                <a:ea typeface="Calibri"/>
                <a:cs typeface="Calibri"/>
                <a:sym typeface="Calibri"/>
              </a:rPr>
              <a:t>There are MANY potential partners, </a:t>
            </a:r>
            <a:r>
              <a:rPr lang="en-US" sz="2800" b="1" dirty="0" smtClean="0">
                <a:solidFill>
                  <a:srgbClr val="542E19"/>
                </a:solidFill>
                <a:latin typeface="Calibri"/>
                <a:ea typeface="Calibri"/>
                <a:cs typeface="Calibri"/>
                <a:sym typeface="Calibri"/>
              </a:rPr>
              <a:t>be strategic!</a:t>
            </a:r>
            <a:endParaRPr lang="en-US" sz="2800" b="1" dirty="0">
              <a:solidFill>
                <a:srgbClr val="542E19"/>
              </a:solidFill>
              <a:latin typeface="Calibri"/>
              <a:ea typeface="Calibri"/>
              <a:cs typeface="Calibri"/>
              <a:sym typeface="Calibri"/>
            </a:endParaRPr>
          </a:p>
          <a:p>
            <a:pPr lvl="0">
              <a:buSzPct val="100000"/>
            </a:pPr>
            <a:endParaRPr lang="en-US" sz="2000" b="1" dirty="0">
              <a:solidFill>
                <a:srgbClr val="542E19"/>
              </a:solidFill>
              <a:latin typeface="Calibri"/>
              <a:ea typeface="Calibri"/>
              <a:cs typeface="Calibri"/>
              <a:sym typeface="Calibri"/>
            </a:endParaRPr>
          </a:p>
          <a:p>
            <a:pPr marL="285750" lvl="1" indent="-285750">
              <a:buSzPct val="100000"/>
              <a:buFont typeface="Arial"/>
              <a:buChar char="•"/>
            </a:pPr>
            <a:r>
              <a:rPr lang="en-US" sz="2400" b="1" dirty="0">
                <a:solidFill>
                  <a:srgbClr val="542E19"/>
                </a:solidFill>
                <a:latin typeface="Calibri"/>
                <a:ea typeface="Calibri"/>
                <a:cs typeface="Calibri"/>
                <a:sym typeface="Calibri"/>
              </a:rPr>
              <a:t>Mutual Respect</a:t>
            </a:r>
          </a:p>
          <a:p>
            <a:pPr marL="285750" lvl="1" indent="-285750">
              <a:buSzPct val="100000"/>
              <a:buFont typeface="Arial"/>
              <a:buChar char="•"/>
            </a:pPr>
            <a:r>
              <a:rPr lang="en-US" sz="2400" b="1" dirty="0">
                <a:solidFill>
                  <a:srgbClr val="542E19"/>
                </a:solidFill>
                <a:latin typeface="Calibri"/>
                <a:ea typeface="Calibri"/>
                <a:cs typeface="Calibri"/>
                <a:sym typeface="Calibri"/>
              </a:rPr>
              <a:t>Trust</a:t>
            </a:r>
          </a:p>
          <a:p>
            <a:pPr marL="285750" lvl="1" indent="-285750">
              <a:buSzPct val="100000"/>
              <a:buFont typeface="Arial"/>
              <a:buChar char="•"/>
            </a:pPr>
            <a:r>
              <a:rPr lang="en-US" sz="2400" b="1" dirty="0">
                <a:solidFill>
                  <a:srgbClr val="542E19"/>
                </a:solidFill>
                <a:latin typeface="Calibri"/>
                <a:ea typeface="Calibri"/>
                <a:cs typeface="Calibri"/>
                <a:sym typeface="Calibri"/>
              </a:rPr>
              <a:t>Transparency</a:t>
            </a:r>
          </a:p>
          <a:p>
            <a:pPr marL="285750" lvl="1" indent="-285750">
              <a:buSzPct val="100000"/>
              <a:buFont typeface="Arial"/>
              <a:buChar char="•"/>
            </a:pPr>
            <a:r>
              <a:rPr lang="en-US" sz="2400" b="1" dirty="0">
                <a:solidFill>
                  <a:srgbClr val="542E19"/>
                </a:solidFill>
                <a:latin typeface="Calibri"/>
                <a:ea typeface="Calibri"/>
                <a:cs typeface="Calibri"/>
                <a:sym typeface="Calibri"/>
              </a:rPr>
              <a:t>Shared benefits and accountability</a:t>
            </a:r>
          </a:p>
          <a:p>
            <a:pPr marL="285750" lvl="1" indent="-285750">
              <a:buSzPct val="100000"/>
              <a:buFont typeface="Arial"/>
              <a:buChar char="•"/>
            </a:pPr>
            <a:r>
              <a:rPr lang="en-US" sz="2400" b="1" dirty="0">
                <a:solidFill>
                  <a:srgbClr val="542E19"/>
                </a:solidFill>
                <a:latin typeface="Calibri"/>
                <a:ea typeface="Calibri"/>
                <a:cs typeface="Calibri"/>
                <a:sym typeface="Calibri"/>
              </a:rPr>
              <a:t>Two-way value</a:t>
            </a:r>
          </a:p>
          <a:p>
            <a:pPr marL="285750" lvl="1" indent="-285750">
              <a:buSzPct val="100000"/>
              <a:buFont typeface="Arial"/>
              <a:buChar char="•"/>
            </a:pPr>
            <a:r>
              <a:rPr lang="en-US" sz="2400" b="1" dirty="0">
                <a:solidFill>
                  <a:srgbClr val="542E19"/>
                </a:solidFill>
                <a:latin typeface="Calibri"/>
                <a:ea typeface="Calibri"/>
                <a:cs typeface="Calibri"/>
                <a:sym typeface="Calibri"/>
              </a:rPr>
              <a:t>Ongoing Communications</a:t>
            </a:r>
          </a:p>
          <a:p>
            <a:pPr marL="285750" lvl="1" indent="-285750">
              <a:buSzPct val="100000"/>
              <a:buFont typeface="Arial"/>
              <a:buChar char="•"/>
            </a:pPr>
            <a:r>
              <a:rPr lang="en-US" sz="2400" b="1" dirty="0">
                <a:solidFill>
                  <a:srgbClr val="542E19"/>
                </a:solidFill>
                <a:latin typeface="Calibri"/>
                <a:ea typeface="Calibri"/>
                <a:cs typeface="Calibri"/>
                <a:sym typeface="Calibri"/>
              </a:rPr>
              <a:t>Shared vision</a:t>
            </a:r>
          </a:p>
          <a:p>
            <a:pPr marL="285750" lvl="1" indent="-285750">
              <a:buSzPct val="100000"/>
              <a:buFont typeface="Arial"/>
              <a:buChar char="•"/>
            </a:pPr>
            <a:r>
              <a:rPr lang="en-US" sz="2400" b="1" dirty="0">
                <a:solidFill>
                  <a:srgbClr val="542E19"/>
                </a:solidFill>
                <a:latin typeface="Calibri"/>
                <a:ea typeface="Calibri"/>
                <a:cs typeface="Calibri"/>
                <a:sym typeface="Calibri"/>
              </a:rPr>
              <a:t>Coordinated outreach and education</a:t>
            </a:r>
          </a:p>
        </p:txBody>
      </p:sp>
      <p:sp>
        <p:nvSpPr>
          <p:cNvPr id="6" name="Heart 5"/>
          <p:cNvSpPr/>
          <p:nvPr/>
        </p:nvSpPr>
        <p:spPr>
          <a:xfrm>
            <a:off x="2963333" y="952499"/>
            <a:ext cx="635002" cy="592667"/>
          </a:xfrm>
          <a:prstGeom prst="heart">
            <a:avLst/>
          </a:prstGeom>
          <a:solidFill>
            <a:srgbClr val="C008A7"/>
          </a:solidFill>
          <a:ln>
            <a:solidFill>
              <a:srgbClr val="FF6600"/>
            </a:solidFill>
          </a:ln>
          <a:effectLst>
            <a:glow rad="139700">
              <a:schemeClr val="accent6">
                <a:satMod val="175000"/>
                <a:alpha val="40000"/>
              </a:schemeClr>
            </a:glow>
            <a:innerShdw blurRad="63500" dist="50800" dir="13500000">
              <a:prstClr val="black">
                <a:alpha val="50000"/>
              </a:prstClr>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82301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p:nvPr/>
        </p:nvSpPr>
        <p:spPr>
          <a:xfrm>
            <a:off x="436900" y="287246"/>
            <a:ext cx="6571500" cy="951299"/>
          </a:xfrm>
          <a:prstGeom prst="rect">
            <a:avLst/>
          </a:prstGeom>
          <a:noFill/>
          <a:ln>
            <a:noFill/>
          </a:ln>
        </p:spPr>
        <p:txBody>
          <a:bodyPr lIns="91425" tIns="91425" rIns="91425" bIns="91425" anchor="ctr" anchorCtr="0">
            <a:noAutofit/>
          </a:bodyPr>
          <a:lstStyle/>
          <a:p>
            <a:pPr lvl="0">
              <a:buSzPct val="25000"/>
            </a:pPr>
            <a:r>
              <a:rPr lang="en-US" sz="4000" b="1" dirty="0" smtClean="0">
                <a:solidFill>
                  <a:srgbClr val="EE5D1B"/>
                </a:solidFill>
                <a:latin typeface="Calibri"/>
                <a:ea typeface="Calibri"/>
                <a:cs typeface="Calibri"/>
                <a:sym typeface="Calibri"/>
              </a:rPr>
              <a:t>Groups </a:t>
            </a:r>
            <a:r>
              <a:rPr lang="en-US" sz="4000" b="1" dirty="0" smtClean="0">
                <a:solidFill>
                  <a:srgbClr val="EE5D1B"/>
                </a:solidFill>
                <a:latin typeface="Calibri"/>
                <a:ea typeface="Calibri"/>
                <a:cs typeface="Calibri"/>
                <a:sym typeface="Calibri"/>
              </a:rPr>
              <a:t>to Consider</a:t>
            </a:r>
            <a:endParaRPr lang="en-US" sz="4000" b="1" dirty="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521145" y="1234320"/>
            <a:ext cx="7741199" cy="4403614"/>
          </a:xfrm>
          <a:prstGeom prst="rect">
            <a:avLst/>
          </a:prstGeom>
          <a:noFill/>
          <a:ln>
            <a:noFill/>
          </a:ln>
        </p:spPr>
        <p:txBody>
          <a:bodyPr lIns="91425" tIns="45700" rIns="91425" bIns="45700" anchor="t" anchorCtr="0">
            <a:noAutofit/>
          </a:bodyPr>
          <a:lstStyle/>
          <a:p>
            <a:pPr lvl="0">
              <a:buSzPct val="100000"/>
            </a:pPr>
            <a:r>
              <a:rPr lang="en-US" sz="2400" b="1" dirty="0" smtClean="0">
                <a:solidFill>
                  <a:srgbClr val="542E19"/>
                </a:solidFill>
                <a:latin typeface="Calibri"/>
                <a:ea typeface="Calibri"/>
                <a:cs typeface="Calibri"/>
                <a:sym typeface="Calibri"/>
              </a:rPr>
              <a:t>Nonprofit </a:t>
            </a:r>
            <a:r>
              <a:rPr lang="en-US" sz="2400" b="1" dirty="0">
                <a:solidFill>
                  <a:srgbClr val="542E19"/>
                </a:solidFill>
                <a:latin typeface="Calibri"/>
                <a:ea typeface="Calibri"/>
                <a:cs typeface="Calibri"/>
                <a:sym typeface="Calibri"/>
              </a:rPr>
              <a:t>Leadership Alliance </a:t>
            </a:r>
            <a:r>
              <a:rPr lang="en-US" sz="2400" dirty="0" smtClean="0">
                <a:solidFill>
                  <a:srgbClr val="542E19"/>
                </a:solidFill>
                <a:latin typeface="Calibri"/>
                <a:ea typeface="Calibri"/>
                <a:cs typeface="Calibri"/>
                <a:sym typeface="Calibri"/>
              </a:rPr>
              <a:t>– large network + school credit available for campaign work</a:t>
            </a:r>
          </a:p>
          <a:p>
            <a:pPr lvl="0">
              <a:buSzPct val="100000"/>
            </a:pPr>
            <a:endParaRPr lang="en-US" sz="2400" b="1" dirty="0" smtClean="0">
              <a:solidFill>
                <a:srgbClr val="542E19"/>
              </a:solidFill>
              <a:latin typeface="Calibri"/>
              <a:ea typeface="Calibri"/>
              <a:cs typeface="Calibri"/>
              <a:sym typeface="Calibri"/>
            </a:endParaRPr>
          </a:p>
          <a:p>
            <a:pPr lvl="0">
              <a:buSzPct val="100000"/>
            </a:pPr>
            <a:r>
              <a:rPr lang="en-US" sz="2400" b="1" dirty="0" smtClean="0">
                <a:solidFill>
                  <a:srgbClr val="542E19"/>
                </a:solidFill>
                <a:latin typeface="Calibri"/>
                <a:ea typeface="Calibri"/>
                <a:cs typeface="Calibri"/>
                <a:sym typeface="Calibri"/>
              </a:rPr>
              <a:t>UNICEF </a:t>
            </a:r>
            <a:r>
              <a:rPr lang="en-US" sz="2400" dirty="0" smtClean="0">
                <a:solidFill>
                  <a:srgbClr val="542E19"/>
                </a:solidFill>
                <a:latin typeface="Calibri"/>
                <a:ea typeface="Calibri"/>
                <a:cs typeface="Calibri"/>
                <a:sym typeface="Calibri"/>
              </a:rPr>
              <a:t>– The </a:t>
            </a:r>
            <a:r>
              <a:rPr lang="en-US" sz="2400" dirty="0">
                <a:solidFill>
                  <a:srgbClr val="542E19"/>
                </a:solidFill>
                <a:latin typeface="Calibri"/>
                <a:ea typeface="Calibri"/>
                <a:cs typeface="Calibri"/>
                <a:sym typeface="Calibri"/>
              </a:rPr>
              <a:t>End Trafficking </a:t>
            </a:r>
            <a:r>
              <a:rPr lang="en-US" sz="2400" dirty="0" smtClean="0">
                <a:solidFill>
                  <a:srgbClr val="542E19"/>
                </a:solidFill>
                <a:latin typeface="Calibri"/>
                <a:ea typeface="Calibri"/>
                <a:cs typeface="Calibri"/>
                <a:sym typeface="Calibri"/>
              </a:rPr>
              <a:t>project </a:t>
            </a:r>
          </a:p>
          <a:p>
            <a:pPr lvl="0">
              <a:buSzPct val="100000"/>
            </a:pPr>
            <a:endParaRPr lang="en-US" sz="2400" b="1" dirty="0" smtClean="0">
              <a:solidFill>
                <a:srgbClr val="542E19"/>
              </a:solidFill>
              <a:latin typeface="Calibri"/>
              <a:ea typeface="Calibri"/>
              <a:cs typeface="Calibri"/>
              <a:sym typeface="Calibri"/>
            </a:endParaRPr>
          </a:p>
          <a:p>
            <a:pPr lvl="0">
              <a:buSzPct val="100000"/>
            </a:pPr>
            <a:r>
              <a:rPr lang="en-US" sz="2400" b="1" dirty="0" smtClean="0">
                <a:solidFill>
                  <a:srgbClr val="542E19"/>
                </a:solidFill>
                <a:latin typeface="Calibri"/>
                <a:ea typeface="Calibri"/>
                <a:cs typeface="Calibri"/>
                <a:sym typeface="Calibri"/>
              </a:rPr>
              <a:t>Global </a:t>
            </a:r>
            <a:r>
              <a:rPr lang="en-US" sz="2400" b="1" dirty="0" smtClean="0">
                <a:solidFill>
                  <a:srgbClr val="542E19"/>
                </a:solidFill>
                <a:latin typeface="Calibri"/>
                <a:ea typeface="Calibri"/>
                <a:cs typeface="Calibri"/>
                <a:sym typeface="Calibri"/>
              </a:rPr>
              <a:t>Exchange </a:t>
            </a:r>
            <a:r>
              <a:rPr lang="en-US" sz="2400" dirty="0" smtClean="0">
                <a:solidFill>
                  <a:srgbClr val="542E19"/>
                </a:solidFill>
                <a:latin typeface="Calibri"/>
                <a:ea typeface="Calibri"/>
                <a:cs typeface="Calibri"/>
                <a:sym typeface="Calibri"/>
              </a:rPr>
              <a:t>–</a:t>
            </a:r>
            <a:r>
              <a:rPr lang="en-US" sz="2400" b="1" dirty="0" smtClean="0">
                <a:solidFill>
                  <a:srgbClr val="542E19"/>
                </a:solidFill>
                <a:latin typeface="Calibri"/>
                <a:ea typeface="Calibri"/>
                <a:cs typeface="Calibri"/>
                <a:sym typeface="Calibri"/>
              </a:rPr>
              <a:t> </a:t>
            </a:r>
            <a:r>
              <a:rPr lang="en-US" sz="2400" dirty="0" smtClean="0">
                <a:solidFill>
                  <a:srgbClr val="542E19"/>
                </a:solidFill>
                <a:latin typeface="Calibri"/>
                <a:ea typeface="Calibri"/>
                <a:cs typeface="Calibri"/>
                <a:sym typeface="Calibri"/>
              </a:rPr>
              <a:t>o</a:t>
            </a:r>
            <a:r>
              <a:rPr lang="en-US" sz="2400" dirty="0" smtClean="0">
                <a:solidFill>
                  <a:srgbClr val="542E19"/>
                </a:solidFill>
                <a:latin typeface="Calibri"/>
                <a:ea typeface="Calibri"/>
                <a:cs typeface="Calibri"/>
                <a:sym typeface="Calibri"/>
              </a:rPr>
              <a:t>rigin tours</a:t>
            </a:r>
          </a:p>
          <a:p>
            <a:pPr lvl="0">
              <a:buSzPct val="100000"/>
            </a:pPr>
            <a:endParaRPr lang="en-US" sz="2400" dirty="0" smtClean="0">
              <a:solidFill>
                <a:srgbClr val="542E19"/>
              </a:solidFill>
              <a:latin typeface="Calibri"/>
              <a:ea typeface="Calibri"/>
              <a:cs typeface="Calibri"/>
              <a:sym typeface="Calibri"/>
            </a:endParaRPr>
          </a:p>
          <a:p>
            <a:pPr marR="0" lvl="0" algn="l" rtl="0">
              <a:spcBef>
                <a:spcPts val="0"/>
              </a:spcBef>
              <a:buSzPct val="100000"/>
            </a:pPr>
            <a:r>
              <a:rPr lang="en-US" sz="2400" b="1" dirty="0" smtClean="0">
                <a:solidFill>
                  <a:srgbClr val="542E19"/>
                </a:solidFill>
                <a:latin typeface="Calibri"/>
                <a:ea typeface="Calibri"/>
                <a:cs typeface="Calibri"/>
                <a:sym typeface="Calibri"/>
              </a:rPr>
              <a:t>Catholic Relief </a:t>
            </a:r>
            <a:r>
              <a:rPr lang="en-US" sz="2400" b="1" dirty="0" smtClean="0">
                <a:solidFill>
                  <a:srgbClr val="542E19"/>
                </a:solidFill>
                <a:latin typeface="Calibri"/>
                <a:ea typeface="Calibri"/>
                <a:cs typeface="Calibri"/>
                <a:sym typeface="Calibri"/>
              </a:rPr>
              <a:t>Services – </a:t>
            </a:r>
            <a:r>
              <a:rPr lang="en-US" sz="2400" dirty="0" smtClean="0">
                <a:solidFill>
                  <a:srgbClr val="542E19"/>
                </a:solidFill>
                <a:latin typeface="Calibri"/>
                <a:ea typeface="Calibri"/>
                <a:cs typeface="Calibri"/>
                <a:sym typeface="Calibri"/>
              </a:rPr>
              <a:t>download-able</a:t>
            </a:r>
            <a:r>
              <a:rPr lang="en-US" sz="2400" b="1" dirty="0" smtClean="0">
                <a:solidFill>
                  <a:srgbClr val="542E19"/>
                </a:solidFill>
                <a:latin typeface="Calibri"/>
                <a:ea typeface="Calibri"/>
                <a:cs typeface="Calibri"/>
                <a:sym typeface="Calibri"/>
              </a:rPr>
              <a:t> </a:t>
            </a:r>
            <a:r>
              <a:rPr lang="en-US" sz="2400" dirty="0" smtClean="0">
                <a:solidFill>
                  <a:srgbClr val="542E19"/>
                </a:solidFill>
                <a:latin typeface="Calibri"/>
                <a:ea typeface="Calibri"/>
                <a:cs typeface="Calibri"/>
                <a:sym typeface="Calibri"/>
              </a:rPr>
              <a:t>curriculum, free resources, trainings, huge network</a:t>
            </a:r>
          </a:p>
          <a:p>
            <a:pPr marR="0" lvl="0" algn="l" rtl="0">
              <a:spcBef>
                <a:spcPts val="0"/>
              </a:spcBef>
              <a:buSzPct val="100000"/>
            </a:pPr>
            <a:endParaRPr lang="en-US" sz="2400" dirty="0" smtClean="0">
              <a:solidFill>
                <a:srgbClr val="542E19"/>
              </a:solidFill>
              <a:latin typeface="Calibri"/>
              <a:ea typeface="Calibri"/>
              <a:cs typeface="Calibri"/>
              <a:sym typeface="Calibri"/>
            </a:endParaRPr>
          </a:p>
          <a:p>
            <a:pPr marR="0" lvl="0" algn="l" rtl="0">
              <a:spcBef>
                <a:spcPts val="0"/>
              </a:spcBef>
              <a:buSzPct val="100000"/>
            </a:pPr>
            <a:r>
              <a:rPr lang="en-US" sz="2400" b="1" dirty="0" smtClean="0">
                <a:solidFill>
                  <a:srgbClr val="542E19"/>
                </a:solidFill>
                <a:latin typeface="Calibri"/>
                <a:ea typeface="Calibri"/>
                <a:cs typeface="Calibri"/>
                <a:sym typeface="Calibri"/>
              </a:rPr>
              <a:t>Ten Thousand </a:t>
            </a:r>
            <a:r>
              <a:rPr lang="en-US" sz="2400" b="1" dirty="0" smtClean="0">
                <a:solidFill>
                  <a:srgbClr val="542E19"/>
                </a:solidFill>
                <a:latin typeface="Calibri"/>
                <a:ea typeface="Calibri"/>
                <a:cs typeface="Calibri"/>
                <a:sym typeface="Calibri"/>
              </a:rPr>
              <a:t>Villages </a:t>
            </a:r>
            <a:r>
              <a:rPr lang="en-US" sz="2400" dirty="0" smtClean="0">
                <a:solidFill>
                  <a:srgbClr val="542E19"/>
                </a:solidFill>
                <a:latin typeface="Calibri"/>
                <a:ea typeface="Calibri"/>
                <a:cs typeface="Calibri"/>
                <a:sym typeface="Calibri"/>
              </a:rPr>
              <a:t>- Fair Trade store</a:t>
            </a:r>
            <a:endParaRPr lang="en-US" sz="2400" dirty="0" smtClean="0">
              <a:solidFill>
                <a:srgbClr val="542E19"/>
              </a:solidFill>
              <a:latin typeface="Calibri"/>
              <a:ea typeface="Calibri"/>
              <a:cs typeface="Calibri"/>
              <a:sym typeface="Calibri"/>
            </a:endParaRPr>
          </a:p>
          <a:p>
            <a:pPr marR="0" lvl="0" algn="l" rtl="0">
              <a:spcBef>
                <a:spcPts val="0"/>
              </a:spcBef>
              <a:buSzPct val="100000"/>
            </a:pPr>
            <a:endParaRPr lang="en-US" sz="2000" b="1" dirty="0" smtClean="0">
              <a:solidFill>
                <a:srgbClr val="542E19"/>
              </a:solidFill>
              <a:latin typeface="Calibri"/>
              <a:ea typeface="Calibri"/>
              <a:cs typeface="Calibri"/>
              <a:sym typeface="Calibri"/>
            </a:endParaRPr>
          </a:p>
          <a:p>
            <a:pPr marL="342900" lvl="1" indent="-342900">
              <a:buSzPct val="100000"/>
              <a:buFont typeface="Arial"/>
              <a:buChar char="•"/>
            </a:pPr>
            <a:endParaRPr lang="en-US" sz="2000" b="1" dirty="0" smtClean="0">
              <a:solidFill>
                <a:srgbClr val="542E19"/>
              </a:solidFill>
              <a:latin typeface="Calibri"/>
              <a:ea typeface="Calibri"/>
              <a:cs typeface="Calibri"/>
              <a:sym typeface="Calibri"/>
            </a:endParaRPr>
          </a:p>
          <a:p>
            <a:pPr marL="342900" lvl="4" indent="-342900">
              <a:buSzPct val="100000"/>
              <a:buFont typeface="Arial"/>
              <a:buChar char="•"/>
            </a:pPr>
            <a:endParaRPr lang="en-US" sz="20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3" name="Shape 59"/>
          <p:cNvSpPr txBox="1"/>
          <p:nvPr/>
        </p:nvSpPr>
        <p:spPr>
          <a:xfrm>
            <a:off x="436900" y="181418"/>
            <a:ext cx="6571500" cy="951299"/>
          </a:xfrm>
          <a:prstGeom prst="rect">
            <a:avLst/>
          </a:prstGeom>
          <a:noFill/>
          <a:ln>
            <a:noFill/>
          </a:ln>
        </p:spPr>
        <p:txBody>
          <a:bodyPr lIns="91425" tIns="91425" rIns="91425" bIns="91425" anchor="ctr" anchorCtr="0">
            <a:noAutofit/>
          </a:bodyPr>
          <a:lstStyle/>
          <a:p>
            <a:pPr lvl="0">
              <a:buSzPct val="25000"/>
            </a:pPr>
            <a:r>
              <a:rPr lang="en-US" sz="4000" b="1" dirty="0" smtClean="0">
                <a:solidFill>
                  <a:srgbClr val="EE5D1B"/>
                </a:solidFill>
                <a:latin typeface="Calibri"/>
                <a:ea typeface="Calibri"/>
                <a:cs typeface="Calibri"/>
                <a:sym typeface="Calibri"/>
              </a:rPr>
              <a:t>Questions? Ideas? Thoughts?</a:t>
            </a:r>
          </a:p>
        </p:txBody>
      </p:sp>
      <p:pic>
        <p:nvPicPr>
          <p:cNvPr id="4" name="Picture 3"/>
          <p:cNvPicPr>
            <a:picLocks noChangeAspect="1"/>
          </p:cNvPicPr>
          <p:nvPr/>
        </p:nvPicPr>
        <p:blipFill>
          <a:blip r:embed="rId3"/>
          <a:stretch>
            <a:fillRect/>
          </a:stretch>
        </p:blipFill>
        <p:spPr>
          <a:xfrm>
            <a:off x="6400800" y="6435755"/>
            <a:ext cx="2743200" cy="342900"/>
          </a:xfrm>
          <a:prstGeom prst="rect">
            <a:avLst/>
          </a:prstGeom>
        </p:spPr>
      </p:pic>
      <p:sp>
        <p:nvSpPr>
          <p:cNvPr id="5" name="TextBox 4"/>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6" name="Shape 184"/>
          <p:cNvSpPr/>
          <p:nvPr/>
        </p:nvSpPr>
        <p:spPr>
          <a:xfrm>
            <a:off x="506025" y="1224010"/>
            <a:ext cx="7741199" cy="4022011"/>
          </a:xfrm>
          <a:prstGeom prst="rect">
            <a:avLst/>
          </a:prstGeom>
          <a:noFill/>
          <a:ln>
            <a:noFill/>
          </a:ln>
        </p:spPr>
        <p:txBody>
          <a:bodyPr lIns="91425" tIns="45700" rIns="91425" bIns="45700" anchor="t" anchorCtr="0">
            <a:noAutofit/>
          </a:bodyPr>
          <a:lstStyle/>
          <a:p>
            <a:pPr marL="342900" lvl="1" indent="-342900">
              <a:buSzPct val="100000"/>
              <a:buFont typeface="Arial"/>
              <a:buChar char="•"/>
            </a:pPr>
            <a:r>
              <a:rPr lang="en-US" sz="3200" b="1" dirty="0" smtClean="0">
                <a:solidFill>
                  <a:srgbClr val="542E19"/>
                </a:solidFill>
                <a:latin typeface="Calibri"/>
                <a:ea typeface="Calibri"/>
                <a:cs typeface="Calibri"/>
                <a:sym typeface="Calibri"/>
              </a:rPr>
              <a:t>Why did you come to this workshop?</a:t>
            </a:r>
          </a:p>
          <a:p>
            <a:pPr marL="342900" lvl="1" indent="-342900">
              <a:buSzPct val="100000"/>
              <a:buFont typeface="Arial"/>
              <a:buChar char="•"/>
            </a:pPr>
            <a:r>
              <a:rPr lang="en-US" sz="3200" b="1" dirty="0" smtClean="0">
                <a:solidFill>
                  <a:srgbClr val="542E19"/>
                </a:solidFill>
                <a:latin typeface="Calibri"/>
                <a:ea typeface="Calibri"/>
                <a:cs typeface="Calibri"/>
                <a:sym typeface="Calibri"/>
              </a:rPr>
              <a:t>Did you learn anything in the past 45 minutes?</a:t>
            </a:r>
            <a:endParaRPr lang="en-US" sz="3200" b="1" dirty="0" smtClean="0">
              <a:solidFill>
                <a:srgbClr val="542E19"/>
              </a:solidFill>
              <a:latin typeface="Calibri"/>
              <a:ea typeface="Calibri"/>
              <a:cs typeface="Calibri"/>
              <a:sym typeface="Calibri"/>
            </a:endParaRPr>
          </a:p>
          <a:p>
            <a:pPr marL="342900" lvl="1" indent="-342900">
              <a:buSzPct val="100000"/>
              <a:buFont typeface="Arial"/>
              <a:buChar char="•"/>
            </a:pPr>
            <a:r>
              <a:rPr lang="en-US" sz="3200" b="1" dirty="0" smtClean="0">
                <a:solidFill>
                  <a:srgbClr val="542E19"/>
                </a:solidFill>
                <a:latin typeface="Calibri"/>
                <a:ea typeface="Calibri"/>
                <a:cs typeface="Calibri"/>
                <a:sym typeface="Calibri"/>
              </a:rPr>
              <a:t>What have you learned about collaboration </a:t>
            </a:r>
            <a:r>
              <a:rPr lang="en-US" sz="3200" b="1" dirty="0" smtClean="0">
                <a:solidFill>
                  <a:srgbClr val="542E19"/>
                </a:solidFill>
                <a:latin typeface="Calibri"/>
                <a:ea typeface="Calibri"/>
                <a:cs typeface="Calibri"/>
                <a:sym typeface="Calibri"/>
              </a:rPr>
              <a:t>from</a:t>
            </a:r>
            <a:r>
              <a:rPr lang="en-US" sz="3200" b="1" dirty="0" smtClean="0">
                <a:solidFill>
                  <a:srgbClr val="542E19"/>
                </a:solidFill>
                <a:latin typeface="Calibri"/>
                <a:ea typeface="Calibri"/>
                <a:cs typeface="Calibri"/>
                <a:sym typeface="Calibri"/>
              </a:rPr>
              <a:t> </a:t>
            </a:r>
            <a:r>
              <a:rPr lang="en-US" sz="3200" b="1" dirty="0" smtClean="0">
                <a:solidFill>
                  <a:srgbClr val="542E19"/>
                </a:solidFill>
                <a:latin typeface="Calibri"/>
                <a:ea typeface="Calibri"/>
                <a:cs typeface="Calibri"/>
                <a:sym typeface="Calibri"/>
              </a:rPr>
              <a:t>your </a:t>
            </a:r>
            <a:r>
              <a:rPr lang="en-US" sz="3200" b="1" dirty="0" smtClean="0">
                <a:solidFill>
                  <a:srgbClr val="542E19"/>
                </a:solidFill>
                <a:latin typeface="Calibri"/>
                <a:ea typeface="Calibri"/>
                <a:cs typeface="Calibri"/>
                <a:sym typeface="Calibri"/>
              </a:rPr>
              <a:t>campaign work?</a:t>
            </a:r>
            <a:endParaRPr lang="en-US" sz="3200" b="1" dirty="0" smtClean="0">
              <a:solidFill>
                <a:srgbClr val="542E19"/>
              </a:solidFill>
              <a:latin typeface="Calibri"/>
              <a:ea typeface="Calibri"/>
              <a:cs typeface="Calibri"/>
              <a:sym typeface="Calibri"/>
            </a:endParaRPr>
          </a:p>
          <a:p>
            <a:pPr marL="342900" lvl="1" indent="-342900">
              <a:buSzPct val="100000"/>
              <a:buFont typeface="Arial"/>
              <a:buChar char="•"/>
            </a:pPr>
            <a:r>
              <a:rPr lang="en-US" sz="3200" b="1" dirty="0" smtClean="0">
                <a:solidFill>
                  <a:srgbClr val="542E19"/>
                </a:solidFill>
                <a:latin typeface="Calibri"/>
                <a:ea typeface="Calibri"/>
                <a:cs typeface="Calibri"/>
                <a:sym typeface="Calibri"/>
              </a:rPr>
              <a:t>What is keeping you from collaborating with other campaigns?</a:t>
            </a:r>
          </a:p>
          <a:p>
            <a:pPr marL="342900" lvl="1" indent="-342900">
              <a:buSzPct val="100000"/>
              <a:buFont typeface="Arial"/>
              <a:buChar char="•"/>
            </a:pPr>
            <a:r>
              <a:rPr lang="en-US" sz="3200" b="1" dirty="0" smtClean="0">
                <a:solidFill>
                  <a:srgbClr val="542E19"/>
                </a:solidFill>
                <a:latin typeface="Calibri"/>
                <a:ea typeface="Calibri"/>
                <a:cs typeface="Calibri"/>
                <a:sym typeface="Calibri"/>
              </a:rPr>
              <a:t>Any success stories you’d like to share</a:t>
            </a:r>
            <a:r>
              <a:rPr lang="en-US" sz="3200" b="1" dirty="0" smtClean="0">
                <a:solidFill>
                  <a:srgbClr val="542E19"/>
                </a:solidFill>
                <a:latin typeface="Calibri"/>
                <a:ea typeface="Calibri"/>
                <a:cs typeface="Calibri"/>
                <a:sym typeface="Calibri"/>
              </a:rPr>
              <a:t>?</a:t>
            </a:r>
          </a:p>
          <a:p>
            <a:pPr lvl="1">
              <a:buSzPct val="100000"/>
            </a:pPr>
            <a:endParaRPr lang="en-US" sz="3200" b="1" dirty="0" smtClean="0">
              <a:solidFill>
                <a:srgbClr val="542E19"/>
              </a:solidFill>
              <a:latin typeface="Calibri"/>
              <a:ea typeface="Calibri"/>
              <a:cs typeface="Calibri"/>
              <a:sym typeface="Calibri"/>
            </a:endParaRPr>
          </a:p>
          <a:p>
            <a:pPr lvl="1">
              <a:buSzPct val="100000"/>
            </a:pPr>
            <a:endParaRPr lang="en-US" sz="2000" b="1" dirty="0" smtClean="0">
              <a:solidFill>
                <a:srgbClr val="542E19"/>
              </a:solidFill>
              <a:latin typeface="Calibri"/>
              <a:ea typeface="Calibri"/>
              <a:cs typeface="Calibri"/>
              <a:sym typeface="Calibri"/>
            </a:endParaRPr>
          </a:p>
          <a:p>
            <a:pPr marL="342900" lvl="4" indent="-342900">
              <a:buSzPct val="100000"/>
              <a:buFont typeface="Arial"/>
              <a:buChar char="•"/>
            </a:pPr>
            <a:endParaRPr lang="en-US" sz="20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Tree>
    <p:extLst>
      <p:ext uri="{BB962C8B-B14F-4D97-AF65-F5344CB8AC3E}">
        <p14:creationId xmlns:p14="http://schemas.microsoft.com/office/powerpoint/2010/main" val="376014431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p:nvPr/>
        </p:nvSpPr>
        <p:spPr>
          <a:xfrm>
            <a:off x="506025" y="319595"/>
            <a:ext cx="757552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i="0" u="none" strike="noStrike" cap="none" baseline="0" dirty="0">
                <a:solidFill>
                  <a:srgbClr val="EE5D1B"/>
                </a:solidFill>
                <a:latin typeface="Calibri"/>
                <a:ea typeface="Calibri"/>
                <a:cs typeface="Calibri"/>
                <a:sym typeface="Calibri"/>
              </a:rPr>
              <a:t>Fair Trade </a:t>
            </a:r>
            <a:r>
              <a:rPr lang="en-US" sz="4000" b="1" i="0" u="none" strike="noStrike" cap="none" baseline="0" dirty="0" err="1">
                <a:solidFill>
                  <a:srgbClr val="EE5D1B"/>
                </a:solidFill>
                <a:latin typeface="Calibri"/>
                <a:ea typeface="Calibri"/>
                <a:cs typeface="Calibri"/>
                <a:sym typeface="Calibri"/>
              </a:rPr>
              <a:t>Photofest</a:t>
            </a:r>
            <a:endParaRPr lang="en-US" sz="4000" b="1" i="0" u="none" strike="noStrike" cap="none" baseline="0" dirty="0">
              <a:solidFill>
                <a:srgbClr val="EE5D1B"/>
              </a:solidFill>
              <a:latin typeface="Calibri"/>
              <a:ea typeface="Calibri"/>
              <a:cs typeface="Calibri"/>
              <a:sym typeface="Calibri"/>
            </a:endParaRPr>
          </a:p>
        </p:txBody>
      </p:sp>
      <p:sp>
        <p:nvSpPr>
          <p:cNvPr id="183" name="Shape 183"/>
          <p:cNvSpPr txBox="1"/>
          <p:nvPr/>
        </p:nvSpPr>
        <p:spPr>
          <a:xfrm>
            <a:off x="5656521" y="2052083"/>
            <a:ext cx="1616148"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rgbClr val="000000"/>
              </a:solidFill>
              <a:latin typeface="Calibri"/>
              <a:ea typeface="Calibri"/>
              <a:cs typeface="Calibri"/>
              <a:sym typeface="Calibri"/>
            </a:endParaRPr>
          </a:p>
        </p:txBody>
      </p:sp>
      <p:sp>
        <p:nvSpPr>
          <p:cNvPr id="184" name="Shape 184"/>
          <p:cNvSpPr/>
          <p:nvPr/>
        </p:nvSpPr>
        <p:spPr>
          <a:xfrm>
            <a:off x="506025" y="1027473"/>
            <a:ext cx="7741199" cy="400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rgbClr val="542E19"/>
                </a:solidFill>
                <a:latin typeface="Calibri"/>
                <a:ea typeface="Calibri"/>
                <a:cs typeface="Calibri"/>
                <a:sym typeface="Calibri"/>
              </a:rPr>
              <a:t>Show your </a:t>
            </a:r>
            <a:r>
              <a:rPr lang="en-US" sz="2000" b="1" dirty="0" smtClean="0">
                <a:solidFill>
                  <a:srgbClr val="542E19"/>
                </a:solidFill>
                <a:latin typeface="Calibri"/>
                <a:ea typeface="Calibri"/>
                <a:cs typeface="Calibri"/>
                <a:sym typeface="Calibri"/>
              </a:rPr>
              <a:t>love </a:t>
            </a:r>
            <a:r>
              <a:rPr lang="en-US" sz="2000" b="1" dirty="0">
                <a:solidFill>
                  <a:srgbClr val="542E19"/>
                </a:solidFill>
                <a:latin typeface="Calibri"/>
                <a:ea typeface="Calibri"/>
                <a:cs typeface="Calibri"/>
                <a:sym typeface="Calibri"/>
              </a:rPr>
              <a:t>for Fair Trade </a:t>
            </a:r>
            <a:r>
              <a:rPr lang="en-US" sz="2000" b="1" dirty="0" smtClean="0">
                <a:solidFill>
                  <a:srgbClr val="542E19"/>
                </a:solidFill>
                <a:latin typeface="Calibri"/>
                <a:ea typeface="Calibri"/>
                <a:cs typeface="Calibri"/>
                <a:sym typeface="Calibri"/>
              </a:rPr>
              <a:t>and win a trip to origin! </a:t>
            </a:r>
            <a:endParaRPr lang="en-US" sz="2000" b="1" dirty="0">
              <a:solidFill>
                <a:srgbClr val="542E19"/>
              </a:solidFill>
              <a:latin typeface="Calibri"/>
              <a:ea typeface="Calibri"/>
              <a:cs typeface="Calibri"/>
              <a:sym typeface="Calibri"/>
            </a:endParaRPr>
          </a:p>
        </p:txBody>
      </p:sp>
      <p:sp>
        <p:nvSpPr>
          <p:cNvPr id="185" name="Shape 185"/>
          <p:cNvSpPr/>
          <p:nvPr/>
        </p:nvSpPr>
        <p:spPr>
          <a:xfrm>
            <a:off x="2254929" y="4092606"/>
            <a:ext cx="4385568" cy="110970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rgbClr val="EE5D1B"/>
              </a:solidFill>
              <a:latin typeface="Calibri"/>
              <a:ea typeface="Calibri"/>
              <a:cs typeface="Calibri"/>
              <a:sym typeface="Calibri"/>
            </a:endParaRPr>
          </a:p>
          <a:p>
            <a:pPr lvl="0" algn="ctr">
              <a:buSzPct val="25000"/>
            </a:pPr>
            <a:r>
              <a:rPr lang="en-US" sz="1600" b="1" i="0" u="none" strike="noStrike" cap="none" baseline="0" dirty="0">
                <a:solidFill>
                  <a:srgbClr val="EE5D1B"/>
                </a:solidFill>
                <a:latin typeface="Calibri"/>
                <a:ea typeface="Calibri"/>
                <a:cs typeface="Calibri"/>
                <a:sym typeface="Calibri"/>
              </a:rPr>
              <a:t>​Week 1 (October 1 – 7) – </a:t>
            </a:r>
            <a:r>
              <a:rPr lang="en-US" sz="1600" b="1" dirty="0">
                <a:solidFill>
                  <a:srgbClr val="542E19"/>
                </a:solidFill>
                <a:latin typeface="Calibri"/>
                <a:ea typeface="Calibri"/>
                <a:cs typeface="Calibri"/>
                <a:sym typeface="Calibri"/>
              </a:rPr>
              <a:t>Fair Trade Cuties</a:t>
            </a:r>
          </a:p>
          <a:p>
            <a:pPr marL="0" marR="0" lvl="0" indent="0" algn="ctr" rtl="0">
              <a:spcBef>
                <a:spcPts val="0"/>
              </a:spcBef>
              <a:buSzPct val="25000"/>
              <a:buNone/>
            </a:pPr>
            <a:r>
              <a:rPr lang="en-US" sz="1600" b="1" i="0" u="none" strike="noStrike" cap="none" baseline="0" dirty="0" smtClean="0">
                <a:solidFill>
                  <a:srgbClr val="EE5D1B"/>
                </a:solidFill>
                <a:latin typeface="Calibri"/>
                <a:ea typeface="Calibri"/>
                <a:cs typeface="Calibri"/>
                <a:sym typeface="Calibri"/>
              </a:rPr>
              <a:t>Week </a:t>
            </a:r>
            <a:r>
              <a:rPr lang="en-US" sz="1600" b="1" i="0" u="none" strike="noStrike" cap="none" baseline="0" dirty="0">
                <a:solidFill>
                  <a:srgbClr val="EE5D1B"/>
                </a:solidFill>
                <a:latin typeface="Calibri"/>
                <a:ea typeface="Calibri"/>
                <a:cs typeface="Calibri"/>
                <a:sym typeface="Calibri"/>
              </a:rPr>
              <a:t>2 (October 8 – 14) – </a:t>
            </a:r>
            <a:r>
              <a:rPr lang="en-US" sz="1600" b="1" i="0" u="none" strike="noStrike" cap="none" baseline="0" dirty="0" smtClean="0">
                <a:solidFill>
                  <a:srgbClr val="542E19"/>
                </a:solidFill>
                <a:latin typeface="Calibri"/>
                <a:ea typeface="Calibri"/>
                <a:cs typeface="Calibri"/>
                <a:sym typeface="Calibri"/>
              </a:rPr>
              <a:t>Where’s the Fair?</a:t>
            </a:r>
            <a:endParaRPr lang="en-US" sz="1600" b="1" i="0" u="none" strike="noStrike" cap="none" baseline="0" dirty="0">
              <a:solidFill>
                <a:srgbClr val="542E19"/>
              </a:solidFill>
              <a:latin typeface="Calibri"/>
              <a:ea typeface="Calibri"/>
              <a:cs typeface="Calibri"/>
              <a:sym typeface="Calibri"/>
            </a:endParaRPr>
          </a:p>
          <a:p>
            <a:pPr marL="0" marR="0" lvl="0" indent="0" algn="ctr" rtl="0">
              <a:spcBef>
                <a:spcPts val="0"/>
              </a:spcBef>
              <a:buSzPct val="25000"/>
              <a:buNone/>
            </a:pPr>
            <a:r>
              <a:rPr lang="en-US" sz="1600" b="1" i="0" u="none" strike="noStrike" cap="none" baseline="0" dirty="0">
                <a:solidFill>
                  <a:srgbClr val="EE5D1B"/>
                </a:solidFill>
                <a:latin typeface="Calibri"/>
                <a:ea typeface="Calibri"/>
                <a:cs typeface="Calibri"/>
                <a:sym typeface="Calibri"/>
              </a:rPr>
              <a:t>Week 3 (October 15 – 21) – </a:t>
            </a:r>
            <a:r>
              <a:rPr lang="en-US" sz="1600" b="1" i="0" u="none" strike="noStrike" cap="none" baseline="0" dirty="0" smtClean="0">
                <a:solidFill>
                  <a:srgbClr val="542E19"/>
                </a:solidFill>
                <a:latin typeface="Calibri"/>
                <a:ea typeface="Calibri"/>
                <a:cs typeface="Calibri"/>
                <a:sym typeface="Calibri"/>
              </a:rPr>
              <a:t>Fair Trade in Action</a:t>
            </a:r>
            <a:endParaRPr lang="en-US" sz="1600" b="1" i="0" u="none" strike="noStrike" cap="none" baseline="0" dirty="0">
              <a:solidFill>
                <a:srgbClr val="542E19"/>
              </a:solidFill>
              <a:latin typeface="Calibri"/>
              <a:ea typeface="Calibri"/>
              <a:cs typeface="Calibri"/>
              <a:sym typeface="Calibri"/>
            </a:endParaRPr>
          </a:p>
          <a:p>
            <a:pPr marL="0" marR="0" lvl="0" indent="0" algn="ctr" rtl="0">
              <a:spcBef>
                <a:spcPts val="0"/>
              </a:spcBef>
              <a:buSzPct val="25000"/>
              <a:buNone/>
            </a:pPr>
            <a:r>
              <a:rPr lang="en-US" sz="1600" b="1" i="0" u="none" strike="noStrike" cap="none" baseline="0" dirty="0">
                <a:solidFill>
                  <a:srgbClr val="EE5D1B"/>
                </a:solidFill>
                <a:latin typeface="Calibri"/>
                <a:ea typeface="Calibri"/>
                <a:cs typeface="Calibri"/>
                <a:sym typeface="Calibri"/>
              </a:rPr>
              <a:t>Week 4 (October 22 – </a:t>
            </a:r>
            <a:r>
              <a:rPr lang="en-US" sz="1600" b="1" dirty="0" smtClean="0">
                <a:solidFill>
                  <a:srgbClr val="EE5D1B"/>
                </a:solidFill>
                <a:latin typeface="Calibri"/>
                <a:ea typeface="Calibri"/>
                <a:cs typeface="Calibri"/>
                <a:sym typeface="Calibri"/>
              </a:rPr>
              <a:t>28</a:t>
            </a:r>
            <a:r>
              <a:rPr lang="en-US" sz="1600" b="1" i="0" u="none" strike="noStrike" cap="none" baseline="0" dirty="0" smtClean="0">
                <a:solidFill>
                  <a:srgbClr val="EE5D1B"/>
                </a:solidFill>
                <a:latin typeface="Calibri"/>
                <a:ea typeface="Calibri"/>
                <a:cs typeface="Calibri"/>
                <a:sym typeface="Calibri"/>
              </a:rPr>
              <a:t>) </a:t>
            </a:r>
            <a:r>
              <a:rPr lang="en-US" sz="1600" b="1" i="0" u="none" strike="noStrike" cap="none" baseline="0" dirty="0">
                <a:solidFill>
                  <a:srgbClr val="EE5D1B"/>
                </a:solidFill>
                <a:latin typeface="Calibri"/>
                <a:ea typeface="Calibri"/>
                <a:cs typeface="Calibri"/>
                <a:sym typeface="Calibri"/>
              </a:rPr>
              <a:t>– </a:t>
            </a:r>
            <a:r>
              <a:rPr lang="en-US" sz="1600" b="1" i="0" u="none" strike="noStrike" cap="none" baseline="0" dirty="0" smtClean="0">
                <a:solidFill>
                  <a:srgbClr val="EE5D1B"/>
                </a:solidFill>
                <a:latin typeface="Calibri"/>
                <a:ea typeface="Calibri"/>
                <a:cs typeface="Calibri"/>
                <a:sym typeface="Calibri"/>
              </a:rPr>
              <a:t>​</a:t>
            </a:r>
            <a:r>
              <a:rPr lang="en-US" sz="1600" b="1" dirty="0" smtClean="0">
                <a:solidFill>
                  <a:srgbClr val="542E19"/>
                </a:solidFill>
                <a:latin typeface="Calibri"/>
                <a:ea typeface="Calibri"/>
                <a:cs typeface="Calibri"/>
                <a:sym typeface="Calibri"/>
              </a:rPr>
              <a:t>Share the Fair </a:t>
            </a:r>
            <a:endParaRPr lang="en-US" sz="1600" b="1" i="0" u="none" strike="noStrike" cap="none" baseline="0" dirty="0">
              <a:solidFill>
                <a:srgbClr val="542E19"/>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89" y="1735359"/>
            <a:ext cx="7867295" cy="2912101"/>
          </a:xfrm>
          <a:prstGeom prst="rect">
            <a:avLst/>
          </a:prstGeom>
        </p:spPr>
      </p:pic>
      <p:pic>
        <p:nvPicPr>
          <p:cNvPr id="7" name="Picture 6"/>
          <p:cNvPicPr>
            <a:picLocks noChangeAspect="1"/>
          </p:cNvPicPr>
          <p:nvPr/>
        </p:nvPicPr>
        <p:blipFill>
          <a:blip r:embed="rId4"/>
          <a:stretch>
            <a:fillRect/>
          </a:stretch>
        </p:blipFill>
        <p:spPr>
          <a:xfrm>
            <a:off x="6400800" y="6435755"/>
            <a:ext cx="2743200" cy="342900"/>
          </a:xfrm>
          <a:prstGeom prst="rect">
            <a:avLst/>
          </a:prstGeom>
        </p:spPr>
      </p:pic>
      <p:sp>
        <p:nvSpPr>
          <p:cNvPr id="8" name="TextBox 7"/>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p:nvPr/>
        </p:nvSpPr>
        <p:spPr>
          <a:xfrm>
            <a:off x="370389" y="185194"/>
            <a:ext cx="7315200" cy="9233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b="1" dirty="0">
                <a:solidFill>
                  <a:srgbClr val="EE5D1B"/>
                </a:solidFill>
                <a:latin typeface="Calibri"/>
                <a:ea typeface="Calibri"/>
                <a:cs typeface="Calibri"/>
                <a:sym typeface="Calibri"/>
              </a:rPr>
              <a:t>Thank You! </a:t>
            </a:r>
          </a:p>
        </p:txBody>
      </p:sp>
      <p:sp>
        <p:nvSpPr>
          <p:cNvPr id="352" name="Shape 352"/>
          <p:cNvSpPr txBox="1"/>
          <p:nvPr/>
        </p:nvSpPr>
        <p:spPr>
          <a:xfrm>
            <a:off x="795691" y="1185025"/>
            <a:ext cx="7997999" cy="2677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a:p>
            <a:pPr marL="0" marR="0" lvl="0" indent="0" algn="l" rtl="0">
              <a:spcBef>
                <a:spcPts val="0"/>
              </a:spcBef>
              <a:buNone/>
            </a:pPr>
            <a:endParaRPr sz="2400" b="0" i="0" u="none" strike="noStrike" cap="none" baseline="0">
              <a:solidFill>
                <a:srgbClr val="542E19"/>
              </a:solidFill>
              <a:latin typeface="Calibri"/>
              <a:ea typeface="Calibri"/>
              <a:cs typeface="Calibri"/>
              <a:sym typeface="Calibri"/>
            </a:endParaRPr>
          </a:p>
        </p:txBody>
      </p:sp>
      <p:pic>
        <p:nvPicPr>
          <p:cNvPr id="353" name="Shape 353"/>
          <p:cNvPicPr preferRelativeResize="0"/>
          <p:nvPr/>
        </p:nvPicPr>
        <p:blipFill rotWithShape="1">
          <a:blip r:embed="rId3">
            <a:alphaModFix/>
          </a:blip>
          <a:srcRect/>
          <a:stretch/>
        </p:blipFill>
        <p:spPr>
          <a:xfrm>
            <a:off x="1578604" y="2497351"/>
            <a:ext cx="5986799" cy="2883599"/>
          </a:xfrm>
          <a:prstGeom prst="rect">
            <a:avLst/>
          </a:prstGeom>
          <a:noFill/>
          <a:ln>
            <a:noFill/>
          </a:ln>
        </p:spPr>
      </p:pic>
      <p:sp>
        <p:nvSpPr>
          <p:cNvPr id="354" name="Shape 354"/>
          <p:cNvSpPr txBox="1"/>
          <p:nvPr/>
        </p:nvSpPr>
        <p:spPr>
          <a:xfrm>
            <a:off x="1056189" y="1185025"/>
            <a:ext cx="6629400" cy="11696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i="1" u="none" strike="noStrike" cap="none" baseline="0" dirty="0">
                <a:solidFill>
                  <a:srgbClr val="542E19"/>
                </a:solidFill>
                <a:latin typeface="Calibri" panose="020F0502020204030204" pitchFamily="34" charset="0"/>
                <a:cs typeface="Calibri" panose="020F0502020204030204" pitchFamily="34" charset="0"/>
                <a:sym typeface="Arial"/>
              </a:rPr>
              <a:t>“Fair Trade is very important for us.  It has helped our community and family, and we have better infrastructure.  It has validated growers and our products.  Our way of life has changed for the best.”</a:t>
            </a:r>
          </a:p>
          <a:p>
            <a:pPr marL="0" marR="0" lvl="0" indent="0" algn="ctr" rtl="0">
              <a:spcBef>
                <a:spcPts val="0"/>
              </a:spcBef>
              <a:buNone/>
            </a:pPr>
            <a:endParaRPr sz="1600" b="1" i="1" u="none" strike="noStrike" cap="none" baseline="0" dirty="0">
              <a:solidFill>
                <a:srgbClr val="542E19"/>
              </a:solidFill>
              <a:latin typeface="Calibri" panose="020F0502020204030204" pitchFamily="34" charset="0"/>
              <a:cs typeface="Calibri" panose="020F0502020204030204" pitchFamily="34" charset="0"/>
              <a:sym typeface="Arial"/>
            </a:endParaRPr>
          </a:p>
          <a:p>
            <a:pPr marL="0" marR="0" lvl="0" indent="0" algn="ctr" rtl="0">
              <a:spcBef>
                <a:spcPts val="0"/>
              </a:spcBef>
              <a:buSzPct val="25000"/>
              <a:buNone/>
            </a:pPr>
            <a:r>
              <a:rPr lang="en-US" sz="1600" b="1" i="1" u="none" strike="noStrike" cap="none" baseline="0" dirty="0">
                <a:solidFill>
                  <a:srgbClr val="542E19"/>
                </a:solidFill>
                <a:latin typeface="Calibri" panose="020F0502020204030204" pitchFamily="34" charset="0"/>
                <a:cs typeface="Calibri" panose="020F0502020204030204" pitchFamily="34" charset="0"/>
                <a:sym typeface="Arial"/>
              </a:rPr>
              <a:t>– </a:t>
            </a:r>
            <a:r>
              <a:rPr lang="en-US" sz="1600" b="1" i="0" u="none" strike="noStrike" cap="none" baseline="0" dirty="0">
                <a:solidFill>
                  <a:srgbClr val="542E19"/>
                </a:solidFill>
                <a:latin typeface="Calibri" panose="020F0502020204030204" pitchFamily="34" charset="0"/>
                <a:cs typeface="Calibri" panose="020F0502020204030204" pitchFamily="34" charset="0"/>
                <a:sym typeface="Arial"/>
              </a:rPr>
              <a:t>Ramon Figueroa, CONACADO, Dominican Republic</a:t>
            </a:r>
          </a:p>
        </p:txBody>
      </p:sp>
      <p:pic>
        <p:nvPicPr>
          <p:cNvPr id="6" name="Picture 5"/>
          <p:cNvPicPr>
            <a:picLocks noChangeAspect="1"/>
          </p:cNvPicPr>
          <p:nvPr/>
        </p:nvPicPr>
        <p:blipFill>
          <a:blip r:embed="rId4"/>
          <a:stretch>
            <a:fillRect/>
          </a:stretch>
        </p:blipFill>
        <p:spPr>
          <a:xfrm>
            <a:off x="6400800" y="6435755"/>
            <a:ext cx="2743200" cy="342900"/>
          </a:xfrm>
          <a:prstGeom prst="rect">
            <a:avLst/>
          </a:prstGeom>
        </p:spPr>
      </p:pic>
      <p:sp>
        <p:nvSpPr>
          <p:cNvPr id="7" name="TextBox 6"/>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9" name="Shape 29"/>
          <p:cNvSpPr txBox="1"/>
          <p:nvPr/>
        </p:nvSpPr>
        <p:spPr>
          <a:xfrm>
            <a:off x="324581" y="833614"/>
            <a:ext cx="7575526" cy="707886"/>
          </a:xfrm>
          <a:prstGeom prst="rect">
            <a:avLst/>
          </a:prstGeom>
          <a:noFill/>
          <a:ln>
            <a:noFill/>
          </a:ln>
        </p:spPr>
        <p:txBody>
          <a:bodyPr lIns="91425" tIns="45700" rIns="91425" bIns="45700" anchor="t" anchorCtr="0">
            <a:noAutofit/>
          </a:bodyPr>
          <a:lstStyle/>
          <a:p>
            <a:pPr lvl="0">
              <a:buSzPct val="25000"/>
            </a:pPr>
            <a:r>
              <a:rPr lang="en-US" sz="4000" b="1" dirty="0">
                <a:solidFill>
                  <a:srgbClr val="EE5D1B"/>
                </a:solidFill>
                <a:latin typeface="Calibri"/>
                <a:ea typeface="Calibri"/>
                <a:cs typeface="Calibri"/>
                <a:sym typeface="Calibri"/>
              </a:rPr>
              <a:t>Collaboration Best Practices: </a:t>
            </a:r>
            <a:endParaRPr lang="en-US" sz="4000" b="1" dirty="0" smtClean="0">
              <a:solidFill>
                <a:srgbClr val="EE5D1B"/>
              </a:solidFill>
              <a:latin typeface="Calibri"/>
              <a:ea typeface="Calibri"/>
              <a:cs typeface="Calibri"/>
              <a:sym typeface="Calibri"/>
            </a:endParaRPr>
          </a:p>
          <a:p>
            <a:pPr lvl="0">
              <a:buSzPct val="25000"/>
            </a:pPr>
            <a:r>
              <a:rPr lang="en-US" sz="4000" b="1" dirty="0" smtClean="0">
                <a:solidFill>
                  <a:srgbClr val="EE5D1B"/>
                </a:solidFill>
                <a:latin typeface="Calibri"/>
                <a:ea typeface="Calibri"/>
                <a:cs typeface="Calibri"/>
                <a:sym typeface="Calibri"/>
              </a:rPr>
              <a:t>Keys </a:t>
            </a:r>
            <a:r>
              <a:rPr lang="en-US" sz="4000" b="1" dirty="0">
                <a:solidFill>
                  <a:srgbClr val="EE5D1B"/>
                </a:solidFill>
                <a:latin typeface="Calibri"/>
                <a:ea typeface="Calibri"/>
                <a:cs typeface="Calibri"/>
                <a:sym typeface="Calibri"/>
              </a:rPr>
              <a:t>to </a:t>
            </a:r>
            <a:r>
              <a:rPr lang="en-US" sz="4000" b="1" dirty="0" smtClean="0">
                <a:solidFill>
                  <a:srgbClr val="EE5D1B"/>
                </a:solidFill>
                <a:latin typeface="Calibri"/>
                <a:ea typeface="Calibri"/>
                <a:cs typeface="Calibri"/>
                <a:sym typeface="Calibri"/>
              </a:rPr>
              <a:t>Success</a:t>
            </a:r>
          </a:p>
          <a:p>
            <a:pPr lvl="0">
              <a:buSzPct val="25000"/>
            </a:pPr>
            <a:endParaRPr lang="en-US" sz="4000" b="1" i="0" u="none" strike="noStrike" cap="none" baseline="0" dirty="0">
              <a:solidFill>
                <a:srgbClr val="EE5D1B"/>
              </a:solidFill>
              <a:latin typeface="Calibri"/>
              <a:ea typeface="Calibri"/>
              <a:cs typeface="Calibri"/>
              <a:sym typeface="Calibri"/>
            </a:endParaRPr>
          </a:p>
          <a:p>
            <a:pPr lvl="0">
              <a:buSzPct val="25000"/>
            </a:pPr>
            <a:r>
              <a:rPr lang="en-US" sz="2800" dirty="0" smtClean="0">
                <a:solidFill>
                  <a:srgbClr val="EE5D1B"/>
                </a:solidFill>
                <a:latin typeface="Calibri"/>
                <a:ea typeface="Calibri"/>
                <a:cs typeface="Calibri"/>
                <a:sym typeface="Calibri"/>
              </a:rPr>
              <a:t>Laurel Averill, Fair Trade LA Boutique Coordinator</a:t>
            </a:r>
          </a:p>
          <a:p>
            <a:pPr lvl="0">
              <a:buSzPct val="25000"/>
            </a:pPr>
            <a:r>
              <a:rPr lang="en-US" sz="2800" i="0" u="none" strike="noStrike" cap="none" baseline="0" dirty="0" smtClean="0">
                <a:solidFill>
                  <a:srgbClr val="EE5D1B"/>
                </a:solidFill>
                <a:latin typeface="Calibri"/>
                <a:ea typeface="Calibri"/>
                <a:cs typeface="Calibri"/>
                <a:sym typeface="Calibri"/>
              </a:rPr>
              <a:t>Rosalie</a:t>
            </a:r>
            <a:r>
              <a:rPr lang="en-US" sz="2800" i="0" u="none" strike="noStrike" cap="none" dirty="0" smtClean="0">
                <a:solidFill>
                  <a:srgbClr val="EE5D1B"/>
                </a:solidFill>
                <a:latin typeface="Calibri"/>
                <a:ea typeface="Calibri"/>
                <a:cs typeface="Calibri"/>
                <a:sym typeface="Calibri"/>
              </a:rPr>
              <a:t> Plofchan, Fair Trade Campaigns Fellow</a:t>
            </a:r>
            <a:endParaRPr lang="en-US" sz="3200" i="0" u="none" strike="noStrike" cap="none" baseline="0" dirty="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7" name="Shape 37"/>
          <p:cNvSpPr txBox="1"/>
          <p:nvPr/>
        </p:nvSpPr>
        <p:spPr>
          <a:xfrm>
            <a:off x="460664" y="188758"/>
            <a:ext cx="7575526" cy="707886"/>
          </a:xfrm>
          <a:prstGeom prst="rect">
            <a:avLst/>
          </a:prstGeom>
          <a:noFill/>
          <a:ln>
            <a:noFill/>
          </a:ln>
        </p:spPr>
        <p:txBody>
          <a:bodyPr lIns="91425" tIns="45700" rIns="91425" bIns="45700" anchor="t" anchorCtr="0">
            <a:noAutofit/>
          </a:bodyPr>
          <a:lstStyle/>
          <a:p>
            <a:pPr lvl="0">
              <a:buSzPct val="25000"/>
            </a:pPr>
            <a:r>
              <a:rPr lang="en-US" sz="4000" b="1" dirty="0" smtClean="0">
                <a:solidFill>
                  <a:srgbClr val="EE5D1B"/>
                </a:solidFill>
                <a:latin typeface="Calibri"/>
                <a:ea typeface="Calibri"/>
                <a:cs typeface="Calibri"/>
                <a:sym typeface="Calibri"/>
              </a:rPr>
              <a:t>Example 1:</a:t>
            </a:r>
          </a:p>
          <a:p>
            <a:pPr lvl="0">
              <a:buSzPct val="25000"/>
            </a:pPr>
            <a:r>
              <a:rPr lang="en-US" sz="4000" b="1" dirty="0" smtClean="0">
                <a:solidFill>
                  <a:srgbClr val="EE5D1B"/>
                </a:solidFill>
                <a:latin typeface="Calibri"/>
                <a:ea typeface="Calibri"/>
                <a:cs typeface="Calibri"/>
                <a:sym typeface="Calibri"/>
              </a:rPr>
              <a:t>Fair Trade LA Boutiques</a:t>
            </a:r>
            <a:endParaRPr lang="en-US" sz="4000" b="1" dirty="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pic>
        <p:nvPicPr>
          <p:cNvPr id="2" name="Picture 1" descr="IMG_1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16328" y="2439831"/>
            <a:ext cx="4763283" cy="3572463"/>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7" name="Shape 37"/>
          <p:cNvSpPr txBox="1"/>
          <p:nvPr/>
        </p:nvSpPr>
        <p:spPr>
          <a:xfrm>
            <a:off x="460664" y="188758"/>
            <a:ext cx="7575526" cy="707886"/>
          </a:xfrm>
          <a:prstGeom prst="rect">
            <a:avLst/>
          </a:prstGeom>
          <a:noFill/>
          <a:ln>
            <a:noFill/>
          </a:ln>
        </p:spPr>
        <p:txBody>
          <a:bodyPr lIns="91425" tIns="45700" rIns="91425" bIns="45700" anchor="t" anchorCtr="0">
            <a:noAutofit/>
          </a:bodyPr>
          <a:lstStyle/>
          <a:p>
            <a:pPr lvl="0">
              <a:buSzPct val="25000"/>
            </a:pPr>
            <a:r>
              <a:rPr lang="en-US" sz="4000" b="1" dirty="0" smtClean="0">
                <a:solidFill>
                  <a:srgbClr val="EE5D1B"/>
                </a:solidFill>
                <a:latin typeface="Calibri"/>
                <a:ea typeface="Calibri"/>
                <a:cs typeface="Calibri"/>
                <a:sym typeface="Calibri"/>
              </a:rPr>
              <a:t>Fair Trade LA Boutiques</a:t>
            </a:r>
            <a:endParaRPr lang="en-US" sz="4000" b="1" dirty="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pic>
        <p:nvPicPr>
          <p:cNvPr id="5" name="Picture 4" descr="vida verd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90" y="1141809"/>
            <a:ext cx="6607569" cy="4955677"/>
          </a:xfrm>
          <a:prstGeom prst="rect">
            <a:avLst/>
          </a:prstGeom>
        </p:spPr>
      </p:pic>
    </p:spTree>
    <p:extLst>
      <p:ext uri="{BB962C8B-B14F-4D97-AF65-F5344CB8AC3E}">
        <p14:creationId xmlns:p14="http://schemas.microsoft.com/office/powerpoint/2010/main" val="63069733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7" name="Shape 37"/>
          <p:cNvSpPr txBox="1"/>
          <p:nvPr/>
        </p:nvSpPr>
        <p:spPr>
          <a:xfrm>
            <a:off x="460664" y="188758"/>
            <a:ext cx="7575526" cy="707886"/>
          </a:xfrm>
          <a:prstGeom prst="rect">
            <a:avLst/>
          </a:prstGeom>
          <a:noFill/>
          <a:ln>
            <a:noFill/>
          </a:ln>
        </p:spPr>
        <p:txBody>
          <a:bodyPr lIns="91425" tIns="45700" rIns="91425" bIns="45700" anchor="t" anchorCtr="0">
            <a:noAutofit/>
          </a:bodyPr>
          <a:lstStyle/>
          <a:p>
            <a:pPr lvl="0">
              <a:buSzPct val="25000"/>
            </a:pPr>
            <a:r>
              <a:rPr lang="en-US" sz="4000" b="1" dirty="0" smtClean="0">
                <a:solidFill>
                  <a:srgbClr val="EE5D1B"/>
                </a:solidFill>
                <a:latin typeface="Calibri"/>
                <a:ea typeface="Calibri"/>
                <a:cs typeface="Calibri"/>
                <a:sym typeface="Calibri"/>
              </a:rPr>
              <a:t>Fair Trade LA Boutiques</a:t>
            </a:r>
            <a:endParaRPr lang="en-US" sz="4000" b="1" dirty="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pic>
        <p:nvPicPr>
          <p:cNvPr id="2" name="Picture 1" descr="DSC_0286.JPG"/>
          <p:cNvPicPr>
            <a:picLocks noChangeAspect="1"/>
          </p:cNvPicPr>
          <p:nvPr/>
        </p:nvPicPr>
        <p:blipFill rotWithShape="1">
          <a:blip r:embed="rId4">
            <a:extLst>
              <a:ext uri="{28A0092B-C50C-407E-A947-70E740481C1C}">
                <a14:useLocalDpi xmlns:a14="http://schemas.microsoft.com/office/drawing/2010/main" val="0"/>
              </a:ext>
            </a:extLst>
          </a:blip>
          <a:srcRect l="19082" r="23216"/>
          <a:stretch/>
        </p:blipFill>
        <p:spPr>
          <a:xfrm rot="5400000">
            <a:off x="1552636" y="976701"/>
            <a:ext cx="5532788" cy="5393576"/>
          </a:xfrm>
          <a:prstGeom prst="rect">
            <a:avLst/>
          </a:prstGeom>
        </p:spPr>
      </p:pic>
    </p:spTree>
    <p:extLst>
      <p:ext uri="{BB962C8B-B14F-4D97-AF65-F5344CB8AC3E}">
        <p14:creationId xmlns:p14="http://schemas.microsoft.com/office/powerpoint/2010/main" val="2246475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439266" y="0"/>
            <a:ext cx="6653700" cy="951299"/>
          </a:xfrm>
          <a:prstGeom prst="rect">
            <a:avLst/>
          </a:prstGeom>
          <a:noFill/>
          <a:ln>
            <a:noFill/>
          </a:ln>
        </p:spPr>
        <p:txBody>
          <a:bodyPr lIns="91425" tIns="91425" rIns="91425" bIns="91425" anchor="ctr" anchorCtr="0">
            <a:noAutofit/>
          </a:bodyPr>
          <a:lstStyle/>
          <a:p>
            <a:pPr lvl="0" algn="ctr">
              <a:buSzPct val="25000"/>
            </a:pP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6" name="Shape 37"/>
          <p:cNvSpPr txBox="1"/>
          <p:nvPr/>
        </p:nvSpPr>
        <p:spPr>
          <a:xfrm>
            <a:off x="460664" y="188758"/>
            <a:ext cx="7575526" cy="707886"/>
          </a:xfrm>
          <a:prstGeom prst="rect">
            <a:avLst/>
          </a:prstGeom>
          <a:noFill/>
          <a:ln>
            <a:noFill/>
          </a:ln>
        </p:spPr>
        <p:txBody>
          <a:bodyPr lIns="91425" tIns="45700" rIns="91425" bIns="45700" anchor="t" anchorCtr="0">
            <a:noAutofit/>
          </a:bodyPr>
          <a:lstStyle/>
          <a:p>
            <a:pPr lvl="0">
              <a:buSzPct val="25000"/>
            </a:pPr>
            <a:r>
              <a:rPr lang="en-US" sz="4000" b="1" dirty="0" smtClean="0">
                <a:solidFill>
                  <a:srgbClr val="EE5D1B"/>
                </a:solidFill>
                <a:latin typeface="Calibri"/>
                <a:ea typeface="Calibri"/>
                <a:cs typeface="Calibri"/>
                <a:sym typeface="Calibri"/>
              </a:rPr>
              <a:t>Example 2</a:t>
            </a:r>
            <a:r>
              <a:rPr lang="en-US" sz="4000" b="1" dirty="0" smtClean="0">
                <a:solidFill>
                  <a:srgbClr val="EE5D1B"/>
                </a:solidFill>
                <a:latin typeface="Calibri"/>
                <a:ea typeface="Calibri"/>
                <a:cs typeface="Calibri"/>
                <a:sym typeface="Calibri"/>
              </a:rPr>
              <a:t>: Roast </a:t>
            </a:r>
            <a:r>
              <a:rPr lang="en-US" sz="4000" b="1" dirty="0" smtClean="0">
                <a:solidFill>
                  <a:srgbClr val="EE5D1B"/>
                </a:solidFill>
                <a:latin typeface="Calibri"/>
                <a:ea typeface="Calibri"/>
                <a:cs typeface="Calibri"/>
                <a:sym typeface="Calibri"/>
              </a:rPr>
              <a:t>N Roll</a:t>
            </a:r>
          </a:p>
          <a:p>
            <a:pPr lvl="0">
              <a:buSzPct val="25000"/>
            </a:pPr>
            <a:endParaRPr lang="en-US" sz="4000" b="1" dirty="0">
              <a:solidFill>
                <a:srgbClr val="EE5D1B"/>
              </a:solidFill>
              <a:latin typeface="Calibri"/>
              <a:ea typeface="Calibri"/>
              <a:cs typeface="Calibri"/>
              <a:sym typeface="Calibri"/>
            </a:endParaRPr>
          </a:p>
        </p:txBody>
      </p:sp>
      <p:sp>
        <p:nvSpPr>
          <p:cNvPr id="8" name="Shape 184"/>
          <p:cNvSpPr/>
          <p:nvPr/>
        </p:nvSpPr>
        <p:spPr>
          <a:xfrm>
            <a:off x="379025" y="1057665"/>
            <a:ext cx="7741199" cy="2075002"/>
          </a:xfrm>
          <a:prstGeom prst="rect">
            <a:avLst/>
          </a:prstGeom>
          <a:noFill/>
          <a:ln>
            <a:noFill/>
          </a:ln>
        </p:spPr>
        <p:txBody>
          <a:bodyPr lIns="91425" tIns="45700" rIns="91425" bIns="45700" anchor="t" anchorCtr="0">
            <a:noAutofit/>
          </a:bodyPr>
          <a:lstStyle/>
          <a:p>
            <a:pPr lvl="1">
              <a:buSzPct val="100000"/>
            </a:pPr>
            <a:r>
              <a:rPr lang="en-US" sz="2000" b="1" dirty="0" smtClean="0">
                <a:solidFill>
                  <a:srgbClr val="542E19"/>
                </a:solidFill>
                <a:latin typeface="Calibri"/>
                <a:ea typeface="Calibri"/>
                <a:cs typeface="Calibri"/>
                <a:sym typeface="Calibri"/>
              </a:rPr>
              <a:t>Students for Fair Trade</a:t>
            </a:r>
          </a:p>
          <a:p>
            <a:pPr lvl="1">
              <a:buSzPct val="100000"/>
            </a:pPr>
            <a:r>
              <a:rPr lang="en-US" sz="2000" b="1" dirty="0" smtClean="0">
                <a:solidFill>
                  <a:srgbClr val="542E19"/>
                </a:solidFill>
                <a:latin typeface="Calibri"/>
                <a:ea typeface="Calibri"/>
                <a:cs typeface="Calibri"/>
                <a:sym typeface="Calibri"/>
              </a:rPr>
              <a:t>+ Office of Sustainability (advertising + funding)</a:t>
            </a:r>
          </a:p>
          <a:p>
            <a:pPr lvl="1">
              <a:buSzPct val="100000"/>
            </a:pPr>
            <a:r>
              <a:rPr lang="en-US" sz="2000" b="1" dirty="0" smtClean="0">
                <a:solidFill>
                  <a:srgbClr val="542E19"/>
                </a:solidFill>
                <a:latin typeface="Calibri"/>
                <a:ea typeface="Calibri"/>
                <a:cs typeface="Calibri"/>
                <a:sym typeface="Calibri"/>
              </a:rPr>
              <a:t>+ Outdoor Adventures (bikes, liability, guides, sign-up)</a:t>
            </a:r>
          </a:p>
          <a:p>
            <a:pPr lvl="1">
              <a:buSzPct val="100000"/>
            </a:pPr>
            <a:r>
              <a:rPr lang="en-US" sz="2000" b="1" dirty="0" smtClean="0">
                <a:solidFill>
                  <a:srgbClr val="542E19"/>
                </a:solidFill>
                <a:latin typeface="Calibri"/>
                <a:ea typeface="Calibri"/>
                <a:cs typeface="Calibri"/>
                <a:sym typeface="Calibri"/>
              </a:rPr>
              <a:t>+ Associated Students (funding) </a:t>
            </a:r>
          </a:p>
          <a:p>
            <a:pPr lvl="1">
              <a:buSzPct val="100000"/>
            </a:pPr>
            <a:r>
              <a:rPr lang="en-US" sz="2000" b="1" dirty="0" smtClean="0">
                <a:solidFill>
                  <a:srgbClr val="542E19"/>
                </a:solidFill>
                <a:latin typeface="Calibri"/>
                <a:ea typeface="Calibri"/>
                <a:cs typeface="Calibri"/>
                <a:sym typeface="Calibri"/>
              </a:rPr>
              <a:t>+ 3-4 local Fair Trade and Direct Trade coffee shops</a:t>
            </a:r>
          </a:p>
          <a:p>
            <a:pPr lvl="1">
              <a:buSzPct val="100000"/>
            </a:pPr>
            <a:r>
              <a:rPr lang="en-US" sz="2000" b="1" dirty="0" smtClean="0">
                <a:solidFill>
                  <a:srgbClr val="542E19"/>
                </a:solidFill>
                <a:latin typeface="Calibri"/>
                <a:ea typeface="Calibri"/>
                <a:cs typeface="Calibri"/>
                <a:sym typeface="Calibri"/>
              </a:rPr>
              <a:t>+ local Farmer’s Market</a:t>
            </a:r>
          </a:p>
          <a:p>
            <a:pPr lvl="1">
              <a:buSzPct val="100000"/>
            </a:pPr>
            <a:r>
              <a:rPr lang="en-US" sz="2000" b="1" dirty="0" smtClean="0">
                <a:solidFill>
                  <a:srgbClr val="542E19"/>
                </a:solidFill>
                <a:latin typeface="Calibri"/>
                <a:ea typeface="Calibri"/>
                <a:cs typeface="Calibri"/>
                <a:sym typeface="Calibri"/>
              </a:rPr>
              <a:t>+ Ben &amp; Jerry’s</a:t>
            </a:r>
          </a:p>
          <a:p>
            <a:pPr lvl="4">
              <a:buSzPct val="100000"/>
            </a:pPr>
            <a:endParaRPr lang="en-US" sz="20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pic>
        <p:nvPicPr>
          <p:cNvPr id="7" name="Picture 6" descr="10450430_972561692760502_1023784494748539336_n.jpg"/>
          <p:cNvPicPr>
            <a:picLocks noChangeAspect="1"/>
          </p:cNvPicPr>
          <p:nvPr/>
        </p:nvPicPr>
        <p:blipFill rotWithShape="1">
          <a:blip r:embed="rId4">
            <a:extLst>
              <a:ext uri="{28A0092B-C50C-407E-A947-70E740481C1C}">
                <a14:useLocalDpi xmlns:a14="http://schemas.microsoft.com/office/drawing/2010/main" val="0"/>
              </a:ext>
            </a:extLst>
          </a:blip>
          <a:srcRect t="22530" b="16358"/>
          <a:stretch/>
        </p:blipFill>
        <p:spPr>
          <a:xfrm>
            <a:off x="1312333" y="3370791"/>
            <a:ext cx="6130639" cy="2809876"/>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438428"/>
            <a:ext cx="6653700" cy="951299"/>
          </a:xfrm>
          <a:prstGeom prst="rect">
            <a:avLst/>
          </a:prstGeom>
          <a:noFill/>
          <a:ln>
            <a:noFill/>
          </a:ln>
        </p:spPr>
        <p:txBody>
          <a:bodyPr lIns="91425" tIns="91425" rIns="91425" bIns="91425" anchor="ctr" anchorCtr="0">
            <a:noAutofit/>
          </a:bodyPr>
          <a:lstStyle/>
          <a:p>
            <a:pPr lvl="0" algn="ctr">
              <a:buSzPct val="25000"/>
            </a:pP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6" name="Shape 37"/>
          <p:cNvSpPr txBox="1"/>
          <p:nvPr/>
        </p:nvSpPr>
        <p:spPr>
          <a:xfrm>
            <a:off x="460664" y="188758"/>
            <a:ext cx="7575526" cy="707886"/>
          </a:xfrm>
          <a:prstGeom prst="rect">
            <a:avLst/>
          </a:prstGeom>
          <a:noFill/>
          <a:ln>
            <a:noFill/>
          </a:ln>
        </p:spPr>
        <p:txBody>
          <a:bodyPr lIns="91425" tIns="45700" rIns="91425" bIns="45700" anchor="t" anchorCtr="0">
            <a:noAutofit/>
          </a:bodyPr>
          <a:lstStyle/>
          <a:p>
            <a:pPr lvl="0">
              <a:buSzPct val="25000"/>
            </a:pPr>
            <a:r>
              <a:rPr lang="en-US" sz="4000" b="1" dirty="0" smtClean="0">
                <a:solidFill>
                  <a:srgbClr val="EE5D1B"/>
                </a:solidFill>
                <a:latin typeface="Calibri"/>
                <a:ea typeface="Calibri"/>
                <a:cs typeface="Calibri"/>
                <a:sym typeface="Calibri"/>
              </a:rPr>
              <a:t>Example 3</a:t>
            </a:r>
            <a:r>
              <a:rPr lang="en-US" sz="4000" b="1" dirty="0" smtClean="0">
                <a:solidFill>
                  <a:srgbClr val="EE5D1B"/>
                </a:solidFill>
                <a:latin typeface="Calibri"/>
                <a:ea typeface="Calibri"/>
                <a:cs typeface="Calibri"/>
                <a:sym typeface="Calibri"/>
              </a:rPr>
              <a:t>: Fashion </a:t>
            </a:r>
            <a:r>
              <a:rPr lang="en-US" sz="4000" b="1" dirty="0" smtClean="0">
                <a:solidFill>
                  <a:srgbClr val="EE5D1B"/>
                </a:solidFill>
                <a:latin typeface="Calibri"/>
                <a:ea typeface="Calibri"/>
                <a:cs typeface="Calibri"/>
                <a:sym typeface="Calibri"/>
              </a:rPr>
              <a:t>Show</a:t>
            </a:r>
          </a:p>
          <a:p>
            <a:pPr lvl="0">
              <a:buSzPct val="25000"/>
            </a:pPr>
            <a:endParaRPr lang="en-US" sz="4000" b="1" dirty="0">
              <a:solidFill>
                <a:srgbClr val="EE5D1B"/>
              </a:solidFill>
              <a:latin typeface="Calibri"/>
              <a:ea typeface="Calibri"/>
              <a:cs typeface="Calibri"/>
              <a:sym typeface="Calibri"/>
            </a:endParaRPr>
          </a:p>
        </p:txBody>
      </p:sp>
      <p:sp>
        <p:nvSpPr>
          <p:cNvPr id="7" name="Shape 184"/>
          <p:cNvSpPr/>
          <p:nvPr/>
        </p:nvSpPr>
        <p:spPr>
          <a:xfrm>
            <a:off x="291012" y="900488"/>
            <a:ext cx="7741199" cy="4022011"/>
          </a:xfrm>
          <a:prstGeom prst="rect">
            <a:avLst/>
          </a:prstGeom>
          <a:noFill/>
          <a:ln>
            <a:noFill/>
          </a:ln>
        </p:spPr>
        <p:txBody>
          <a:bodyPr lIns="91425" tIns="45700" rIns="91425" bIns="45700" anchor="t" anchorCtr="0">
            <a:noAutofit/>
          </a:bodyPr>
          <a:lstStyle/>
          <a:p>
            <a:pPr marL="342900" lvl="4" indent="-342900">
              <a:buSzPct val="100000"/>
              <a:buFont typeface="Arial"/>
              <a:buChar char="•"/>
            </a:pPr>
            <a:r>
              <a:rPr lang="en-US" sz="2200" b="1" dirty="0" smtClean="0">
                <a:solidFill>
                  <a:srgbClr val="542E19"/>
                </a:solidFill>
                <a:latin typeface="Calibri"/>
                <a:ea typeface="Calibri"/>
                <a:cs typeface="Calibri"/>
                <a:sym typeface="Calibri"/>
              </a:rPr>
              <a:t>Invite allies to regular planning meetings</a:t>
            </a:r>
          </a:p>
          <a:p>
            <a:pPr marL="342900" lvl="4" indent="-342900">
              <a:buSzPct val="100000"/>
              <a:buFont typeface="Arial"/>
              <a:buChar char="•"/>
            </a:pPr>
            <a:r>
              <a:rPr lang="en-US" sz="2200" b="1" dirty="0" smtClean="0">
                <a:solidFill>
                  <a:srgbClr val="542E19"/>
                </a:solidFill>
                <a:latin typeface="Calibri"/>
                <a:ea typeface="Calibri"/>
                <a:cs typeface="Calibri"/>
                <a:sym typeface="Calibri"/>
              </a:rPr>
              <a:t>Ask for input </a:t>
            </a:r>
          </a:p>
          <a:p>
            <a:pPr marL="342900" lvl="4" indent="-342900">
              <a:buSzPct val="100000"/>
              <a:buFont typeface="Arial"/>
              <a:buChar char="•"/>
            </a:pPr>
            <a:r>
              <a:rPr lang="en-US" sz="2200" b="1" dirty="0" smtClean="0">
                <a:solidFill>
                  <a:srgbClr val="542E19"/>
                </a:solidFill>
                <a:latin typeface="Calibri"/>
                <a:ea typeface="Calibri"/>
                <a:cs typeface="Calibri"/>
                <a:sym typeface="Calibri"/>
              </a:rPr>
              <a:t>Utilize networks (students, children, local businesses, administration) </a:t>
            </a:r>
          </a:p>
          <a:p>
            <a:pPr marL="342900" lvl="4" indent="-342900">
              <a:buSzPct val="100000"/>
              <a:buFont typeface="Arial"/>
              <a:buChar char="•"/>
            </a:pPr>
            <a:r>
              <a:rPr lang="en-US" sz="2200" b="1" dirty="0" smtClean="0">
                <a:solidFill>
                  <a:srgbClr val="542E19"/>
                </a:solidFill>
                <a:latin typeface="Calibri"/>
                <a:ea typeface="Calibri"/>
                <a:cs typeface="Calibri"/>
                <a:sym typeface="Calibri"/>
              </a:rPr>
              <a:t>Make it a win-win game </a:t>
            </a:r>
            <a:endParaRPr lang="en-US" sz="2200" b="1" dirty="0">
              <a:solidFill>
                <a:srgbClr val="542E19"/>
              </a:solidFill>
              <a:latin typeface="Calibri"/>
              <a:ea typeface="Calibri"/>
              <a:cs typeface="Calibri"/>
              <a:sym typeface="Calibri"/>
            </a:endParaRPr>
          </a:p>
          <a:p>
            <a:pPr marL="342900" lvl="4" indent="-342900">
              <a:buSzPct val="100000"/>
              <a:buFont typeface="Arial"/>
              <a:buChar char="•"/>
            </a:pPr>
            <a:r>
              <a:rPr lang="en-US" sz="2200" b="1" dirty="0" smtClean="0">
                <a:solidFill>
                  <a:srgbClr val="542E19"/>
                </a:solidFill>
                <a:latin typeface="Calibri"/>
                <a:ea typeface="Calibri"/>
                <a:cs typeface="Calibri"/>
                <a:sym typeface="Calibri"/>
              </a:rPr>
              <a:t>Give out responsibility </a:t>
            </a:r>
          </a:p>
          <a:p>
            <a:pPr marL="342900" lvl="4" indent="-342900">
              <a:buSzPct val="100000"/>
              <a:buFont typeface="Arial"/>
              <a:buChar char="•"/>
            </a:pPr>
            <a:r>
              <a:rPr lang="en-US" sz="2200" b="1" dirty="0" smtClean="0">
                <a:solidFill>
                  <a:srgbClr val="542E19"/>
                </a:solidFill>
                <a:latin typeface="Calibri"/>
                <a:ea typeface="Calibri"/>
                <a:cs typeface="Calibri"/>
                <a:sym typeface="Calibri"/>
              </a:rPr>
              <a:t>Let each group speak or be represented </a:t>
            </a:r>
            <a:r>
              <a:rPr lang="en-US" sz="2200" b="1" dirty="0" smtClean="0">
                <a:solidFill>
                  <a:srgbClr val="542E19"/>
                </a:solidFill>
                <a:latin typeface="Calibri"/>
                <a:ea typeface="Calibri"/>
                <a:cs typeface="Calibri"/>
                <a:sym typeface="Calibri"/>
              </a:rPr>
              <a:t>at </a:t>
            </a:r>
            <a:r>
              <a:rPr lang="en-US" sz="2200" b="1" dirty="0" smtClean="0">
                <a:solidFill>
                  <a:srgbClr val="542E19"/>
                </a:solidFill>
                <a:latin typeface="Calibri"/>
                <a:ea typeface="Calibri"/>
                <a:cs typeface="Calibri"/>
                <a:sym typeface="Calibri"/>
              </a:rPr>
              <a:t>the event</a:t>
            </a:r>
          </a:p>
          <a:p>
            <a:pPr lvl="4">
              <a:buSzPct val="100000"/>
            </a:pPr>
            <a:endParaRPr lang="en-US" sz="2400" b="1" dirty="0" smtClean="0">
              <a:solidFill>
                <a:srgbClr val="542E19"/>
              </a:solidFill>
              <a:latin typeface="Calibri"/>
              <a:ea typeface="Calibri"/>
              <a:cs typeface="Calibri"/>
              <a:sym typeface="Calibri"/>
            </a:endParaRPr>
          </a:p>
          <a:p>
            <a:pPr marL="342900" lvl="7" indent="-342900">
              <a:buSzPct val="100000"/>
              <a:buFont typeface="Arial"/>
              <a:buChar char="•"/>
            </a:pPr>
            <a:endParaRPr lang="en-US" sz="20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pic>
        <p:nvPicPr>
          <p:cNvPr id="2" name="Picture 1" descr="13012754_10153980924501885_3431999538620142162_n.jpg"/>
          <p:cNvPicPr>
            <a:picLocks noChangeAspect="1"/>
          </p:cNvPicPr>
          <p:nvPr/>
        </p:nvPicPr>
        <p:blipFill rotWithShape="1">
          <a:blip r:embed="rId4">
            <a:extLst>
              <a:ext uri="{28A0092B-C50C-407E-A947-70E740481C1C}">
                <a14:useLocalDpi xmlns:a14="http://schemas.microsoft.com/office/drawing/2010/main" val="0"/>
              </a:ext>
            </a:extLst>
          </a:blip>
          <a:srcRect b="19753"/>
          <a:stretch/>
        </p:blipFill>
        <p:spPr>
          <a:xfrm>
            <a:off x="571918" y="3430118"/>
            <a:ext cx="5094653" cy="3066226"/>
          </a:xfrm>
          <a:prstGeom prst="rect">
            <a:avLst/>
          </a:prstGeom>
        </p:spPr>
      </p:pic>
      <p:pic>
        <p:nvPicPr>
          <p:cNvPr id="5" name="Picture 4" descr="13006617_10153980924681885_1197100128757881545_n.jpg"/>
          <p:cNvPicPr>
            <a:picLocks noChangeAspect="1"/>
          </p:cNvPicPr>
          <p:nvPr/>
        </p:nvPicPr>
        <p:blipFill rotWithShape="1">
          <a:blip r:embed="rId5">
            <a:extLst>
              <a:ext uri="{28A0092B-C50C-407E-A947-70E740481C1C}">
                <a14:useLocalDpi xmlns:a14="http://schemas.microsoft.com/office/drawing/2010/main" val="0"/>
              </a:ext>
            </a:extLst>
          </a:blip>
          <a:srcRect t="9155" r="30530" b="24691"/>
          <a:stretch/>
        </p:blipFill>
        <p:spPr>
          <a:xfrm>
            <a:off x="6268679" y="3298080"/>
            <a:ext cx="2645833" cy="3359361"/>
          </a:xfrm>
          <a:prstGeom prst="rect">
            <a:avLst/>
          </a:prstGeom>
        </p:spPr>
      </p:pic>
    </p:spTree>
    <p:extLst>
      <p:ext uri="{BB962C8B-B14F-4D97-AF65-F5344CB8AC3E}">
        <p14:creationId xmlns:p14="http://schemas.microsoft.com/office/powerpoint/2010/main" val="5741017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839547"/>
            <a:ext cx="6653700" cy="641072"/>
          </a:xfrm>
          <a:prstGeom prst="rect">
            <a:avLst/>
          </a:prstGeom>
          <a:noFill/>
          <a:ln>
            <a:noFill/>
          </a:ln>
        </p:spPr>
        <p:txBody>
          <a:bodyPr lIns="91425" tIns="91425" rIns="91425" bIns="91425" anchor="ctr" anchorCtr="0">
            <a:noAutofit/>
          </a:bodyPr>
          <a:lstStyle/>
          <a:p>
            <a:pPr lvl="0" algn="ctr">
              <a:buSzPct val="25000"/>
            </a:pPr>
            <a:r>
              <a:rPr lang="en-US" sz="4000" b="1" dirty="0" smtClean="0">
                <a:solidFill>
                  <a:srgbClr val="EE5D1B"/>
                </a:solidFill>
                <a:latin typeface="Calibri"/>
                <a:ea typeface="Calibri"/>
                <a:cs typeface="Calibri"/>
                <a:sym typeface="Calibri"/>
              </a:rPr>
              <a:t>COLLABORATION</a:t>
            </a: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442525" y="1517287"/>
            <a:ext cx="7741199" cy="4022011"/>
          </a:xfrm>
          <a:prstGeom prst="rect">
            <a:avLst/>
          </a:prstGeom>
          <a:noFill/>
          <a:ln>
            <a:noFill/>
          </a:ln>
        </p:spPr>
        <p:txBody>
          <a:bodyPr lIns="91425" tIns="45700" rIns="91425" bIns="45700" anchor="t" anchorCtr="0">
            <a:noAutofit/>
          </a:bodyPr>
          <a:lstStyle/>
          <a:p>
            <a:pPr marL="342900" lvl="1" indent="-342900">
              <a:buSzPct val="100000"/>
              <a:buFont typeface="Arial"/>
              <a:buChar char="•"/>
            </a:pPr>
            <a:endParaRPr lang="en-US" sz="2400" b="1" dirty="0" smtClean="0">
              <a:solidFill>
                <a:srgbClr val="542E19"/>
              </a:solidFill>
              <a:latin typeface="Calibri"/>
              <a:ea typeface="Calibri"/>
              <a:cs typeface="Calibri"/>
              <a:sym typeface="Calibri"/>
            </a:endParaRPr>
          </a:p>
          <a:p>
            <a:pPr marL="342900" lvl="4" indent="-342900">
              <a:buSzPct val="100000"/>
              <a:buFont typeface="Arial"/>
              <a:buChar char="•"/>
            </a:pPr>
            <a:endParaRPr lang="en-US" sz="24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4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
        <p:nvSpPr>
          <p:cNvPr id="2" name="Rectangle 1"/>
          <p:cNvSpPr/>
          <p:nvPr/>
        </p:nvSpPr>
        <p:spPr>
          <a:xfrm>
            <a:off x="369742" y="2258945"/>
            <a:ext cx="8208849" cy="1938992"/>
          </a:xfrm>
          <a:prstGeom prst="rect">
            <a:avLst/>
          </a:prstGeom>
        </p:spPr>
        <p:txBody>
          <a:bodyPr wrap="square">
            <a:spAutoFit/>
          </a:bodyPr>
          <a:lstStyle/>
          <a:p>
            <a:pPr algn="ctr"/>
            <a:r>
              <a:rPr lang="en-US" sz="2400" b="1" dirty="0" smtClean="0">
                <a:solidFill>
                  <a:srgbClr val="432315"/>
                </a:solidFill>
                <a:latin typeface="Calibri"/>
                <a:ea typeface="Calibri"/>
                <a:cs typeface="Calibri"/>
              </a:rPr>
              <a:t>“</a:t>
            </a:r>
            <a:r>
              <a:rPr lang="en-US" sz="2400" b="1" dirty="0">
                <a:solidFill>
                  <a:srgbClr val="432315"/>
                </a:solidFill>
                <a:latin typeface="Calibri"/>
                <a:ea typeface="Calibri"/>
                <a:cs typeface="Calibri"/>
              </a:rPr>
              <a:t>working together to create value while sharing virtual or physical space.” </a:t>
            </a:r>
            <a:endParaRPr lang="en-US" sz="2400" b="1" dirty="0" smtClean="0">
              <a:solidFill>
                <a:srgbClr val="432315"/>
              </a:solidFill>
              <a:latin typeface="Calibri"/>
              <a:ea typeface="Calibri"/>
              <a:cs typeface="Calibri"/>
            </a:endParaRPr>
          </a:p>
          <a:p>
            <a:pPr algn="ctr"/>
            <a:endParaRPr lang="en-US" sz="2400" b="1" dirty="0" smtClean="0">
              <a:solidFill>
                <a:srgbClr val="432315"/>
              </a:solidFill>
              <a:latin typeface="Calibri"/>
              <a:ea typeface="Calibri"/>
              <a:cs typeface="Calibri"/>
            </a:endParaRPr>
          </a:p>
          <a:p>
            <a:r>
              <a:rPr lang="en-US" sz="2000" dirty="0">
                <a:solidFill>
                  <a:srgbClr val="432315"/>
                </a:solidFill>
                <a:latin typeface="Calibri"/>
                <a:ea typeface="Calibri"/>
                <a:cs typeface="Calibri"/>
              </a:rPr>
              <a:t>	</a:t>
            </a:r>
            <a:r>
              <a:rPr lang="en-US" sz="2000" dirty="0" smtClean="0">
                <a:solidFill>
                  <a:srgbClr val="432315"/>
                </a:solidFill>
                <a:latin typeface="Calibri"/>
                <a:ea typeface="Calibri"/>
                <a:cs typeface="Calibri"/>
              </a:rPr>
              <a:t>			-The </a:t>
            </a:r>
            <a:r>
              <a:rPr lang="en-US" sz="2000" dirty="0">
                <a:solidFill>
                  <a:srgbClr val="432315"/>
                </a:solidFill>
                <a:latin typeface="Calibri"/>
                <a:ea typeface="Calibri"/>
                <a:cs typeface="Calibri"/>
              </a:rPr>
              <a:t>Culture of Collaboration, Evan Rosen</a:t>
            </a:r>
            <a:endParaRPr lang="en-US" sz="2000" dirty="0">
              <a:solidFill>
                <a:srgbClr val="432315"/>
              </a:solidFill>
              <a:latin typeface="Calibri"/>
              <a:cs typeface="Calibri"/>
            </a:endParaRPr>
          </a:p>
          <a:p>
            <a:r>
              <a:rPr lang="en-US" dirty="0"/>
              <a:t>
</a:t>
            </a:r>
          </a:p>
        </p:txBody>
      </p:sp>
    </p:spTree>
    <p:extLst>
      <p:ext uri="{BB962C8B-B14F-4D97-AF65-F5344CB8AC3E}">
        <p14:creationId xmlns:p14="http://schemas.microsoft.com/office/powerpoint/2010/main" val="317955991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354600" y="438429"/>
            <a:ext cx="6653700" cy="641072"/>
          </a:xfrm>
          <a:prstGeom prst="rect">
            <a:avLst/>
          </a:prstGeom>
          <a:noFill/>
          <a:ln>
            <a:noFill/>
          </a:ln>
        </p:spPr>
        <p:txBody>
          <a:bodyPr lIns="91425" tIns="91425" rIns="91425" bIns="91425" anchor="ctr" anchorCtr="0">
            <a:noAutofit/>
          </a:bodyPr>
          <a:lstStyle/>
          <a:p>
            <a:pPr lvl="0" algn="ctr">
              <a:buSzPct val="25000"/>
            </a:pPr>
            <a:r>
              <a:rPr lang="en-US" sz="4000" b="1" dirty="0" smtClean="0">
                <a:solidFill>
                  <a:srgbClr val="EE5D1B"/>
                </a:solidFill>
                <a:latin typeface="Calibri"/>
                <a:ea typeface="Calibri"/>
                <a:cs typeface="Calibri"/>
                <a:sym typeface="Calibri"/>
              </a:rPr>
              <a:t>You’re looking for potential partners…</a:t>
            </a:r>
            <a:endParaRPr lang="en-US" sz="4000" b="1" dirty="0" smtClean="0">
              <a:solidFill>
                <a:srgbClr val="EE5D1B"/>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6400800" y="6435755"/>
            <a:ext cx="2743200" cy="342900"/>
          </a:xfrm>
          <a:prstGeom prst="rect">
            <a:avLst/>
          </a:prstGeom>
        </p:spPr>
      </p:pic>
      <p:sp>
        <p:nvSpPr>
          <p:cNvPr id="4" name="TextBox 3"/>
          <p:cNvSpPr txBox="1"/>
          <p:nvPr/>
        </p:nvSpPr>
        <p:spPr>
          <a:xfrm>
            <a:off x="6507333" y="6435755"/>
            <a:ext cx="2450236"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www.fairtradecampaigns.org </a:t>
            </a:r>
            <a:endParaRPr lang="en-US" dirty="0">
              <a:solidFill>
                <a:schemeClr val="bg1"/>
              </a:solidFill>
              <a:latin typeface="Calibri" panose="020F0502020204030204" pitchFamily="34" charset="0"/>
              <a:cs typeface="Calibri" panose="020F0502020204030204" pitchFamily="34" charset="0"/>
            </a:endParaRPr>
          </a:p>
        </p:txBody>
      </p:sp>
      <p:sp>
        <p:nvSpPr>
          <p:cNvPr id="5" name="Shape 184"/>
          <p:cNvSpPr/>
          <p:nvPr/>
        </p:nvSpPr>
        <p:spPr>
          <a:xfrm>
            <a:off x="442525" y="1582187"/>
            <a:ext cx="7741199" cy="3957111"/>
          </a:xfrm>
          <a:prstGeom prst="rect">
            <a:avLst/>
          </a:prstGeom>
          <a:noFill/>
          <a:ln>
            <a:noFill/>
          </a:ln>
        </p:spPr>
        <p:txBody>
          <a:bodyPr lIns="91425" tIns="45700" rIns="91425" bIns="45700" anchor="t" anchorCtr="0">
            <a:noAutofit/>
          </a:bodyPr>
          <a:lstStyle/>
          <a:p>
            <a:pPr marL="342900" marR="0" lvl="0" indent="-342900" algn="l" rtl="0">
              <a:spcBef>
                <a:spcPts val="0"/>
              </a:spcBef>
              <a:buSzPct val="100000"/>
              <a:buFont typeface="Arial"/>
              <a:buChar char="•"/>
            </a:pPr>
            <a:r>
              <a:rPr lang="en-US" sz="2400" b="1" dirty="0" smtClean="0">
                <a:solidFill>
                  <a:srgbClr val="542E19"/>
                </a:solidFill>
                <a:latin typeface="Calibri"/>
                <a:ea typeface="Calibri"/>
                <a:cs typeface="Calibri"/>
                <a:sym typeface="Calibri"/>
              </a:rPr>
              <a:t>Build a team of diverse members</a:t>
            </a:r>
          </a:p>
          <a:p>
            <a:pPr marL="342900" lvl="3" indent="-342900">
              <a:buSzPct val="100000"/>
              <a:buFont typeface="Arial"/>
              <a:buChar char="•"/>
            </a:pPr>
            <a:r>
              <a:rPr lang="en-US" sz="2400" b="1" dirty="0" smtClean="0">
                <a:solidFill>
                  <a:srgbClr val="542E19"/>
                </a:solidFill>
                <a:latin typeface="Calibri"/>
                <a:ea typeface="Calibri"/>
                <a:cs typeface="Calibri"/>
                <a:sym typeface="Calibri"/>
              </a:rPr>
              <a:t>Take initiative!</a:t>
            </a:r>
          </a:p>
          <a:p>
            <a:pPr marL="342900" lvl="3" indent="-342900">
              <a:buSzPct val="100000"/>
              <a:buFont typeface="Arial"/>
              <a:buChar char="•"/>
            </a:pPr>
            <a:r>
              <a:rPr lang="en-US" sz="2400" b="1" dirty="0">
                <a:solidFill>
                  <a:srgbClr val="542E19"/>
                </a:solidFill>
                <a:latin typeface="Calibri"/>
                <a:ea typeface="Calibri"/>
                <a:cs typeface="Calibri"/>
                <a:sym typeface="Calibri"/>
              </a:rPr>
              <a:t>Emphasize relationships + end </a:t>
            </a:r>
            <a:r>
              <a:rPr lang="en-US" sz="2400" b="1" dirty="0" smtClean="0">
                <a:solidFill>
                  <a:srgbClr val="542E19"/>
                </a:solidFill>
                <a:latin typeface="Calibri"/>
                <a:ea typeface="Calibri"/>
                <a:cs typeface="Calibri"/>
                <a:sym typeface="Calibri"/>
              </a:rPr>
              <a:t>results</a:t>
            </a:r>
            <a:endParaRPr lang="en-US" sz="2400" b="1" dirty="0" smtClean="0">
              <a:solidFill>
                <a:srgbClr val="542E19"/>
              </a:solidFill>
              <a:latin typeface="Calibri"/>
              <a:ea typeface="Calibri"/>
              <a:cs typeface="Calibri"/>
              <a:sym typeface="Calibri"/>
            </a:endParaRPr>
          </a:p>
          <a:p>
            <a:pPr marR="0" lvl="0" algn="l" rtl="0">
              <a:spcBef>
                <a:spcPts val="0"/>
              </a:spcBef>
              <a:buSzPct val="100000"/>
            </a:pPr>
            <a:endParaRPr lang="en-US" sz="2400" b="1" dirty="0" smtClean="0">
              <a:solidFill>
                <a:srgbClr val="542E19"/>
              </a:solidFill>
              <a:latin typeface="Calibri"/>
              <a:ea typeface="Calibri"/>
              <a:cs typeface="Calibri"/>
              <a:sym typeface="Calibri"/>
            </a:endParaRPr>
          </a:p>
          <a:p>
            <a:pPr marR="0" lvl="0" algn="l" rtl="0">
              <a:spcBef>
                <a:spcPts val="0"/>
              </a:spcBef>
              <a:buSzPct val="100000"/>
            </a:pPr>
            <a:endParaRPr lang="en-US" sz="2400" b="1" dirty="0">
              <a:solidFill>
                <a:srgbClr val="542E19"/>
              </a:solidFill>
              <a:latin typeface="Calibri"/>
              <a:ea typeface="Calibri"/>
              <a:cs typeface="Calibri"/>
              <a:sym typeface="Calibri"/>
            </a:endParaRPr>
          </a:p>
          <a:p>
            <a:pPr marR="0" lvl="0" algn="l" rtl="0">
              <a:spcBef>
                <a:spcPts val="0"/>
              </a:spcBef>
              <a:buSzPct val="100000"/>
            </a:pPr>
            <a:endParaRPr lang="en-US" sz="2400" b="1" dirty="0" smtClean="0">
              <a:solidFill>
                <a:srgbClr val="542E19"/>
              </a:solidFill>
              <a:latin typeface="Calibri"/>
              <a:ea typeface="Calibri"/>
              <a:cs typeface="Calibri"/>
              <a:sym typeface="Calibri"/>
            </a:endParaRPr>
          </a:p>
          <a:p>
            <a:pPr lvl="0" algn="ctr">
              <a:buSzPct val="100000"/>
            </a:pPr>
            <a:r>
              <a:rPr lang="en-US" sz="2400" b="1" dirty="0">
                <a:solidFill>
                  <a:srgbClr val="542E19"/>
                </a:solidFill>
                <a:latin typeface="Calibri"/>
                <a:ea typeface="Calibri"/>
                <a:cs typeface="Calibri"/>
                <a:sym typeface="Calibri"/>
              </a:rPr>
              <a:t> Your movement will only grow </a:t>
            </a:r>
            <a:r>
              <a:rPr lang="en-US" sz="2400" b="1" dirty="0" smtClean="0">
                <a:solidFill>
                  <a:srgbClr val="542E19"/>
                </a:solidFill>
                <a:latin typeface="Calibri"/>
                <a:ea typeface="Calibri"/>
                <a:cs typeface="Calibri"/>
                <a:sym typeface="Calibri"/>
              </a:rPr>
              <a:t>as large </a:t>
            </a:r>
            <a:r>
              <a:rPr lang="en-US" sz="2400" b="1" dirty="0">
                <a:solidFill>
                  <a:srgbClr val="542E19"/>
                </a:solidFill>
                <a:latin typeface="Calibri"/>
                <a:ea typeface="Calibri"/>
                <a:cs typeface="Calibri"/>
                <a:sym typeface="Calibri"/>
              </a:rPr>
              <a:t>as the number of people and groups you reach out to include; cast a wide net </a:t>
            </a:r>
            <a:r>
              <a:rPr lang="en-US" sz="2400" b="1" dirty="0" smtClean="0">
                <a:solidFill>
                  <a:srgbClr val="542E19"/>
                </a:solidFill>
                <a:latin typeface="Calibri"/>
                <a:ea typeface="Calibri"/>
                <a:cs typeface="Calibri"/>
                <a:sym typeface="Calibri"/>
              </a:rPr>
              <a:t>to insure </a:t>
            </a:r>
            <a:r>
              <a:rPr lang="en-US" sz="2400" b="1" dirty="0">
                <a:solidFill>
                  <a:srgbClr val="542E19"/>
                </a:solidFill>
                <a:latin typeface="Calibri"/>
                <a:ea typeface="Calibri"/>
                <a:cs typeface="Calibri"/>
                <a:sym typeface="Calibri"/>
              </a:rPr>
              <a:t>success.</a:t>
            </a:r>
            <a:endParaRPr lang="en-US" sz="2400" b="1" dirty="0" smtClean="0">
              <a:solidFill>
                <a:srgbClr val="542E19"/>
              </a:solidFill>
              <a:latin typeface="Calibri"/>
              <a:ea typeface="Calibri"/>
              <a:cs typeface="Calibri"/>
              <a:sym typeface="Calibri"/>
            </a:endParaRPr>
          </a:p>
          <a:p>
            <a:pPr marL="342900" lvl="1" indent="-342900">
              <a:buSzPct val="100000"/>
              <a:buFont typeface="Arial"/>
              <a:buChar char="•"/>
            </a:pPr>
            <a:endParaRPr lang="en-US" sz="2400" b="1" dirty="0" smtClean="0">
              <a:solidFill>
                <a:srgbClr val="542E19"/>
              </a:solidFill>
              <a:latin typeface="Calibri"/>
              <a:ea typeface="Calibri"/>
              <a:cs typeface="Calibri"/>
              <a:sym typeface="Calibri"/>
            </a:endParaRPr>
          </a:p>
          <a:p>
            <a:pPr marL="342900" lvl="4" indent="-342900">
              <a:buSzPct val="100000"/>
              <a:buFont typeface="Arial"/>
              <a:buChar char="•"/>
            </a:pPr>
            <a:endParaRPr lang="en-US" sz="2400" b="1" dirty="0" smtClean="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400" b="1" dirty="0">
              <a:solidFill>
                <a:srgbClr val="542E19"/>
              </a:solidFill>
              <a:latin typeface="Calibri"/>
              <a:ea typeface="Calibri"/>
              <a:cs typeface="Calibri"/>
              <a:sym typeface="Calibri"/>
            </a:endParaRPr>
          </a:p>
          <a:p>
            <a:pPr marL="342900" marR="0" lvl="0" indent="-342900" algn="l" rtl="0">
              <a:spcBef>
                <a:spcPts val="0"/>
              </a:spcBef>
              <a:buSzPct val="25000"/>
              <a:buFontTx/>
              <a:buChar char="-"/>
            </a:pPr>
            <a:endParaRPr lang="en-US" sz="2000" b="1" dirty="0">
              <a:solidFill>
                <a:srgbClr val="542E19"/>
              </a:solidFill>
              <a:latin typeface="Calibri"/>
              <a:ea typeface="Calibri"/>
              <a:cs typeface="Calibri"/>
              <a:sym typeface="Calibri"/>
            </a:endParaRPr>
          </a:p>
        </p:txBody>
      </p:sp>
    </p:spTree>
    <p:extLst>
      <p:ext uri="{BB962C8B-B14F-4D97-AF65-F5344CB8AC3E}">
        <p14:creationId xmlns:p14="http://schemas.microsoft.com/office/powerpoint/2010/main" val="234534805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FTT_template-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750</Words>
  <Application>Microsoft Macintosh PowerPoint</Application>
  <PresentationFormat>On-screen Show (4:3)</PresentationFormat>
  <Paragraphs>166</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FTT_template-1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Suzi Hiza</dc:creator>
  <cp:lastModifiedBy>usd</cp:lastModifiedBy>
  <cp:revision>34</cp:revision>
  <dcterms:modified xsi:type="dcterms:W3CDTF">2016-09-09T22:17:38Z</dcterms:modified>
</cp:coreProperties>
</file>