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52B7650-032E-464D-80B6-29D87077C844}">
  <a:tblStyle styleId="{952B7650-032E-464D-80B6-29D87077C844}"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200" u="none" cap="none" strike="noStrike">
                <a:solidFill>
                  <a:schemeClr val="dk1"/>
                </a:solidFill>
                <a:latin typeface="Calibri"/>
                <a:ea typeface="Calibri"/>
                <a:cs typeface="Calibri"/>
                <a:sym typeface="Calibri"/>
              </a:defRPr>
            </a:lvl2pPr>
            <a:lvl3pPr indent="0" lvl="2" marL="914400" marR="0" rtl="0" algn="l">
              <a:spcBef>
                <a:spcPts val="0"/>
              </a:spcBef>
              <a:defRPr b="0" i="0" sz="1200" u="none" cap="none" strike="noStrike">
                <a:solidFill>
                  <a:schemeClr val="dk1"/>
                </a:solidFill>
                <a:latin typeface="Calibri"/>
                <a:ea typeface="Calibri"/>
                <a:cs typeface="Calibri"/>
                <a:sym typeface="Calibri"/>
              </a:defRPr>
            </a:lvl3pPr>
            <a:lvl4pPr indent="0" lvl="3" marL="1371600" marR="0" rtl="0" algn="l">
              <a:spcBef>
                <a:spcPts val="0"/>
              </a:spcBef>
              <a:defRPr b="0" i="0" sz="1200" u="none" cap="none" strike="noStrike">
                <a:solidFill>
                  <a:schemeClr val="dk1"/>
                </a:solidFill>
                <a:latin typeface="Calibri"/>
                <a:ea typeface="Calibri"/>
                <a:cs typeface="Calibri"/>
                <a:sym typeface="Calibri"/>
              </a:defRPr>
            </a:lvl4pPr>
            <a:lvl5pPr indent="0" lvl="4" marL="1828800" marR="0" rtl="0" algn="l">
              <a:spcBef>
                <a:spcPts val="0"/>
              </a:spcBef>
              <a:defRPr b="0" i="0" sz="1200" u="none" cap="none" strike="noStrike">
                <a:solidFill>
                  <a:schemeClr val="dk1"/>
                </a:solidFill>
                <a:latin typeface="Calibri"/>
                <a:ea typeface="Calibri"/>
                <a:cs typeface="Calibri"/>
                <a:sym typeface="Calibri"/>
              </a:defRPr>
            </a:lvl5pPr>
            <a:lvl6pPr indent="0" lvl="5" marL="2286000" marR="0" rtl="0" algn="l">
              <a:spcBef>
                <a:spcPts val="0"/>
              </a:spcBef>
              <a:defRPr b="0" i="0" sz="1200" u="none" cap="none" strike="noStrike">
                <a:solidFill>
                  <a:schemeClr val="dk1"/>
                </a:solidFill>
                <a:latin typeface="Calibri"/>
                <a:ea typeface="Calibri"/>
                <a:cs typeface="Calibri"/>
                <a:sym typeface="Calibri"/>
              </a:defRPr>
            </a:lvl6pPr>
            <a:lvl7pPr indent="0" lvl="6" marL="2743200" marR="0" rtl="0" algn="l">
              <a:spcBef>
                <a:spcPts val="0"/>
              </a:spcBef>
              <a:defRPr b="0" i="0" sz="1200" u="none" cap="none" strike="noStrike">
                <a:solidFill>
                  <a:schemeClr val="dk1"/>
                </a:solidFill>
                <a:latin typeface="Calibri"/>
                <a:ea typeface="Calibri"/>
                <a:cs typeface="Calibri"/>
                <a:sym typeface="Calibri"/>
              </a:defRPr>
            </a:lvl7pPr>
            <a:lvl8pPr indent="0" lvl="7" marL="3200400" marR="0" rtl="0" algn="l">
              <a:spcBef>
                <a:spcPts val="0"/>
              </a:spcBef>
              <a:defRPr b="0" i="0" sz="1200" u="none" cap="none" strike="noStrike">
                <a:solidFill>
                  <a:schemeClr val="dk1"/>
                </a:solidFill>
                <a:latin typeface="Calibri"/>
                <a:ea typeface="Calibri"/>
                <a:cs typeface="Calibri"/>
                <a:sym typeface="Calibri"/>
              </a:defRPr>
            </a:lvl8pPr>
            <a:lvl9pPr indent="0" lvl="8" marL="3657600" marR="0" rtl="0" algn="l">
              <a:spcBef>
                <a:spcPts val="0"/>
              </a:spcBef>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9" name="Shape 9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6" name="Shape 10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13" name="Shape 11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0" name="Shape 12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27" name="Shape 12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3" name="Shape 1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Start with very interested and available stakeholders then move through to interested and somewhat available and then interested and not available. </a:t>
            </a:r>
          </a:p>
        </p:txBody>
      </p:sp>
      <p:sp>
        <p:nvSpPr>
          <p:cNvPr id="151" name="Shape 1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Row 1 = meet your needs (crucial stakeholders),Row 2 = not crucial for campaign successes per se but would be great to have on board if there’s capacity to invest .</a:t>
            </a:r>
          </a:p>
        </p:txBody>
      </p:sp>
      <p:sp>
        <p:nvSpPr>
          <p:cNvPr id="160" name="Shape 16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8" name="Shape 1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 name="Shape 28"/>
        <p:cNvGrpSpPr/>
        <p:nvPr/>
      </p:nvGrpSpPr>
      <p:grpSpPr>
        <a:xfrm>
          <a:off x="0" y="0"/>
          <a:ext cx="0" cy="0"/>
          <a:chOff x="0" y="0"/>
          <a:chExt cx="0" cy="0"/>
        </a:xfrm>
      </p:grpSpPr>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 name="Shape 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1" name="Shape 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9" name="Shape 3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5" name="Shape 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6" name="Shape 5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3" name="Shape 6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0" name="Shape 7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6" name="Shape 7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3" name="Shape 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 Id="rId3" Type="http://schemas.openxmlformats.org/officeDocument/2006/relationships/image" Target="../media/image0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image" Target="../media/image0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4.png"/><Relationship Id="rId4" Type="http://schemas.openxmlformats.org/officeDocument/2006/relationships/image" Target="../media/image0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0" name="Shape 10"/>
        <p:cNvGrpSpPr/>
        <p:nvPr/>
      </p:nvGrpSpPr>
      <p:grpSpPr>
        <a:xfrm>
          <a:off x="0" y="0"/>
          <a:ext cx="0" cy="0"/>
          <a:chOff x="0" y="0"/>
          <a:chExt cx="0" cy="0"/>
        </a:xfrm>
      </p:grpSpPr>
      <p:pic>
        <p:nvPicPr>
          <p:cNvPr descr="ftt_CAMPAIGNS_logo_flattened.psd" id="11" name="Shape 11"/>
          <p:cNvPicPr preferRelativeResize="0"/>
          <p:nvPr/>
        </p:nvPicPr>
        <p:blipFill rotWithShape="1">
          <a:blip r:embed="rId2">
            <a:alphaModFix/>
          </a:blip>
          <a:srcRect b="0" l="0" r="0" t="0"/>
          <a:stretch/>
        </p:blipFill>
        <p:spPr>
          <a:xfrm>
            <a:off x="3222898" y="1068982"/>
            <a:ext cx="2673350" cy="4475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3282421" y="5337801"/>
            <a:ext cx="16234179" cy="1883151"/>
          </a:xfrm>
          <a:prstGeom prst="rect">
            <a:avLst/>
          </a:prstGeom>
          <a:noFill/>
          <a:ln>
            <a:noFill/>
          </a:ln>
        </p:spPr>
      </p:pic>
      <p:pic>
        <p:nvPicPr>
          <p:cNvPr descr="ftt_CAMPAIGNS_logo_flattened.psd" id="14" name="Shape 14"/>
          <p:cNvPicPr preferRelativeResize="0"/>
          <p:nvPr/>
        </p:nvPicPr>
        <p:blipFill rotWithShape="1">
          <a:blip r:embed="rId3">
            <a:alphaModFix/>
          </a:blip>
          <a:srcRect b="0" l="0" r="0" t="0"/>
          <a:stretch/>
        </p:blipFill>
        <p:spPr>
          <a:xfrm>
            <a:off x="8081885" y="317109"/>
            <a:ext cx="813448" cy="136172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b="0" l="0" r="0" t="0"/>
          <a:stretch/>
        </p:blipFill>
        <p:spPr>
          <a:xfrm>
            <a:off x="2" y="6252230"/>
            <a:ext cx="9161634" cy="623407"/>
          </a:xfrm>
          <a:prstGeom prst="rect">
            <a:avLst/>
          </a:prstGeom>
          <a:noFill/>
          <a:ln>
            <a:noFill/>
          </a:ln>
        </p:spPr>
      </p:pic>
      <p:pic>
        <p:nvPicPr>
          <p:cNvPr id="17" name="Shape 17"/>
          <p:cNvPicPr preferRelativeResize="0"/>
          <p:nvPr/>
        </p:nvPicPr>
        <p:blipFill rotWithShape="1">
          <a:blip r:embed="rId3">
            <a:alphaModFix amt="24000"/>
          </a:blip>
          <a:srcRect b="0" l="0" r="0" t="0"/>
          <a:stretch/>
        </p:blipFill>
        <p:spPr>
          <a:xfrm>
            <a:off x="2206616" y="988933"/>
            <a:ext cx="4730766" cy="4730766"/>
          </a:xfrm>
          <a:prstGeom prst="rect">
            <a:avLst/>
          </a:prstGeom>
          <a:noFill/>
          <a:ln>
            <a:noFill/>
          </a:ln>
        </p:spPr>
      </p:pic>
      <p:pic>
        <p:nvPicPr>
          <p:cNvPr descr="ftt_CAMPAIGNS_logo_flattened.psd" id="18" name="Shape 18"/>
          <p:cNvPicPr preferRelativeResize="0"/>
          <p:nvPr/>
        </p:nvPicPr>
        <p:blipFill rotWithShape="1">
          <a:blip r:embed="rId4">
            <a:alphaModFix/>
          </a:blip>
          <a:srcRect b="0" l="0" r="0" t="0"/>
          <a:stretch/>
        </p:blipFill>
        <p:spPr>
          <a:xfrm>
            <a:off x="8081885" y="317109"/>
            <a:ext cx="813448" cy="13617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19" name="Shape 19"/>
        <p:cNvGrpSpPr/>
        <p:nvPr/>
      </p:nvGrpSpPr>
      <p:grpSpPr>
        <a:xfrm>
          <a:off x="0" y="0"/>
          <a:ext cx="0" cy="0"/>
          <a:chOff x="0" y="0"/>
          <a:chExt cx="0" cy="0"/>
        </a:xfrm>
      </p:grpSpPr>
      <p:pic>
        <p:nvPicPr>
          <p:cNvPr descr="FTT Label Headers tan.psd" id="20" name="Shape 20"/>
          <p:cNvPicPr preferRelativeResize="0"/>
          <p:nvPr/>
        </p:nvPicPr>
        <p:blipFill rotWithShape="1">
          <a:blip r:embed="rId2">
            <a:alphaModFix/>
          </a:blip>
          <a:srcRect b="0" l="0" r="0" t="0"/>
          <a:stretch/>
        </p:blipFill>
        <p:spPr>
          <a:xfrm>
            <a:off x="-2061730" y="1524004"/>
            <a:ext cx="13393979" cy="5615045"/>
          </a:xfrm>
          <a:prstGeom prst="rect">
            <a:avLst/>
          </a:prstGeom>
          <a:noFill/>
          <a:ln>
            <a:noFill/>
          </a:ln>
        </p:spPr>
      </p:pic>
      <p:pic>
        <p:nvPicPr>
          <p:cNvPr id="21" name="Shape 21"/>
          <p:cNvPicPr preferRelativeResize="0"/>
          <p:nvPr/>
        </p:nvPicPr>
        <p:blipFill rotWithShape="1">
          <a:blip r:embed="rId3">
            <a:alphaModFix/>
          </a:blip>
          <a:srcRect b="0" l="0" r="0" t="0"/>
          <a:stretch/>
        </p:blipFill>
        <p:spPr>
          <a:xfrm>
            <a:off x="-3282421" y="5337801"/>
            <a:ext cx="16234179" cy="1883151"/>
          </a:xfrm>
          <a:prstGeom prst="rect">
            <a:avLst/>
          </a:prstGeom>
          <a:noFill/>
          <a:ln>
            <a:noFill/>
          </a:ln>
        </p:spPr>
      </p:pic>
      <p:pic>
        <p:nvPicPr>
          <p:cNvPr descr="ftt_CAMPAIGNS_logo_flattened.psd" id="22" name="Shape 22"/>
          <p:cNvPicPr preferRelativeResize="0"/>
          <p:nvPr/>
        </p:nvPicPr>
        <p:blipFill rotWithShape="1">
          <a:blip r:embed="rId4">
            <a:alphaModFix/>
          </a:blip>
          <a:srcRect b="0" l="0" r="0" t="0"/>
          <a:stretch/>
        </p:blipFill>
        <p:spPr>
          <a:xfrm>
            <a:off x="8081885" y="317109"/>
            <a:ext cx="813448" cy="13617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0.png"/><Relationship Id="rId10"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07.jpg"/><Relationship Id="rId6" Type="http://schemas.openxmlformats.org/officeDocument/2006/relationships/image" Target="../media/image06.jpg"/><Relationship Id="rId7" Type="http://schemas.openxmlformats.org/officeDocument/2006/relationships/image" Target="../media/image08.pn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x="0" y="0"/>
          <a:ext cx="0" cy="0"/>
          <a:chOff x="0" y="0"/>
          <a:chExt cx="0" cy="0"/>
        </a:xfrm>
      </p:grpSpPr>
      <p:sp>
        <p:nvSpPr>
          <p:cNvPr id="27" name="Shape 27"/>
          <p:cNvSpPr txBox="1"/>
          <p:nvPr/>
        </p:nvSpPr>
        <p:spPr>
          <a:xfrm>
            <a:off x="-141900" y="5521125"/>
            <a:ext cx="9285899" cy="1354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4000">
                <a:solidFill>
                  <a:srgbClr val="EE5D1B"/>
                </a:solidFill>
                <a:latin typeface="Calibri"/>
                <a:ea typeface="Calibri"/>
                <a:cs typeface="Calibri"/>
                <a:sym typeface="Calibri"/>
              </a:rPr>
              <a:t>ORGANIZING 101</a:t>
            </a:r>
          </a:p>
          <a:p>
            <a:pPr indent="0" lvl="0" marL="0" marR="0" rtl="0" algn="ctr">
              <a:spcBef>
                <a:spcPts val="0"/>
              </a:spcBef>
              <a:buSzPct val="25000"/>
              <a:buNone/>
            </a:pPr>
            <a:r>
              <a:rPr b="1" lang="en-US" sz="2800">
                <a:solidFill>
                  <a:srgbClr val="EE5D1B"/>
                </a:solidFill>
                <a:latin typeface="Calibri"/>
                <a:ea typeface="Calibri"/>
                <a:cs typeface="Calibri"/>
                <a:sym typeface="Calibri"/>
              </a:rPr>
              <a:t>Joan Harper and Kylie Nealis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02" name="Shape 102"/>
          <p:cNvSpPr txBox="1"/>
          <p:nvPr/>
        </p:nvSpPr>
        <p:spPr>
          <a:xfrm>
            <a:off x="379900" y="450000"/>
            <a:ext cx="8328600" cy="5111400"/>
          </a:xfrm>
          <a:prstGeom prst="rect">
            <a:avLst/>
          </a:prstGeom>
          <a:noFill/>
          <a:ln>
            <a:noFill/>
          </a:ln>
        </p:spPr>
        <p:txBody>
          <a:bodyPr anchorCtr="0" anchor="t" bIns="91425" lIns="91425" rIns="91425" tIns="91425">
            <a:noAutofit/>
          </a:bodyPr>
          <a:lstStyle/>
          <a:p>
            <a:pPr lvl="0" rtl="0">
              <a:lnSpc>
                <a:spcPct val="115000"/>
              </a:lnSpc>
              <a:spcBef>
                <a:spcPts val="800"/>
              </a:spcBef>
              <a:buNone/>
            </a:pPr>
            <a:r>
              <a:rPr b="1" lang="en-US" sz="3050">
                <a:solidFill>
                  <a:srgbClr val="0BD0D9"/>
                </a:solidFill>
              </a:rPr>
              <a:t></a:t>
            </a:r>
            <a:r>
              <a:rPr b="1" lang="en-US" sz="3050">
                <a:solidFill>
                  <a:srgbClr val="542E19"/>
                </a:solidFill>
              </a:rPr>
              <a:t>WHO’S NOT AT THE TABLE?</a:t>
            </a:r>
          </a:p>
          <a:p>
            <a:pPr indent="-431800" lvl="0" marL="457200" rtl="0">
              <a:lnSpc>
                <a:spcPct val="115000"/>
              </a:lnSpc>
              <a:spcBef>
                <a:spcPts val="800"/>
              </a:spcBef>
              <a:buClr>
                <a:srgbClr val="00877C"/>
              </a:buClr>
              <a:buSzPct val="100000"/>
              <a:buChar char="●"/>
            </a:pPr>
            <a:r>
              <a:rPr lang="en-US" sz="3200">
                <a:solidFill>
                  <a:srgbClr val="00877C"/>
                </a:solidFill>
              </a:rPr>
              <a:t>Maintain a manageable size for the   group, and develop a plan to recruit additional members to broaden your base</a:t>
            </a:r>
          </a:p>
          <a:p>
            <a:pPr indent="-431800" lvl="0" marL="457200" rtl="0">
              <a:lnSpc>
                <a:spcPct val="115000"/>
              </a:lnSpc>
              <a:spcBef>
                <a:spcPts val="800"/>
              </a:spcBef>
              <a:buClr>
                <a:srgbClr val="00877C"/>
              </a:buClr>
              <a:buSzPct val="100000"/>
              <a:buChar char="●"/>
            </a:pPr>
            <a:r>
              <a:rPr lang="en-US" sz="3200">
                <a:solidFill>
                  <a:srgbClr val="00877C"/>
                </a:solidFill>
              </a:rPr>
              <a:t>Who knows someone that should be at the table?</a:t>
            </a:r>
          </a:p>
          <a:p>
            <a:pPr indent="-431800" lvl="0" marL="457200" rtl="0">
              <a:lnSpc>
                <a:spcPct val="115000"/>
              </a:lnSpc>
              <a:spcBef>
                <a:spcPts val="800"/>
              </a:spcBef>
              <a:buClr>
                <a:srgbClr val="00877C"/>
              </a:buClr>
              <a:buSzPct val="100000"/>
              <a:buChar char="●"/>
            </a:pPr>
            <a:r>
              <a:rPr lang="en-US" sz="3200">
                <a:solidFill>
                  <a:srgbClr val="00877C"/>
                </a:solidFill>
              </a:rPr>
              <a:t>What skills are you missing?</a:t>
            </a:r>
          </a:p>
          <a:p>
            <a:pPr lvl="0" rtl="0">
              <a:lnSpc>
                <a:spcPct val="80000"/>
              </a:lnSpc>
              <a:spcBef>
                <a:spcPts val="700"/>
              </a:spcBef>
              <a:buNone/>
            </a:pPr>
            <a:r>
              <a:rPr lang="en-US" sz="2800">
                <a:solidFill>
                  <a:srgbClr val="00877C"/>
                </a:solidFill>
              </a:rPr>
              <a:t>.</a:t>
            </a:r>
          </a:p>
          <a:p>
            <a:pPr lvl="0" rtl="0">
              <a:lnSpc>
                <a:spcPct val="80000"/>
              </a:lnSpc>
              <a:spcBef>
                <a:spcPts val="700"/>
              </a:spcBef>
              <a:buNone/>
            </a:pPr>
            <a:r>
              <a:t/>
            </a:r>
            <a:endParaRPr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09" name="Shape 109"/>
          <p:cNvSpPr txBox="1"/>
          <p:nvPr/>
        </p:nvSpPr>
        <p:spPr>
          <a:xfrm>
            <a:off x="379900" y="526200"/>
            <a:ext cx="8328600" cy="5111400"/>
          </a:xfrm>
          <a:prstGeom prst="rect">
            <a:avLst/>
          </a:prstGeom>
          <a:noFill/>
          <a:ln>
            <a:noFill/>
          </a:ln>
        </p:spPr>
        <p:txBody>
          <a:bodyPr anchorCtr="0" anchor="t" bIns="91425" lIns="91425" rIns="91425" tIns="91425">
            <a:noAutofit/>
          </a:bodyPr>
          <a:lstStyle/>
          <a:p>
            <a:pPr lvl="0" rtl="0">
              <a:lnSpc>
                <a:spcPct val="115000"/>
              </a:lnSpc>
              <a:spcBef>
                <a:spcPts val="800"/>
              </a:spcBef>
              <a:buNone/>
            </a:pPr>
            <a:r>
              <a:rPr b="1" lang="en-US" sz="3050">
                <a:solidFill>
                  <a:srgbClr val="542E19"/>
                </a:solidFill>
              </a:rPr>
              <a:t></a:t>
            </a:r>
            <a:r>
              <a:rPr b="1" lang="en-US" sz="3050">
                <a:solidFill>
                  <a:srgbClr val="542E19"/>
                </a:solidFill>
              </a:rPr>
              <a:t>LO</a:t>
            </a:r>
            <a:r>
              <a:rPr b="1" lang="en-US" sz="3200">
                <a:solidFill>
                  <a:srgbClr val="542E19"/>
                </a:solidFill>
              </a:rPr>
              <a:t>GISTICS-ORGANIZATION</a:t>
            </a:r>
          </a:p>
          <a:p>
            <a:pPr indent="-431800" lvl="0" marL="457200" rtl="0">
              <a:lnSpc>
                <a:spcPct val="115000"/>
              </a:lnSpc>
              <a:spcBef>
                <a:spcPts val="800"/>
              </a:spcBef>
              <a:buClr>
                <a:srgbClr val="00877C"/>
              </a:buClr>
              <a:buSzPct val="103225"/>
              <a:buChar char="●"/>
            </a:pPr>
            <a:r>
              <a:rPr lang="en-US" sz="3050">
                <a:solidFill>
                  <a:srgbClr val="00877C"/>
                </a:solidFill>
              </a:rPr>
              <a:t>Id</a:t>
            </a:r>
            <a:r>
              <a:rPr lang="en-US" sz="3200">
                <a:solidFill>
                  <a:srgbClr val="00877C"/>
                </a:solidFill>
              </a:rPr>
              <a:t>entify a suitable meeting location,      time, additional invitees.</a:t>
            </a:r>
          </a:p>
          <a:p>
            <a:pPr indent="-431800" lvl="0" marL="457200" rtl="0">
              <a:lnSpc>
                <a:spcPct val="115000"/>
              </a:lnSpc>
              <a:spcBef>
                <a:spcPts val="800"/>
              </a:spcBef>
              <a:buClr>
                <a:srgbClr val="00877C"/>
              </a:buClr>
              <a:buSzPct val="100000"/>
              <a:buChar char="●"/>
            </a:pPr>
            <a:r>
              <a:rPr lang="en-US" sz="3200">
                <a:solidFill>
                  <a:srgbClr val="00877C"/>
                </a:solidFill>
              </a:rPr>
              <a:t>Determine organizational format of group:</a:t>
            </a:r>
          </a:p>
          <a:p>
            <a:pPr indent="-431800" lvl="0" marL="457200" rtl="0">
              <a:lnSpc>
                <a:spcPct val="115000"/>
              </a:lnSpc>
              <a:spcBef>
                <a:spcPts val="800"/>
              </a:spcBef>
              <a:buClr>
                <a:srgbClr val="00877C"/>
              </a:buClr>
              <a:buSzPct val="100000"/>
              <a:buChar char="-"/>
            </a:pPr>
            <a:r>
              <a:rPr lang="en-US" sz="3200">
                <a:solidFill>
                  <a:srgbClr val="00877C"/>
                </a:solidFill>
              </a:rPr>
              <a:t>Sense of purpose – doable tasks, timeline, praise and recognition and belief their input is valued.</a:t>
            </a:r>
          </a:p>
          <a:p>
            <a:pPr indent="-431800" lvl="0" marL="457200" rtl="0">
              <a:lnSpc>
                <a:spcPct val="115000"/>
              </a:lnSpc>
              <a:spcBef>
                <a:spcPts val="800"/>
              </a:spcBef>
              <a:buClr>
                <a:srgbClr val="00877C"/>
              </a:buClr>
              <a:buSzPct val="100000"/>
              <a:buChar char="●"/>
            </a:pPr>
            <a:r>
              <a:rPr lang="en-US" sz="3200">
                <a:solidFill>
                  <a:srgbClr val="00877C"/>
                </a:solidFill>
              </a:rPr>
              <a:t>Minutes are important</a:t>
            </a:r>
          </a:p>
          <a:p>
            <a:pPr lvl="0" rtl="0">
              <a:lnSpc>
                <a:spcPct val="80000"/>
              </a:lnSpc>
              <a:spcBef>
                <a:spcPts val="700"/>
              </a:spcBef>
              <a:buNone/>
            </a:pPr>
            <a:r>
              <a:t/>
            </a:r>
            <a:endParaRPr sz="2800">
              <a:solidFill>
                <a:srgbClr val="00877C"/>
              </a:solidFill>
            </a:endParaRPr>
          </a:p>
          <a:p>
            <a:pPr lvl="0" rtl="0">
              <a:lnSpc>
                <a:spcPct val="80000"/>
              </a:lnSpc>
              <a:spcBef>
                <a:spcPts val="700"/>
              </a:spcBef>
              <a:buNone/>
            </a:pPr>
            <a:r>
              <a:t/>
            </a:r>
            <a:endParaRPr sz="2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16" name="Shape 116"/>
          <p:cNvSpPr txBox="1"/>
          <p:nvPr/>
        </p:nvSpPr>
        <p:spPr>
          <a:xfrm>
            <a:off x="239625" y="365975"/>
            <a:ext cx="8328600" cy="5111400"/>
          </a:xfrm>
          <a:prstGeom prst="rect">
            <a:avLst/>
          </a:prstGeom>
          <a:noFill/>
          <a:ln>
            <a:noFill/>
          </a:ln>
        </p:spPr>
        <p:txBody>
          <a:bodyPr anchorCtr="0" anchor="t" bIns="91425" lIns="91425" rIns="91425" tIns="91425">
            <a:noAutofit/>
          </a:bodyPr>
          <a:lstStyle/>
          <a:p>
            <a:pPr lvl="0" rtl="0">
              <a:lnSpc>
                <a:spcPct val="115000"/>
              </a:lnSpc>
              <a:spcBef>
                <a:spcPts val="600"/>
              </a:spcBef>
              <a:buNone/>
            </a:pPr>
            <a:r>
              <a:rPr b="1" lang="en-US" sz="2600">
                <a:solidFill>
                  <a:srgbClr val="542E19"/>
                </a:solidFill>
              </a:rPr>
              <a:t>RELATIONSHIP–RELATIONSHIP-RELATIONSHIP</a:t>
            </a:r>
          </a:p>
          <a:p>
            <a:pPr indent="-431800" lvl="0" marL="457200" rtl="0">
              <a:lnSpc>
                <a:spcPct val="115000"/>
              </a:lnSpc>
              <a:spcBef>
                <a:spcPts val="700"/>
              </a:spcBef>
              <a:buClr>
                <a:srgbClr val="00877C"/>
              </a:buClr>
              <a:buSzPct val="118518"/>
              <a:buChar char="●"/>
            </a:pPr>
            <a:r>
              <a:rPr lang="en-US" sz="2650">
                <a:solidFill>
                  <a:srgbClr val="00877C"/>
                </a:solidFill>
              </a:rPr>
              <a:t></a:t>
            </a:r>
            <a:r>
              <a:rPr lang="en-US" sz="2800">
                <a:solidFill>
                  <a:srgbClr val="00877C"/>
                </a:solidFill>
              </a:rPr>
              <a:t>Identify the group’s key:</a:t>
            </a:r>
          </a:p>
          <a:p>
            <a:pPr indent="457200" lvl="0" rtl="0">
              <a:lnSpc>
                <a:spcPct val="100000"/>
              </a:lnSpc>
              <a:spcBef>
                <a:spcPts val="700"/>
              </a:spcBef>
              <a:buNone/>
            </a:pPr>
            <a:r>
              <a:rPr lang="en-US" sz="2800">
                <a:solidFill>
                  <a:srgbClr val="00877C"/>
                </a:solidFill>
              </a:rPr>
              <a:t> a) strengths</a:t>
            </a:r>
          </a:p>
          <a:p>
            <a:pPr indent="457200" lvl="0" rtl="0">
              <a:lnSpc>
                <a:spcPct val="100000"/>
              </a:lnSpc>
              <a:spcBef>
                <a:spcPts val="700"/>
              </a:spcBef>
              <a:buNone/>
            </a:pPr>
            <a:r>
              <a:rPr lang="en-US" sz="2800">
                <a:solidFill>
                  <a:srgbClr val="00877C"/>
                </a:solidFill>
              </a:rPr>
              <a:t> b) skill sets</a:t>
            </a:r>
          </a:p>
          <a:p>
            <a:pPr indent="457200" lvl="0" rtl="0">
              <a:lnSpc>
                <a:spcPct val="100000"/>
              </a:lnSpc>
              <a:spcBef>
                <a:spcPts val="700"/>
              </a:spcBef>
              <a:buNone/>
            </a:pPr>
            <a:r>
              <a:rPr lang="en-US" sz="2800">
                <a:solidFill>
                  <a:srgbClr val="00877C"/>
                </a:solidFill>
              </a:rPr>
              <a:t> c) interests</a:t>
            </a:r>
          </a:p>
          <a:p>
            <a:pPr indent="-431800" lvl="0" marL="457200" rtl="0">
              <a:lnSpc>
                <a:spcPct val="115000"/>
              </a:lnSpc>
              <a:spcBef>
                <a:spcPts val="700"/>
              </a:spcBef>
              <a:buClr>
                <a:srgbClr val="00877C"/>
              </a:buClr>
              <a:buSzPct val="118518"/>
              <a:buChar char="●"/>
            </a:pPr>
            <a:r>
              <a:rPr lang="en-US" sz="2650">
                <a:solidFill>
                  <a:srgbClr val="00877C"/>
                </a:solidFill>
              </a:rPr>
              <a:t></a:t>
            </a:r>
            <a:r>
              <a:rPr lang="en-US" sz="2800">
                <a:solidFill>
                  <a:srgbClr val="00877C"/>
                </a:solidFill>
              </a:rPr>
              <a:t>Identify each member’s:</a:t>
            </a:r>
          </a:p>
          <a:p>
            <a:pPr lvl="0" rtl="0">
              <a:lnSpc>
                <a:spcPct val="100000"/>
              </a:lnSpc>
              <a:spcBef>
                <a:spcPts val="700"/>
              </a:spcBef>
              <a:buNone/>
            </a:pPr>
            <a:r>
              <a:rPr lang="en-US" sz="2800">
                <a:solidFill>
                  <a:srgbClr val="00877C"/>
                </a:solidFill>
              </a:rPr>
              <a:t>      a) commitment</a:t>
            </a:r>
          </a:p>
          <a:p>
            <a:pPr lvl="0" rtl="0">
              <a:lnSpc>
                <a:spcPct val="100000"/>
              </a:lnSpc>
              <a:spcBef>
                <a:spcPts val="700"/>
              </a:spcBef>
              <a:buNone/>
            </a:pPr>
            <a:r>
              <a:rPr lang="en-US" sz="2800">
                <a:solidFill>
                  <a:srgbClr val="00877C"/>
                </a:solidFill>
              </a:rPr>
              <a:t>      b) availability to participate  </a:t>
            </a:r>
          </a:p>
          <a:p>
            <a:pPr lvl="0" rtl="0">
              <a:lnSpc>
                <a:spcPct val="80000"/>
              </a:lnSpc>
              <a:spcBef>
                <a:spcPts val="700"/>
              </a:spcBef>
              <a:buNone/>
            </a:pPr>
            <a:r>
              <a:t/>
            </a:r>
            <a:endParaRPr sz="2800">
              <a:solidFill>
                <a:srgbClr val="00877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3" name="Shape 123"/>
          <p:cNvSpPr txBox="1"/>
          <p:nvPr/>
        </p:nvSpPr>
        <p:spPr>
          <a:xfrm>
            <a:off x="587075" y="449825"/>
            <a:ext cx="8328600" cy="5111400"/>
          </a:xfrm>
          <a:prstGeom prst="rect">
            <a:avLst/>
          </a:prstGeom>
          <a:noFill/>
          <a:ln>
            <a:noFill/>
          </a:ln>
        </p:spPr>
        <p:txBody>
          <a:bodyPr anchorCtr="0" anchor="t" bIns="91425" lIns="91425" rIns="91425" tIns="91425">
            <a:noAutofit/>
          </a:bodyPr>
          <a:lstStyle/>
          <a:p>
            <a:pPr lvl="0" rtl="0">
              <a:lnSpc>
                <a:spcPct val="115000"/>
              </a:lnSpc>
              <a:spcBef>
                <a:spcPts val="700"/>
              </a:spcBef>
              <a:buNone/>
            </a:pPr>
            <a:r>
              <a:rPr b="1" lang="en-US" sz="2800">
                <a:solidFill>
                  <a:srgbClr val="542E19"/>
                </a:solidFill>
              </a:rPr>
              <a:t>LONG TERM SUSTAINABILITY</a:t>
            </a:r>
          </a:p>
          <a:p>
            <a:pPr lvl="0" rtl="0">
              <a:lnSpc>
                <a:spcPct val="115000"/>
              </a:lnSpc>
              <a:spcBef>
                <a:spcPts val="700"/>
              </a:spcBef>
              <a:buNone/>
            </a:pPr>
            <a:r>
              <a:t/>
            </a:r>
            <a:endParaRPr sz="700">
              <a:solidFill>
                <a:srgbClr val="00877C"/>
              </a:solidFill>
            </a:endParaRPr>
          </a:p>
          <a:p>
            <a:pPr indent="-406400" lvl="0" marL="457200" rtl="0">
              <a:lnSpc>
                <a:spcPct val="115000"/>
              </a:lnSpc>
              <a:spcBef>
                <a:spcPts val="700"/>
              </a:spcBef>
              <a:buClr>
                <a:srgbClr val="00877C"/>
              </a:buClr>
              <a:buSzPct val="100000"/>
              <a:buChar char="●"/>
            </a:pPr>
            <a:r>
              <a:rPr lang="en-US" sz="2800">
                <a:solidFill>
                  <a:srgbClr val="00877C"/>
                </a:solidFill>
              </a:rPr>
              <a:t>Set up committees with a leader, specific      roles and responsibilities of committee chair    and members</a:t>
            </a:r>
          </a:p>
          <a:p>
            <a:pPr indent="-406400" lvl="0" marL="457200" rtl="0">
              <a:lnSpc>
                <a:spcPct val="115000"/>
              </a:lnSpc>
              <a:spcBef>
                <a:spcPts val="700"/>
              </a:spcBef>
              <a:buClr>
                <a:srgbClr val="00877C"/>
              </a:buClr>
              <a:buSzPct val="100000"/>
              <a:buChar char="●"/>
            </a:pPr>
            <a:r>
              <a:rPr lang="en-US" sz="2800">
                <a:solidFill>
                  <a:srgbClr val="00877C"/>
                </a:solidFill>
              </a:rPr>
              <a:t>Keep responsibilities clear and doable</a:t>
            </a:r>
          </a:p>
          <a:p>
            <a:pPr indent="-406400" lvl="0" marL="457200" rtl="0">
              <a:lnSpc>
                <a:spcPct val="115000"/>
              </a:lnSpc>
              <a:spcBef>
                <a:spcPts val="700"/>
              </a:spcBef>
              <a:buClr>
                <a:srgbClr val="00877C"/>
              </a:buClr>
              <a:buSzPct val="100000"/>
              <a:buChar char="●"/>
            </a:pPr>
            <a:r>
              <a:rPr lang="en-US" sz="2800">
                <a:solidFill>
                  <a:srgbClr val="00877C"/>
                </a:solidFill>
              </a:rPr>
              <a:t>People will move out &amp; new people will come in</a:t>
            </a:r>
          </a:p>
          <a:p>
            <a:pPr indent="-406400" lvl="0" marL="457200" rtl="0">
              <a:lnSpc>
                <a:spcPct val="115000"/>
              </a:lnSpc>
              <a:spcBef>
                <a:spcPts val="700"/>
              </a:spcBef>
              <a:buClr>
                <a:srgbClr val="00877C"/>
              </a:buClr>
              <a:buSzPct val="100000"/>
              <a:buChar char="●"/>
            </a:pPr>
            <a:r>
              <a:rPr lang="en-US" sz="2800">
                <a:solidFill>
                  <a:srgbClr val="00877C"/>
                </a:solidFill>
              </a:rPr>
              <a:t>Celebrate small successes.  Rome wasn’t built in a day!</a:t>
            </a:r>
          </a:p>
          <a:p>
            <a:pPr lvl="0" rtl="0">
              <a:lnSpc>
                <a:spcPct val="115000"/>
              </a:lnSpc>
              <a:spcBef>
                <a:spcPts val="600"/>
              </a:spcBef>
              <a:buNone/>
            </a:pPr>
            <a:r>
              <a:t/>
            </a:r>
            <a:endParaRPr b="1" sz="2600">
              <a:solidFill>
                <a:srgbClr val="542E1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30" name="Shape 130"/>
          <p:cNvSpPr txBox="1"/>
          <p:nvPr/>
        </p:nvSpPr>
        <p:spPr>
          <a:xfrm>
            <a:off x="620625" y="365975"/>
            <a:ext cx="8328600" cy="5111400"/>
          </a:xfrm>
          <a:prstGeom prst="rect">
            <a:avLst/>
          </a:prstGeom>
          <a:noFill/>
          <a:ln>
            <a:noFill/>
          </a:ln>
        </p:spPr>
        <p:txBody>
          <a:bodyPr anchorCtr="0" anchor="t" bIns="91425" lIns="91425" rIns="91425" tIns="91425">
            <a:noAutofit/>
          </a:bodyPr>
          <a:lstStyle/>
          <a:p>
            <a:pPr lvl="0" rtl="0">
              <a:lnSpc>
                <a:spcPct val="115000"/>
              </a:lnSpc>
              <a:spcBef>
                <a:spcPts val="600"/>
              </a:spcBef>
              <a:buNone/>
            </a:pPr>
            <a:r>
              <a:rPr b="1" lang="en-US" sz="3000">
                <a:solidFill>
                  <a:srgbClr val="542E19"/>
                </a:solidFill>
              </a:rPr>
              <a:t>MEMBERS TOO BUSY TO MEET</a:t>
            </a:r>
          </a:p>
          <a:p>
            <a:pPr lvl="0" rtl="0">
              <a:lnSpc>
                <a:spcPct val="115000"/>
              </a:lnSpc>
              <a:spcBef>
                <a:spcPts val="600"/>
              </a:spcBef>
              <a:buClr>
                <a:schemeClr val="dk1"/>
              </a:buClr>
              <a:buSzPct val="44000"/>
              <a:buFont typeface="Arial"/>
              <a:buNone/>
            </a:pPr>
            <a:r>
              <a:rPr lang="en-US" sz="2450">
                <a:solidFill>
                  <a:srgbClr val="00877C"/>
                </a:solidFill>
              </a:rPr>
              <a:t>•</a:t>
            </a:r>
            <a:r>
              <a:rPr lang="en-US" sz="2600">
                <a:solidFill>
                  <a:srgbClr val="00877C"/>
                </a:solidFill>
              </a:rPr>
              <a:t>Have virtual meetings via e-mail</a:t>
            </a:r>
          </a:p>
          <a:p>
            <a:pPr lvl="0" rtl="0">
              <a:lnSpc>
                <a:spcPct val="115000"/>
              </a:lnSpc>
              <a:spcBef>
                <a:spcPts val="600"/>
              </a:spcBef>
              <a:buClr>
                <a:schemeClr val="dk1"/>
              </a:buClr>
              <a:buSzPct val="44000"/>
              <a:buFont typeface="Arial"/>
              <a:buNone/>
            </a:pPr>
            <a:r>
              <a:rPr lang="en-US" sz="2450">
                <a:solidFill>
                  <a:srgbClr val="00877C"/>
                </a:solidFill>
              </a:rPr>
              <a:t>•</a:t>
            </a:r>
            <a:r>
              <a:rPr lang="en-US" sz="2600">
                <a:solidFill>
                  <a:srgbClr val="00877C"/>
                </a:solidFill>
              </a:rPr>
              <a:t>Plan events at schools, universities, community centers, houses of worship</a:t>
            </a:r>
          </a:p>
          <a:p>
            <a:pPr lvl="0" rtl="0">
              <a:lnSpc>
                <a:spcPct val="115000"/>
              </a:lnSpc>
              <a:spcBef>
                <a:spcPts val="600"/>
              </a:spcBef>
              <a:buClr>
                <a:schemeClr val="dk1"/>
              </a:buClr>
              <a:buSzPct val="44000"/>
              <a:buFont typeface="Arial"/>
              <a:buNone/>
            </a:pPr>
            <a:r>
              <a:rPr lang="en-US" sz="2450">
                <a:solidFill>
                  <a:srgbClr val="00877C"/>
                </a:solidFill>
              </a:rPr>
              <a:t>•</a:t>
            </a:r>
            <a:r>
              <a:rPr lang="en-US" sz="2600">
                <a:solidFill>
                  <a:srgbClr val="00877C"/>
                </a:solidFill>
              </a:rPr>
              <a:t>Utilize volunteers and students within those organizations</a:t>
            </a:r>
          </a:p>
          <a:p>
            <a:pPr lvl="0" rtl="0">
              <a:lnSpc>
                <a:spcPct val="115000"/>
              </a:lnSpc>
              <a:spcBef>
                <a:spcPts val="600"/>
              </a:spcBef>
              <a:buClr>
                <a:schemeClr val="dk1"/>
              </a:buClr>
              <a:buSzPct val="44000"/>
              <a:buFont typeface="Arial"/>
              <a:buNone/>
            </a:pPr>
            <a:r>
              <a:rPr lang="en-US" sz="2450">
                <a:solidFill>
                  <a:srgbClr val="00877C"/>
                </a:solidFill>
              </a:rPr>
              <a:t>•</a:t>
            </a:r>
            <a:r>
              <a:rPr lang="en-US" sz="2600">
                <a:solidFill>
                  <a:srgbClr val="00877C"/>
                </a:solidFill>
              </a:rPr>
              <a:t>Delegate - each organization runs own event</a:t>
            </a:r>
          </a:p>
          <a:p>
            <a:pPr lvl="0" rtl="0">
              <a:lnSpc>
                <a:spcPct val="115000"/>
              </a:lnSpc>
              <a:spcBef>
                <a:spcPts val="600"/>
              </a:spcBef>
              <a:buClr>
                <a:schemeClr val="dk1"/>
              </a:buClr>
              <a:buSzPct val="44000"/>
              <a:buFont typeface="Arial"/>
              <a:buNone/>
            </a:pPr>
            <a:r>
              <a:rPr lang="en-US" sz="2450">
                <a:solidFill>
                  <a:srgbClr val="00877C"/>
                </a:solidFill>
              </a:rPr>
              <a:t>•</a:t>
            </a:r>
            <a:r>
              <a:rPr lang="en-US" sz="2600">
                <a:solidFill>
                  <a:srgbClr val="00877C"/>
                </a:solidFill>
              </a:rPr>
              <a:t>Get together as needed for brainstorming</a:t>
            </a:r>
          </a:p>
          <a:p>
            <a:pPr lvl="0" rtl="0">
              <a:lnSpc>
                <a:spcPct val="115000"/>
              </a:lnSpc>
              <a:spcBef>
                <a:spcPts val="600"/>
              </a:spcBef>
              <a:buNone/>
            </a:pPr>
            <a:r>
              <a:rPr lang="en-US" sz="2450">
                <a:solidFill>
                  <a:srgbClr val="00877C"/>
                </a:solidFill>
              </a:rPr>
              <a:t>•</a:t>
            </a:r>
            <a:r>
              <a:rPr lang="en-US" sz="2600">
                <a:solidFill>
                  <a:srgbClr val="00877C"/>
                </a:solidFill>
              </a:rPr>
              <a:t>Be clear about roles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1030146" y="5521123"/>
            <a:ext cx="7153199" cy="1354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5400" u="none" cap="none" strike="noStrike">
                <a:solidFill>
                  <a:srgbClr val="EE5D1B"/>
                </a:solidFill>
                <a:latin typeface="Calibri"/>
                <a:ea typeface="Calibri"/>
                <a:cs typeface="Calibri"/>
                <a:sym typeface="Calibri"/>
              </a:rPr>
              <a:t>Leadership Retreat</a:t>
            </a:r>
          </a:p>
          <a:p>
            <a:pPr indent="0" lvl="0" marL="0" marR="0" rtl="0" algn="ctr">
              <a:spcBef>
                <a:spcPts val="0"/>
              </a:spcBef>
              <a:buSzPct val="25000"/>
              <a:buNone/>
            </a:pPr>
            <a:r>
              <a:rPr b="1" i="0" lang="en-US" sz="2800" u="none" cap="none" strike="noStrike">
                <a:solidFill>
                  <a:srgbClr val="EE5D1B"/>
                </a:solidFill>
                <a:latin typeface="Calibri"/>
                <a:ea typeface="Calibri"/>
                <a:cs typeface="Calibri"/>
                <a:sym typeface="Calibri"/>
              </a:rPr>
              <a:t>Fall 2015</a:t>
            </a:r>
          </a:p>
        </p:txBody>
      </p:sp>
      <p:sp>
        <p:nvSpPr>
          <p:cNvPr id="136" name="Shape 136"/>
          <p:cNvSpPr txBox="1"/>
          <p:nvPr/>
        </p:nvSpPr>
        <p:spPr>
          <a:xfrm>
            <a:off x="9449225" y="2501600"/>
            <a:ext cx="10832400" cy="1263899"/>
          </a:xfrm>
          <a:prstGeom prst="rect">
            <a:avLst/>
          </a:prstGeom>
          <a:noFill/>
          <a:ln>
            <a:noFill/>
          </a:ln>
        </p:spPr>
        <p:txBody>
          <a:bodyPr anchorCtr="0" anchor="t" bIns="91425" lIns="91425" rIns="91425" tIns="91425">
            <a:noAutofit/>
          </a:bodyPr>
          <a:lstStyle/>
          <a:p>
            <a:pPr lvl="0" rtl="0">
              <a:spcBef>
                <a:spcPts val="0"/>
              </a:spcBef>
              <a:buNone/>
            </a:pPr>
            <a:r>
              <a:t/>
            </a:r>
            <a:endParaRPr/>
          </a:p>
        </p:txBody>
      </p:sp>
      <p:pic>
        <p:nvPicPr>
          <p:cNvPr descr="organizing.jpg" id="137" name="Shape 137"/>
          <p:cNvPicPr preferRelativeResize="0"/>
          <p:nvPr/>
        </p:nvPicPr>
        <p:blipFill>
          <a:blip r:embed="rId3">
            <a:alphaModFix/>
          </a:blip>
          <a:stretch>
            <a:fillRect/>
          </a:stretch>
        </p:blipFill>
        <p:spPr>
          <a:xfrm>
            <a:off x="-351862" y="-584552"/>
            <a:ext cx="9673125" cy="7436215"/>
          </a:xfrm>
          <a:prstGeom prst="rect">
            <a:avLst/>
          </a:prstGeom>
          <a:noFill/>
          <a:ln>
            <a:noFill/>
          </a:ln>
        </p:spPr>
      </p:pic>
      <p:sp>
        <p:nvSpPr>
          <p:cNvPr id="138" name="Shape 138"/>
          <p:cNvSpPr txBox="1"/>
          <p:nvPr/>
        </p:nvSpPr>
        <p:spPr>
          <a:xfrm>
            <a:off x="2084675" y="3047125"/>
            <a:ext cx="214200" cy="7185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139" name="Shape 139"/>
          <p:cNvSpPr txBox="1"/>
          <p:nvPr/>
        </p:nvSpPr>
        <p:spPr>
          <a:xfrm>
            <a:off x="-175850" y="608750"/>
            <a:ext cx="8359200" cy="1091999"/>
          </a:xfrm>
          <a:prstGeom prst="rect">
            <a:avLst/>
          </a:prstGeom>
          <a:solidFill>
            <a:srgbClr val="00877C"/>
          </a:solidFill>
          <a:ln>
            <a:noFill/>
          </a:ln>
        </p:spPr>
        <p:txBody>
          <a:bodyPr anchorCtr="0" anchor="ctr" bIns="91425" lIns="91425" rIns="91425" tIns="91425">
            <a:noAutofit/>
          </a:bodyPr>
          <a:lstStyle/>
          <a:p>
            <a:pPr lvl="0" rtl="0">
              <a:spcBef>
                <a:spcPts val="0"/>
              </a:spcBef>
              <a:buNone/>
            </a:pPr>
            <a:r>
              <a:rPr b="1" lang="en-US" sz="5200">
                <a:solidFill>
                  <a:srgbClr val="EEEEEE"/>
                </a:solidFill>
                <a:latin typeface="Calibri"/>
                <a:ea typeface="Calibri"/>
                <a:cs typeface="Calibri"/>
                <a:sym typeface="Calibri"/>
              </a:rPr>
              <a:t>   Power Mapping &amp; Analysis: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nvSpPr>
        <p:spPr>
          <a:xfrm>
            <a:off x="506025" y="319595"/>
            <a:ext cx="7575526"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4000" u="none" cap="none" strike="noStrike">
                <a:solidFill>
                  <a:srgbClr val="EE5D1B"/>
                </a:solidFill>
                <a:latin typeface="Calibri"/>
                <a:ea typeface="Calibri"/>
                <a:cs typeface="Calibri"/>
                <a:sym typeface="Calibri"/>
              </a:rPr>
              <a:t>Power Mapping</a:t>
            </a:r>
          </a:p>
        </p:txBody>
      </p:sp>
      <p:sp>
        <p:nvSpPr>
          <p:cNvPr id="146" name="Shape 146"/>
          <p:cNvSpPr txBox="1"/>
          <p:nvPr/>
        </p:nvSpPr>
        <p:spPr>
          <a:xfrm>
            <a:off x="5656521" y="2052083"/>
            <a:ext cx="1616148"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rgbClr val="000000"/>
              </a:solidFill>
              <a:latin typeface="Calibri"/>
              <a:ea typeface="Calibri"/>
              <a:cs typeface="Calibri"/>
              <a:sym typeface="Calibri"/>
            </a:endParaRPr>
          </a:p>
        </p:txBody>
      </p:sp>
      <p:sp>
        <p:nvSpPr>
          <p:cNvPr id="147" name="Shape 147"/>
          <p:cNvSpPr txBox="1"/>
          <p:nvPr/>
        </p:nvSpPr>
        <p:spPr>
          <a:xfrm>
            <a:off x="506025" y="1170958"/>
            <a:ext cx="8678999" cy="42473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rgbClr val="542E19"/>
                </a:solidFill>
                <a:latin typeface="Calibri"/>
                <a:ea typeface="Calibri"/>
                <a:cs typeface="Calibri"/>
                <a:sym typeface="Calibri"/>
              </a:rPr>
              <a:t>Power Mapping is a process of identifying who are your </a:t>
            </a:r>
          </a:p>
          <a:p>
            <a:pPr indent="0" lvl="0" marL="0" marR="0" rtl="0" algn="l">
              <a:spcBef>
                <a:spcPts val="0"/>
              </a:spcBef>
              <a:buSzPct val="25000"/>
              <a:buNone/>
            </a:pPr>
            <a:r>
              <a:rPr b="0" i="0" lang="en-US" sz="2400" u="none" cap="none" strike="noStrike">
                <a:solidFill>
                  <a:srgbClr val="542E19"/>
                </a:solidFill>
                <a:latin typeface="Calibri"/>
                <a:ea typeface="Calibri"/>
                <a:cs typeface="Calibri"/>
                <a:sym typeface="Calibri"/>
              </a:rPr>
              <a:t>allies and who are the key decision-makers in your community. </a:t>
            </a:r>
          </a:p>
          <a:p>
            <a:pPr indent="0" lvl="0" marL="0" marR="0" rtl="0" algn="l">
              <a:spcBef>
                <a:spcPts val="0"/>
              </a:spcBef>
              <a:buNone/>
            </a:pPr>
            <a:r>
              <a:t/>
            </a:r>
            <a:endParaRPr b="1" i="1" sz="2000" u="none" cap="none" strike="noStrike">
              <a:solidFill>
                <a:srgbClr val="542E19"/>
              </a:solidFill>
              <a:latin typeface="Calibri"/>
              <a:ea typeface="Calibri"/>
              <a:cs typeface="Calibri"/>
              <a:sym typeface="Calibri"/>
            </a:endParaRPr>
          </a:p>
          <a:p>
            <a:pPr indent="0" lvl="0" marL="0" marR="0" rtl="0" algn="l">
              <a:spcBef>
                <a:spcPts val="0"/>
              </a:spcBef>
              <a:buSzPct val="25000"/>
              <a:buNone/>
            </a:pPr>
            <a:r>
              <a:rPr b="1" i="1" lang="en-US" sz="2000" u="none" cap="none" strike="noStrike">
                <a:solidFill>
                  <a:srgbClr val="00877C"/>
                </a:solidFill>
                <a:latin typeface="Calibri"/>
                <a:ea typeface="Calibri"/>
                <a:cs typeface="Calibri"/>
                <a:sym typeface="Calibri"/>
              </a:rPr>
              <a:t>Important things to consider:</a:t>
            </a:r>
          </a:p>
          <a:p>
            <a:pPr indent="0" lvl="0" marL="0" marR="0" rtl="0" algn="l">
              <a:spcBef>
                <a:spcPts val="0"/>
              </a:spcBef>
              <a:buNone/>
            </a:pPr>
            <a:r>
              <a:t/>
            </a:r>
            <a:endParaRPr b="1" i="1" sz="2000" u="none" cap="none" strike="noStrike">
              <a:solidFill>
                <a:srgbClr val="542E19"/>
              </a:solidFill>
              <a:latin typeface="Calibri"/>
              <a:ea typeface="Calibri"/>
              <a:cs typeface="Calibri"/>
              <a:sym typeface="Calibri"/>
            </a:endParaRPr>
          </a:p>
          <a:p>
            <a:pPr indent="-285750" lvl="0" marL="285750" marR="0" rtl="0" algn="l">
              <a:spcBef>
                <a:spcPts val="0"/>
              </a:spcBef>
              <a:buClr>
                <a:srgbClr val="542E19"/>
              </a:buClr>
              <a:buSzPct val="100000"/>
              <a:buFont typeface="Arial"/>
              <a:buChar char="•"/>
            </a:pPr>
            <a:r>
              <a:rPr b="1" i="0" lang="en-US" sz="1800" u="none" cap="none" strike="noStrike">
                <a:solidFill>
                  <a:srgbClr val="542E19"/>
                </a:solidFill>
                <a:latin typeface="Calibri"/>
                <a:ea typeface="Calibri"/>
                <a:cs typeface="Calibri"/>
                <a:sym typeface="Calibri"/>
              </a:rPr>
              <a:t>Start with who you know. </a:t>
            </a:r>
            <a:r>
              <a:rPr b="0" i="0" lang="en-US" sz="1800" u="none" cap="none" strike="noStrike">
                <a:solidFill>
                  <a:srgbClr val="542E19"/>
                </a:solidFill>
                <a:latin typeface="Calibri"/>
                <a:ea typeface="Calibri"/>
                <a:cs typeface="Calibri"/>
                <a:sym typeface="Calibri"/>
              </a:rPr>
              <a:t>Consider which people and networks you already know. Look at the existing relationships that your fellow community / team members have</a:t>
            </a:r>
          </a:p>
          <a:p>
            <a:pPr indent="0" lvl="0" marL="0" marR="0" rtl="0" algn="l">
              <a:spcBef>
                <a:spcPts val="0"/>
              </a:spcBef>
              <a:buNone/>
            </a:pPr>
            <a:r>
              <a:t/>
            </a:r>
            <a:endParaRPr b="0" i="0" sz="1800" u="none" cap="none" strike="noStrike">
              <a:solidFill>
                <a:srgbClr val="542E19"/>
              </a:solidFill>
              <a:latin typeface="Calibri"/>
              <a:ea typeface="Calibri"/>
              <a:cs typeface="Calibri"/>
              <a:sym typeface="Calibri"/>
            </a:endParaRPr>
          </a:p>
          <a:p>
            <a:pPr indent="-285750" lvl="0" marL="285750" marR="0" rtl="0" algn="l">
              <a:spcBef>
                <a:spcPts val="0"/>
              </a:spcBef>
              <a:buClr>
                <a:srgbClr val="542E19"/>
              </a:buClr>
              <a:buSzPct val="100000"/>
              <a:buFont typeface="Arial"/>
              <a:buChar char="•"/>
            </a:pPr>
            <a:r>
              <a:rPr b="1" i="0" lang="en-US" sz="1800" u="none" cap="none" strike="noStrike">
                <a:solidFill>
                  <a:srgbClr val="542E19"/>
                </a:solidFill>
                <a:latin typeface="Calibri"/>
                <a:ea typeface="Calibri"/>
                <a:cs typeface="Calibri"/>
                <a:sym typeface="Calibri"/>
              </a:rPr>
              <a:t>Create a list or draw a map </a:t>
            </a:r>
            <a:r>
              <a:rPr b="0" i="0" lang="en-US" sz="1800" u="none" cap="none" strike="noStrike">
                <a:solidFill>
                  <a:srgbClr val="542E19"/>
                </a:solidFill>
                <a:latin typeface="Calibri"/>
                <a:ea typeface="Calibri"/>
                <a:cs typeface="Calibri"/>
                <a:sym typeface="Calibri"/>
              </a:rPr>
              <a:t>to see where there’s connections to your campaign’s goals.</a:t>
            </a:r>
          </a:p>
          <a:p>
            <a:pPr indent="0" lvl="0" marL="0" marR="0" rtl="0" algn="l">
              <a:spcBef>
                <a:spcPts val="0"/>
              </a:spcBef>
              <a:buNone/>
            </a:pPr>
            <a:r>
              <a:t/>
            </a:r>
            <a:endParaRPr b="0" i="0" sz="1800" u="none" cap="none" strike="noStrike">
              <a:solidFill>
                <a:srgbClr val="542E19"/>
              </a:solidFill>
              <a:latin typeface="Calibri"/>
              <a:ea typeface="Calibri"/>
              <a:cs typeface="Calibri"/>
              <a:sym typeface="Calibri"/>
            </a:endParaRPr>
          </a:p>
          <a:p>
            <a:pPr indent="-285750" lvl="0" marL="285750" marR="0" rtl="0" algn="l">
              <a:spcBef>
                <a:spcPts val="0"/>
              </a:spcBef>
              <a:buClr>
                <a:srgbClr val="542E19"/>
              </a:buClr>
              <a:buSzPct val="100000"/>
              <a:buFont typeface="Arial"/>
              <a:buChar char="•"/>
            </a:pPr>
            <a:r>
              <a:rPr b="1" i="0" lang="en-US" sz="1800" u="none" cap="none" strike="noStrike">
                <a:solidFill>
                  <a:srgbClr val="542E19"/>
                </a:solidFill>
                <a:latin typeface="Calibri"/>
                <a:ea typeface="Calibri"/>
                <a:cs typeface="Calibri"/>
                <a:sym typeface="Calibri"/>
              </a:rPr>
              <a:t>Begin outreach </a:t>
            </a:r>
            <a:r>
              <a:rPr b="0" i="0" lang="en-US" sz="1800" u="none" cap="none" strike="noStrike">
                <a:solidFill>
                  <a:srgbClr val="542E19"/>
                </a:solidFill>
                <a:latin typeface="Calibri"/>
                <a:ea typeface="Calibri"/>
                <a:cs typeface="Calibri"/>
                <a:sym typeface="Calibri"/>
              </a:rPr>
              <a:t>to the people and networks that you already know, gauge their interest. </a:t>
            </a:r>
          </a:p>
          <a:p>
            <a:pPr indent="0" lvl="0" marL="0" marR="0" rtl="0" algn="l">
              <a:spcBef>
                <a:spcPts val="0"/>
              </a:spcBef>
              <a:buNone/>
            </a:pPr>
            <a:r>
              <a:t/>
            </a:r>
            <a:endParaRPr b="0" i="0" sz="1800" u="none" cap="none" strike="noStrike">
              <a:solidFill>
                <a:srgbClr val="542E19"/>
              </a:solidFill>
              <a:latin typeface="Calibri"/>
              <a:ea typeface="Calibri"/>
              <a:cs typeface="Calibri"/>
              <a:sym typeface="Calibri"/>
            </a:endParaRPr>
          </a:p>
          <a:p>
            <a:pPr indent="-285750" lvl="0" marL="285750" marR="0" rtl="0" algn="l">
              <a:spcBef>
                <a:spcPts val="0"/>
              </a:spcBef>
              <a:buClr>
                <a:srgbClr val="542E19"/>
              </a:buClr>
              <a:buSzPct val="100000"/>
              <a:buFont typeface="Arial"/>
              <a:buChar char="•"/>
            </a:pPr>
            <a:r>
              <a:rPr b="1" i="0" lang="en-US" sz="1800" u="none" cap="none" strike="noStrike">
                <a:solidFill>
                  <a:srgbClr val="542E19"/>
                </a:solidFill>
                <a:latin typeface="Calibri"/>
                <a:ea typeface="Calibri"/>
                <a:cs typeface="Calibri"/>
                <a:sym typeface="Calibri"/>
              </a:rPr>
              <a:t>Look ‘outside the box’</a:t>
            </a:r>
            <a:r>
              <a:rPr b="0" i="0" lang="en-US" sz="1800" u="none" cap="none" strike="noStrike">
                <a:solidFill>
                  <a:srgbClr val="542E19"/>
                </a:solidFill>
                <a:latin typeface="Calibri"/>
                <a:ea typeface="Calibri"/>
                <a:cs typeface="Calibri"/>
                <a:sym typeface="Calibri"/>
              </a:rPr>
              <a:t>, connect Fair Trade efforts in your community to other active sustainability and social justice efforts. Where do your goals / visions overlap?</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nvSpPr>
        <p:spPr>
          <a:xfrm>
            <a:off x="506025" y="319595"/>
            <a:ext cx="7575599" cy="7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4000" u="none" cap="none" strike="noStrike">
                <a:solidFill>
                  <a:srgbClr val="EE5D1B"/>
                </a:solidFill>
                <a:latin typeface="Calibri"/>
                <a:ea typeface="Calibri"/>
                <a:cs typeface="Calibri"/>
                <a:sym typeface="Calibri"/>
              </a:rPr>
              <a:t>Power Analysis Chart I  </a:t>
            </a:r>
          </a:p>
        </p:txBody>
      </p:sp>
      <p:sp>
        <p:nvSpPr>
          <p:cNvPr id="154" name="Shape 154"/>
          <p:cNvSpPr txBox="1"/>
          <p:nvPr/>
        </p:nvSpPr>
        <p:spPr>
          <a:xfrm>
            <a:off x="5656521" y="2052083"/>
            <a:ext cx="1616099" cy="36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chemeClr val="dk1"/>
              </a:solidFill>
              <a:latin typeface="Calibri"/>
              <a:ea typeface="Calibri"/>
              <a:cs typeface="Calibri"/>
              <a:sym typeface="Calibri"/>
            </a:endParaRPr>
          </a:p>
        </p:txBody>
      </p:sp>
      <p:sp>
        <p:nvSpPr>
          <p:cNvPr id="155" name="Shape 155"/>
          <p:cNvSpPr txBox="1"/>
          <p:nvPr/>
        </p:nvSpPr>
        <p:spPr>
          <a:xfrm>
            <a:off x="787950" y="1769750"/>
            <a:ext cx="6843300" cy="3429000"/>
          </a:xfrm>
          <a:prstGeom prst="rect">
            <a:avLst/>
          </a:prstGeom>
          <a:noFill/>
          <a:ln>
            <a:noFill/>
          </a:ln>
        </p:spPr>
        <p:txBody>
          <a:bodyPr anchorCtr="0" anchor="t" bIns="91425" lIns="91425" rIns="91425" tIns="91425">
            <a:noAutofit/>
          </a:bodyPr>
          <a:lstStyle/>
          <a:p>
            <a:pPr lvl="0">
              <a:spcBef>
                <a:spcPts val="0"/>
              </a:spcBef>
              <a:buNone/>
            </a:pPr>
            <a:r>
              <a:t/>
            </a:r>
            <a:endParaRPr/>
          </a:p>
        </p:txBody>
      </p:sp>
      <p:graphicFrame>
        <p:nvGraphicFramePr>
          <p:cNvPr id="156" name="Shape 156"/>
          <p:cNvGraphicFramePr/>
          <p:nvPr/>
        </p:nvGraphicFramePr>
        <p:xfrm>
          <a:off x="599450" y="1908250"/>
          <a:ext cx="3000000" cy="3000000"/>
        </p:xfrm>
        <a:graphic>
          <a:graphicData uri="http://schemas.openxmlformats.org/drawingml/2006/table">
            <a:tbl>
              <a:tblPr>
                <a:noFill/>
                <a:tableStyleId>{952B7650-032E-464D-80B6-29D87077C844}</a:tableStyleId>
              </a:tblPr>
              <a:tblGrid>
                <a:gridCol w="2043525"/>
                <a:gridCol w="1944950"/>
                <a:gridCol w="1994250"/>
                <a:gridCol w="1994250"/>
              </a:tblGrid>
              <a:tr h="596000">
                <a:tc>
                  <a:txBody>
                    <a:bodyPr>
                      <a:noAutofit/>
                    </a:bodyPr>
                    <a:lstStyle/>
                    <a:p>
                      <a:pPr lvl="0" rtl="0">
                        <a:spcBef>
                          <a:spcPts val="0"/>
                        </a:spcBef>
                        <a:buNone/>
                      </a:pPr>
                      <a:r>
                        <a:t/>
                      </a:r>
                      <a:endParaRPr>
                        <a:solidFill>
                          <a:srgbClr val="542E19"/>
                        </a:solidFill>
                      </a:endParaRPr>
                    </a:p>
                  </a:txBody>
                  <a:tcPr marT="91425" marB="91425" marR="91425" marL="91425"/>
                </a:tc>
                <a:tc>
                  <a:txBody>
                    <a:bodyPr>
                      <a:noAutofit/>
                    </a:bodyPr>
                    <a:lstStyle/>
                    <a:p>
                      <a:pPr lvl="0">
                        <a:spcBef>
                          <a:spcPts val="0"/>
                        </a:spcBef>
                        <a:buNone/>
                      </a:pPr>
                      <a:r>
                        <a:rPr b="1" lang="en-US">
                          <a:solidFill>
                            <a:srgbClr val="542E19"/>
                          </a:solidFill>
                        </a:rPr>
                        <a:t>Events</a:t>
                      </a:r>
                    </a:p>
                  </a:txBody>
                  <a:tcPr marT="91425" marB="91425" marR="91425" marL="91425"/>
                </a:tc>
                <a:tc>
                  <a:txBody>
                    <a:bodyPr>
                      <a:noAutofit/>
                    </a:bodyPr>
                    <a:lstStyle/>
                    <a:p>
                      <a:pPr lvl="0">
                        <a:spcBef>
                          <a:spcPts val="0"/>
                        </a:spcBef>
                        <a:buNone/>
                      </a:pPr>
                      <a:r>
                        <a:rPr b="1" lang="en-US">
                          <a:solidFill>
                            <a:srgbClr val="542E19"/>
                          </a:solidFill>
                        </a:rPr>
                        <a:t>Organizations</a:t>
                      </a:r>
                    </a:p>
                  </a:txBody>
                  <a:tcPr marT="91425" marB="91425" marR="91425" marL="91425"/>
                </a:tc>
                <a:tc>
                  <a:txBody>
                    <a:bodyPr>
                      <a:noAutofit/>
                    </a:bodyPr>
                    <a:lstStyle/>
                    <a:p>
                      <a:pPr lvl="0">
                        <a:spcBef>
                          <a:spcPts val="0"/>
                        </a:spcBef>
                        <a:buNone/>
                      </a:pPr>
                      <a:r>
                        <a:rPr b="1" lang="en-US">
                          <a:solidFill>
                            <a:srgbClr val="542E19"/>
                          </a:solidFill>
                        </a:rPr>
                        <a:t>Individuals</a:t>
                      </a:r>
                    </a:p>
                  </a:txBody>
                  <a:tcPr marT="91425" marB="91425" marR="91425" marL="91425"/>
                </a:tc>
              </a:tr>
              <a:tr h="936550">
                <a:tc>
                  <a:txBody>
                    <a:bodyPr>
                      <a:noAutofit/>
                    </a:bodyPr>
                    <a:lstStyle/>
                    <a:p>
                      <a:pPr lvl="0">
                        <a:spcBef>
                          <a:spcPts val="0"/>
                        </a:spcBef>
                        <a:buNone/>
                      </a:pPr>
                      <a:r>
                        <a:rPr b="1" lang="en-US">
                          <a:solidFill>
                            <a:srgbClr val="542E19"/>
                          </a:solidFill>
                        </a:rPr>
                        <a:t>Very interested &amp; Available</a:t>
                      </a:r>
                    </a:p>
                  </a:txBody>
                  <a:tcPr marT="91425" marB="91425" marR="91425" marL="91425"/>
                </a:tc>
                <a:tc>
                  <a:txBody>
                    <a:bodyPr>
                      <a:noAutofit/>
                    </a:bodyPr>
                    <a:lstStyle/>
                    <a:p>
                      <a:pPr lvl="0">
                        <a:spcBef>
                          <a:spcPts val="0"/>
                        </a:spcBef>
                        <a:buNone/>
                      </a:pPr>
                      <a:r>
                        <a:rPr lang="en-US">
                          <a:solidFill>
                            <a:srgbClr val="542E19"/>
                          </a:solidFill>
                        </a:rPr>
                        <a:t>Fair Trade Event; Sustainability Fair </a:t>
                      </a:r>
                    </a:p>
                  </a:txBody>
                  <a:tcPr marT="91425" marB="91425" marR="91425" marL="91425"/>
                </a:tc>
                <a:tc>
                  <a:txBody>
                    <a:bodyPr>
                      <a:noAutofit/>
                    </a:bodyPr>
                    <a:lstStyle/>
                    <a:p>
                      <a:pPr lvl="0">
                        <a:spcBef>
                          <a:spcPts val="0"/>
                        </a:spcBef>
                        <a:buNone/>
                      </a:pPr>
                      <a:r>
                        <a:rPr lang="en-US">
                          <a:solidFill>
                            <a:srgbClr val="542E19"/>
                          </a:solidFill>
                        </a:rPr>
                        <a:t>Catholic Relief Services </a:t>
                      </a:r>
                    </a:p>
                  </a:txBody>
                  <a:tcPr marT="91425" marB="91425" marR="91425" marL="91425"/>
                </a:tc>
                <a:tc>
                  <a:txBody>
                    <a:bodyPr>
                      <a:noAutofit/>
                    </a:bodyPr>
                    <a:lstStyle/>
                    <a:p>
                      <a:pPr lvl="0">
                        <a:spcBef>
                          <a:spcPts val="0"/>
                        </a:spcBef>
                        <a:buNone/>
                      </a:pPr>
                      <a:r>
                        <a:rPr lang="en-US">
                          <a:solidFill>
                            <a:srgbClr val="542E19"/>
                          </a:solidFill>
                        </a:rPr>
                        <a:t>Student Leaders &amp; Conscious Consumers </a:t>
                      </a:r>
                    </a:p>
                  </a:txBody>
                  <a:tcPr marT="91425" marB="91425" marR="91425" marL="91425"/>
                </a:tc>
              </a:tr>
              <a:tr h="936550">
                <a:tc>
                  <a:txBody>
                    <a:bodyPr>
                      <a:noAutofit/>
                    </a:bodyPr>
                    <a:lstStyle/>
                    <a:p>
                      <a:pPr lvl="0" rtl="0">
                        <a:spcBef>
                          <a:spcPts val="0"/>
                        </a:spcBef>
                        <a:buNone/>
                      </a:pPr>
                      <a:r>
                        <a:rPr b="1" lang="en-US">
                          <a:solidFill>
                            <a:srgbClr val="542E19"/>
                          </a:solidFill>
                        </a:rPr>
                        <a:t>Interested &amp; </a:t>
                      </a:r>
                    </a:p>
                    <a:p>
                      <a:pPr lvl="0">
                        <a:spcBef>
                          <a:spcPts val="0"/>
                        </a:spcBef>
                        <a:buNone/>
                      </a:pPr>
                      <a:r>
                        <a:rPr b="1" lang="en-US">
                          <a:solidFill>
                            <a:srgbClr val="542E19"/>
                          </a:solidFill>
                        </a:rPr>
                        <a:t>Somewhat Available</a:t>
                      </a:r>
                    </a:p>
                  </a:txBody>
                  <a:tcPr marT="91425" marB="91425" marR="91425" marL="91425"/>
                </a:tc>
                <a:tc>
                  <a:txBody>
                    <a:bodyPr>
                      <a:noAutofit/>
                    </a:bodyPr>
                    <a:lstStyle/>
                    <a:p>
                      <a:pPr lvl="0">
                        <a:spcBef>
                          <a:spcPts val="0"/>
                        </a:spcBef>
                        <a:buNone/>
                      </a:pPr>
                      <a:r>
                        <a:rPr lang="en-US">
                          <a:solidFill>
                            <a:srgbClr val="542E19"/>
                          </a:solidFill>
                        </a:rPr>
                        <a:t>Farmers Market and Local Food Fair</a:t>
                      </a:r>
                    </a:p>
                  </a:txBody>
                  <a:tcPr marT="91425" marB="91425" marR="91425" marL="91425"/>
                </a:tc>
                <a:tc>
                  <a:txBody>
                    <a:bodyPr>
                      <a:noAutofit/>
                    </a:bodyPr>
                    <a:lstStyle/>
                    <a:p>
                      <a:pPr lvl="0">
                        <a:spcBef>
                          <a:spcPts val="0"/>
                        </a:spcBef>
                        <a:buNone/>
                      </a:pPr>
                      <a:r>
                        <a:rPr lang="en-US">
                          <a:solidFill>
                            <a:srgbClr val="542E19"/>
                          </a:solidFill>
                        </a:rPr>
                        <a:t>UNICEF - End Trafficking, AASHE Ten Thousand Villages</a:t>
                      </a:r>
                    </a:p>
                  </a:txBody>
                  <a:tcPr marT="91425" marB="91425" marR="91425" marL="91425"/>
                </a:tc>
                <a:tc>
                  <a:txBody>
                    <a:bodyPr>
                      <a:noAutofit/>
                    </a:bodyPr>
                    <a:lstStyle/>
                    <a:p>
                      <a:pPr lvl="0">
                        <a:spcBef>
                          <a:spcPts val="0"/>
                        </a:spcBef>
                        <a:buNone/>
                      </a:pPr>
                      <a:r>
                        <a:rPr lang="en-US">
                          <a:solidFill>
                            <a:srgbClr val="542E19"/>
                          </a:solidFill>
                        </a:rPr>
                        <a:t>Mayors &amp; Sustainability Officials</a:t>
                      </a:r>
                    </a:p>
                  </a:txBody>
                  <a:tcPr marT="91425" marB="91425" marR="91425" marL="91425"/>
                </a:tc>
              </a:tr>
              <a:tr h="936550">
                <a:tc>
                  <a:txBody>
                    <a:bodyPr>
                      <a:noAutofit/>
                    </a:bodyPr>
                    <a:lstStyle/>
                    <a:p>
                      <a:pPr lvl="0">
                        <a:spcBef>
                          <a:spcPts val="0"/>
                        </a:spcBef>
                        <a:buNone/>
                      </a:pPr>
                      <a:r>
                        <a:rPr b="1" lang="en-US">
                          <a:solidFill>
                            <a:srgbClr val="542E19"/>
                          </a:solidFill>
                        </a:rPr>
                        <a:t>Interested &amp; Not Available</a:t>
                      </a:r>
                    </a:p>
                  </a:txBody>
                  <a:tcPr marT="91425" marB="91425" marR="91425" marL="91425"/>
                </a:tc>
                <a:tc>
                  <a:txBody>
                    <a:bodyPr>
                      <a:noAutofit/>
                    </a:bodyPr>
                    <a:lstStyle/>
                    <a:p>
                      <a:pPr lvl="0">
                        <a:spcBef>
                          <a:spcPts val="0"/>
                        </a:spcBef>
                        <a:buNone/>
                      </a:pPr>
                      <a:r>
                        <a:rPr lang="en-US">
                          <a:solidFill>
                            <a:srgbClr val="542E19"/>
                          </a:solidFill>
                        </a:rPr>
                        <a:t>Craft Fair, Trade Shows  </a:t>
                      </a:r>
                    </a:p>
                  </a:txBody>
                  <a:tcPr marT="91425" marB="91425" marR="91425" marL="91425"/>
                </a:tc>
                <a:tc>
                  <a:txBody>
                    <a:bodyPr>
                      <a:noAutofit/>
                    </a:bodyPr>
                    <a:lstStyle/>
                    <a:p>
                      <a:pPr lvl="0">
                        <a:spcBef>
                          <a:spcPts val="0"/>
                        </a:spcBef>
                        <a:buNone/>
                      </a:pPr>
                      <a:r>
                        <a:rPr lang="en-US">
                          <a:solidFill>
                            <a:srgbClr val="542E19"/>
                          </a:solidFill>
                        </a:rPr>
                        <a:t>Oxfam America</a:t>
                      </a:r>
                    </a:p>
                  </a:txBody>
                  <a:tcPr marT="91425" marB="91425" marR="91425" marL="91425"/>
                </a:tc>
                <a:tc>
                  <a:txBody>
                    <a:bodyPr>
                      <a:noAutofit/>
                    </a:bodyPr>
                    <a:lstStyle/>
                    <a:p>
                      <a:pPr lvl="0">
                        <a:spcBef>
                          <a:spcPts val="0"/>
                        </a:spcBef>
                        <a:buNone/>
                      </a:pPr>
                      <a:r>
                        <a:rPr lang="en-US">
                          <a:solidFill>
                            <a:srgbClr val="542E19"/>
                          </a:solidFill>
                        </a:rPr>
                        <a:t>President Obama, State Governors, UC President </a:t>
                      </a: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nvSpPr>
        <p:spPr>
          <a:xfrm>
            <a:off x="506025" y="319595"/>
            <a:ext cx="7575526"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4000" u="none" cap="none" strike="noStrike">
                <a:solidFill>
                  <a:srgbClr val="EE5D1B"/>
                </a:solidFill>
                <a:latin typeface="Calibri"/>
                <a:ea typeface="Calibri"/>
                <a:cs typeface="Calibri"/>
                <a:sym typeface="Calibri"/>
              </a:rPr>
              <a:t>Power Analysis Chart II  </a:t>
            </a:r>
          </a:p>
        </p:txBody>
      </p:sp>
      <p:sp>
        <p:nvSpPr>
          <p:cNvPr id="163" name="Shape 163"/>
          <p:cNvSpPr txBox="1"/>
          <p:nvPr/>
        </p:nvSpPr>
        <p:spPr>
          <a:xfrm>
            <a:off x="5656521" y="2052083"/>
            <a:ext cx="1616148"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rgbClr val="000000"/>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b="-2574" l="-9853" r="0" t="0"/>
          <a:stretch/>
        </p:blipFill>
        <p:spPr>
          <a:xfrm>
            <a:off x="700700" y="911100"/>
            <a:ext cx="7245624" cy="5635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nvSpPr>
        <p:spPr>
          <a:xfrm>
            <a:off x="370389" y="185194"/>
            <a:ext cx="7315200" cy="9233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5400">
                <a:solidFill>
                  <a:srgbClr val="EE5D1B"/>
                </a:solidFill>
                <a:latin typeface="Calibri"/>
                <a:ea typeface="Calibri"/>
                <a:cs typeface="Calibri"/>
                <a:sym typeface="Calibri"/>
              </a:rPr>
              <a:t>Thank You! </a:t>
            </a:r>
          </a:p>
        </p:txBody>
      </p:sp>
      <p:sp>
        <p:nvSpPr>
          <p:cNvPr id="171" name="Shape 171"/>
          <p:cNvSpPr txBox="1"/>
          <p:nvPr/>
        </p:nvSpPr>
        <p:spPr>
          <a:xfrm>
            <a:off x="795691" y="1185025"/>
            <a:ext cx="7997999" cy="26777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a:p>
            <a:pPr indent="0" lvl="0" marL="0" marR="0" rtl="0" algn="l">
              <a:spcBef>
                <a:spcPts val="0"/>
              </a:spcBef>
              <a:buNone/>
            </a:pPr>
            <a:r>
              <a:t/>
            </a:r>
            <a:endParaRPr b="0" i="0" sz="2400" u="none" cap="none" strike="noStrike">
              <a:solidFill>
                <a:srgbClr val="542E19"/>
              </a:solidFill>
              <a:latin typeface="Calibri"/>
              <a:ea typeface="Calibri"/>
              <a:cs typeface="Calibri"/>
              <a:sym typeface="Calibri"/>
            </a:endParaRPr>
          </a:p>
        </p:txBody>
      </p:sp>
      <p:pic>
        <p:nvPicPr>
          <p:cNvPr id="172" name="Shape 172"/>
          <p:cNvPicPr preferRelativeResize="0"/>
          <p:nvPr/>
        </p:nvPicPr>
        <p:blipFill rotWithShape="1">
          <a:blip r:embed="rId3">
            <a:alphaModFix/>
          </a:blip>
          <a:srcRect b="0" l="0" r="0" t="0"/>
          <a:stretch/>
        </p:blipFill>
        <p:spPr>
          <a:xfrm>
            <a:off x="1578604" y="2497351"/>
            <a:ext cx="5986799" cy="2883599"/>
          </a:xfrm>
          <a:prstGeom prst="rect">
            <a:avLst/>
          </a:prstGeom>
          <a:noFill/>
          <a:ln>
            <a:noFill/>
          </a:ln>
        </p:spPr>
      </p:pic>
      <p:sp>
        <p:nvSpPr>
          <p:cNvPr id="173" name="Shape 173"/>
          <p:cNvSpPr txBox="1"/>
          <p:nvPr/>
        </p:nvSpPr>
        <p:spPr>
          <a:xfrm>
            <a:off x="1056190" y="1292838"/>
            <a:ext cx="6629400" cy="11696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1" lang="en-US" sz="1400" u="none" cap="none" strike="noStrike">
                <a:solidFill>
                  <a:srgbClr val="542E19"/>
                </a:solidFill>
                <a:latin typeface="Arial"/>
                <a:ea typeface="Arial"/>
                <a:cs typeface="Arial"/>
                <a:sym typeface="Arial"/>
              </a:rPr>
              <a:t>“Fair Trade is very important for us.  It has helped our community and family, and we have better infrastructure.  It has validated growers and our products.  Our way of life has changed for the best.”</a:t>
            </a:r>
          </a:p>
          <a:p>
            <a:pPr indent="0" lvl="0" marL="0" marR="0" rtl="0" algn="ctr">
              <a:spcBef>
                <a:spcPts val="0"/>
              </a:spcBef>
              <a:buNone/>
            </a:pPr>
            <a:r>
              <a:t/>
            </a:r>
            <a:endParaRPr b="1" i="1" sz="1400" u="none" cap="none" strike="noStrike">
              <a:solidFill>
                <a:srgbClr val="542E19"/>
              </a:solidFill>
              <a:latin typeface="Arial"/>
              <a:ea typeface="Arial"/>
              <a:cs typeface="Arial"/>
              <a:sym typeface="Arial"/>
            </a:endParaRPr>
          </a:p>
          <a:p>
            <a:pPr indent="0" lvl="0" marL="0" marR="0" rtl="0" algn="ctr">
              <a:spcBef>
                <a:spcPts val="0"/>
              </a:spcBef>
              <a:buSzPct val="25000"/>
              <a:buNone/>
            </a:pPr>
            <a:r>
              <a:rPr b="1" i="1" lang="en-US" sz="1400" u="none" cap="none" strike="noStrike">
                <a:solidFill>
                  <a:srgbClr val="542E19"/>
                </a:solidFill>
                <a:latin typeface="Arial"/>
                <a:ea typeface="Arial"/>
                <a:cs typeface="Arial"/>
                <a:sym typeface="Arial"/>
              </a:rPr>
              <a:t>– </a:t>
            </a:r>
            <a:r>
              <a:rPr b="1" i="0" lang="en-US" sz="1400" u="none" cap="none" strike="noStrike">
                <a:solidFill>
                  <a:srgbClr val="542E19"/>
                </a:solidFill>
                <a:latin typeface="Arial"/>
                <a:ea typeface="Arial"/>
                <a:cs typeface="Arial"/>
                <a:sym typeface="Arial"/>
              </a:rPr>
              <a:t>Ramon Figueroa, CONACADO, Dominican Republic</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x="0" y="0"/>
          <a:ext cx="0" cy="0"/>
          <a:chOff x="0" y="0"/>
          <a:chExt cx="0" cy="0"/>
        </a:xfrm>
      </p:grpSpPr>
      <p:sp>
        <p:nvSpPr>
          <p:cNvPr id="33" name="Shape 33"/>
          <p:cNvSpPr txBox="1"/>
          <p:nvPr/>
        </p:nvSpPr>
        <p:spPr>
          <a:xfrm>
            <a:off x="523336" y="1493791"/>
            <a:ext cx="7998000" cy="3416400"/>
          </a:xfrm>
          <a:prstGeom prst="rect">
            <a:avLst/>
          </a:prstGeom>
          <a:noFill/>
          <a:ln>
            <a:noFill/>
          </a:ln>
        </p:spPr>
        <p:txBody>
          <a:bodyPr anchorCtr="0" anchor="t" bIns="45700" lIns="91425" rIns="91425" tIns="45700">
            <a:noAutofit/>
          </a:bodyPr>
          <a:lstStyle/>
          <a:p>
            <a:pPr lvl="0" marR="0" rtl="0" algn="l">
              <a:spcBef>
                <a:spcPts val="0"/>
              </a:spcBef>
              <a:buNone/>
            </a:pPr>
            <a:r>
              <a:t/>
            </a:r>
            <a:endParaRPr b="1" sz="2400">
              <a:solidFill>
                <a:srgbClr val="542E19"/>
              </a:solidFill>
              <a:latin typeface="Calibri"/>
              <a:ea typeface="Calibri"/>
              <a:cs typeface="Calibri"/>
              <a:sym typeface="Calibri"/>
            </a:endParaRPr>
          </a:p>
          <a:p>
            <a:pPr indent="-381000" lvl="0" marL="457200" marR="0" rtl="0" algn="l">
              <a:spcBef>
                <a:spcPts val="0"/>
              </a:spcBef>
              <a:buClr>
                <a:srgbClr val="00877C"/>
              </a:buClr>
              <a:buSzPct val="100000"/>
              <a:buFont typeface="Calibri"/>
              <a:buChar char="●"/>
            </a:pPr>
            <a:r>
              <a:rPr b="1" i="0" lang="en-US" sz="2400" u="none" cap="none" strike="noStrike">
                <a:solidFill>
                  <a:srgbClr val="00877C"/>
                </a:solidFill>
                <a:latin typeface="Calibri"/>
                <a:ea typeface="Calibri"/>
                <a:cs typeface="Calibri"/>
                <a:sym typeface="Calibri"/>
              </a:rPr>
              <a:t>Welcome</a:t>
            </a:r>
          </a:p>
          <a:p>
            <a:pPr lvl="0" marR="0" rtl="0" algn="l">
              <a:spcBef>
                <a:spcPts val="0"/>
              </a:spcBef>
              <a:buNone/>
            </a:pPr>
            <a:r>
              <a:t/>
            </a:r>
            <a:endParaRPr>
              <a:solidFill>
                <a:srgbClr val="00877C"/>
              </a:solidFill>
            </a:endParaRPr>
          </a:p>
          <a:p>
            <a:pPr indent="-381000" lvl="0" marL="457200" marR="0" rtl="0" algn="l">
              <a:spcBef>
                <a:spcPts val="0"/>
              </a:spcBef>
              <a:buClr>
                <a:srgbClr val="00877C"/>
              </a:buClr>
              <a:buSzPct val="100000"/>
              <a:buFont typeface="Calibri"/>
              <a:buChar char="●"/>
            </a:pPr>
            <a:r>
              <a:rPr b="1" i="0" lang="en-US" sz="2400" u="none" cap="none" strike="noStrike">
                <a:solidFill>
                  <a:srgbClr val="00877C"/>
                </a:solidFill>
                <a:latin typeface="Calibri"/>
                <a:ea typeface="Calibri"/>
                <a:cs typeface="Calibri"/>
                <a:sym typeface="Calibri"/>
              </a:rPr>
              <a:t>Introductions</a:t>
            </a:r>
          </a:p>
          <a:p>
            <a:pPr indent="-381000" lvl="1" marL="914400" marR="0" rtl="0" algn="l">
              <a:spcBef>
                <a:spcPts val="0"/>
              </a:spcBef>
              <a:buClr>
                <a:srgbClr val="00877C"/>
              </a:buClr>
              <a:buSzPct val="100000"/>
              <a:buFont typeface="Calibri"/>
              <a:buChar char="○"/>
            </a:pPr>
            <a:r>
              <a:rPr lang="en-US" sz="2400">
                <a:solidFill>
                  <a:srgbClr val="00877C"/>
                </a:solidFill>
                <a:latin typeface="Calibri"/>
                <a:ea typeface="Calibri"/>
                <a:cs typeface="Calibri"/>
                <a:sym typeface="Calibri"/>
              </a:rPr>
              <a:t>Name</a:t>
            </a:r>
          </a:p>
          <a:p>
            <a:pPr indent="-381000" lvl="1" marL="914400" marR="0" rtl="0" algn="l">
              <a:spcBef>
                <a:spcPts val="0"/>
              </a:spcBef>
              <a:buClr>
                <a:srgbClr val="00877C"/>
              </a:buClr>
              <a:buSzPct val="100000"/>
              <a:buFont typeface="Calibri"/>
              <a:buChar char="○"/>
            </a:pPr>
            <a:r>
              <a:rPr lang="en-US" sz="2400">
                <a:solidFill>
                  <a:srgbClr val="00877C"/>
                </a:solidFill>
                <a:latin typeface="Calibri"/>
                <a:ea typeface="Calibri"/>
                <a:cs typeface="Calibri"/>
                <a:sym typeface="Calibri"/>
              </a:rPr>
              <a:t>Campaign</a:t>
            </a:r>
          </a:p>
          <a:p>
            <a:pPr indent="-381000" lvl="0" marL="457200" marR="0" rtl="0" algn="l">
              <a:spcBef>
                <a:spcPts val="0"/>
              </a:spcBef>
              <a:buClr>
                <a:srgbClr val="00877C"/>
              </a:buClr>
              <a:buSzPct val="100000"/>
              <a:buFont typeface="Calibri"/>
              <a:buChar char="●"/>
            </a:pPr>
            <a:r>
              <a:rPr b="1" lang="en-US" sz="2400">
                <a:solidFill>
                  <a:srgbClr val="00877C"/>
                </a:solidFill>
                <a:latin typeface="Calibri"/>
                <a:ea typeface="Calibri"/>
                <a:cs typeface="Calibri"/>
                <a:sym typeface="Calibri"/>
              </a:rPr>
              <a:t>Expectations &amp; Top</a:t>
            </a:r>
          </a:p>
          <a:p>
            <a:pPr lvl="0" marR="0" rtl="0" algn="l">
              <a:spcBef>
                <a:spcPts val="0"/>
              </a:spcBef>
              <a:buNone/>
            </a:pPr>
            <a:r>
              <a:rPr b="1" lang="en-US" sz="2400">
                <a:solidFill>
                  <a:srgbClr val="00877C"/>
                </a:solidFill>
                <a:latin typeface="Calibri"/>
                <a:ea typeface="Calibri"/>
                <a:cs typeface="Calibri"/>
                <a:sym typeface="Calibri"/>
              </a:rPr>
              <a:t>	of Mind Questions </a:t>
            </a:r>
          </a:p>
          <a:p>
            <a:pPr lvl="0" marR="0" rtl="0" algn="l">
              <a:spcBef>
                <a:spcPts val="0"/>
              </a:spcBef>
              <a:buNone/>
            </a:pPr>
            <a:r>
              <a:t/>
            </a:r>
            <a:endParaRPr b="1" sz="2400">
              <a:solidFill>
                <a:srgbClr val="00877C"/>
              </a:solidFill>
              <a:latin typeface="Calibri"/>
              <a:ea typeface="Calibri"/>
              <a:cs typeface="Calibri"/>
              <a:sym typeface="Calibri"/>
            </a:endParaRPr>
          </a:p>
        </p:txBody>
      </p:sp>
      <p:sp>
        <p:nvSpPr>
          <p:cNvPr id="34" name="Shape 34"/>
          <p:cNvSpPr txBox="1"/>
          <p:nvPr/>
        </p:nvSpPr>
        <p:spPr>
          <a:xfrm>
            <a:off x="506025" y="319595"/>
            <a:ext cx="7575599" cy="7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a:solidFill>
                  <a:srgbClr val="542E19"/>
                </a:solidFill>
                <a:latin typeface="Calibri"/>
                <a:ea typeface="Calibri"/>
                <a:cs typeface="Calibri"/>
                <a:sym typeface="Calibri"/>
              </a:rPr>
              <a:t>WHO’S AROUND THE TABLE?</a:t>
            </a:r>
          </a:p>
        </p:txBody>
      </p:sp>
      <p:pic>
        <p:nvPicPr>
          <p:cNvPr id="35" name="Shape 35"/>
          <p:cNvPicPr preferRelativeResize="0"/>
          <p:nvPr/>
        </p:nvPicPr>
        <p:blipFill>
          <a:blip r:embed="rId3">
            <a:alphaModFix/>
          </a:blip>
          <a:stretch>
            <a:fillRect/>
          </a:stretch>
        </p:blipFill>
        <p:spPr>
          <a:xfrm>
            <a:off x="3696775" y="1126399"/>
            <a:ext cx="3914324" cy="2700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nvSpPr>
        <p:spPr>
          <a:xfrm>
            <a:off x="506025" y="341766"/>
            <a:ext cx="7575600" cy="7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4000" u="none" cap="none" strike="noStrike">
                <a:solidFill>
                  <a:srgbClr val="542E19"/>
                </a:solidFill>
                <a:latin typeface="Calibri"/>
                <a:ea typeface="Calibri"/>
                <a:cs typeface="Calibri"/>
                <a:sym typeface="Calibri"/>
              </a:rPr>
              <a:t>Agenda</a:t>
            </a:r>
          </a:p>
        </p:txBody>
      </p:sp>
      <p:sp>
        <p:nvSpPr>
          <p:cNvPr id="42" name="Shape 42"/>
          <p:cNvSpPr txBox="1"/>
          <p:nvPr/>
        </p:nvSpPr>
        <p:spPr>
          <a:xfrm>
            <a:off x="1121450" y="1550575"/>
            <a:ext cx="5837100" cy="3970200"/>
          </a:xfrm>
          <a:prstGeom prst="rect">
            <a:avLst/>
          </a:prstGeom>
          <a:noFill/>
          <a:ln>
            <a:noFill/>
          </a:ln>
        </p:spPr>
        <p:txBody>
          <a:bodyPr anchorCtr="0" anchor="t" bIns="45700" lIns="91425" rIns="91425" tIns="45700">
            <a:noAutofit/>
          </a:bodyPr>
          <a:lstStyle/>
          <a:p>
            <a:pPr indent="-419100" lvl="0" marL="457200" rtl="0">
              <a:lnSpc>
                <a:spcPct val="115000"/>
              </a:lnSpc>
              <a:spcBef>
                <a:spcPts val="0"/>
              </a:spcBef>
              <a:buClr>
                <a:srgbClr val="00877C"/>
              </a:buClr>
              <a:buSzPct val="100000"/>
              <a:buChar char="●"/>
            </a:pPr>
            <a:r>
              <a:rPr b="1" lang="en-US" sz="3000">
                <a:solidFill>
                  <a:srgbClr val="00877C"/>
                </a:solidFill>
              </a:rPr>
              <a:t>Sustainable Leadership 101</a:t>
            </a:r>
          </a:p>
          <a:p>
            <a:pPr lvl="0" rtl="0">
              <a:lnSpc>
                <a:spcPct val="115000"/>
              </a:lnSpc>
              <a:spcBef>
                <a:spcPts val="0"/>
              </a:spcBef>
              <a:buNone/>
            </a:pPr>
            <a:r>
              <a:t/>
            </a:r>
            <a:endParaRPr b="1" sz="3000">
              <a:solidFill>
                <a:srgbClr val="00877C"/>
              </a:solidFill>
            </a:endParaRPr>
          </a:p>
          <a:p>
            <a:pPr indent="-419100" lvl="0" marL="457200" rtl="0">
              <a:lnSpc>
                <a:spcPct val="115000"/>
              </a:lnSpc>
              <a:spcBef>
                <a:spcPts val="0"/>
              </a:spcBef>
              <a:buClr>
                <a:srgbClr val="00877C"/>
              </a:buClr>
              <a:buSzPct val="100000"/>
              <a:buChar char="●"/>
            </a:pPr>
            <a:r>
              <a:rPr b="1" lang="en-US" sz="3000">
                <a:solidFill>
                  <a:srgbClr val="00877C"/>
                </a:solidFill>
              </a:rPr>
              <a:t>Collaboration</a:t>
            </a:r>
          </a:p>
          <a:p>
            <a:pPr lvl="0" rtl="0">
              <a:lnSpc>
                <a:spcPct val="115000"/>
              </a:lnSpc>
              <a:spcBef>
                <a:spcPts val="0"/>
              </a:spcBef>
              <a:buNone/>
            </a:pPr>
            <a:r>
              <a:t/>
            </a:r>
            <a:endParaRPr b="1" sz="3000">
              <a:solidFill>
                <a:srgbClr val="00877C"/>
              </a:solidFill>
            </a:endParaRPr>
          </a:p>
          <a:p>
            <a:pPr indent="-419100" lvl="0" marL="457200" rtl="0">
              <a:lnSpc>
                <a:spcPct val="115000"/>
              </a:lnSpc>
              <a:spcBef>
                <a:spcPts val="0"/>
              </a:spcBef>
              <a:buClr>
                <a:srgbClr val="00877C"/>
              </a:buClr>
              <a:buSzPct val="100000"/>
              <a:buChar char="●"/>
            </a:pPr>
            <a:r>
              <a:rPr b="1" lang="en-US" sz="3000">
                <a:solidFill>
                  <a:srgbClr val="00877C"/>
                </a:solidFill>
              </a:rPr>
              <a:t>Power Mapping</a:t>
            </a:r>
          </a:p>
          <a:p>
            <a:pPr indent="0" lvl="0" marL="0" marR="0" rtl="0" algn="l">
              <a:spcBef>
                <a:spcPts val="0"/>
              </a:spcBef>
              <a:buNone/>
            </a:pPr>
            <a:r>
              <a:t/>
            </a:r>
            <a:endParaRPr b="1" sz="1600">
              <a:solidFill>
                <a:srgbClr val="542E1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nvSpPr>
        <p:spPr>
          <a:xfrm>
            <a:off x="1030146" y="5521123"/>
            <a:ext cx="7153199" cy="1354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5400" u="none" cap="none" strike="noStrike">
                <a:solidFill>
                  <a:srgbClr val="EE5D1B"/>
                </a:solidFill>
                <a:latin typeface="Calibri"/>
                <a:ea typeface="Calibri"/>
                <a:cs typeface="Calibri"/>
                <a:sym typeface="Calibri"/>
              </a:rPr>
              <a:t>Leadership Retreat</a:t>
            </a:r>
          </a:p>
          <a:p>
            <a:pPr indent="0" lvl="0" marL="0" marR="0" rtl="0" algn="ctr">
              <a:spcBef>
                <a:spcPts val="0"/>
              </a:spcBef>
              <a:buSzPct val="25000"/>
              <a:buNone/>
            </a:pPr>
            <a:r>
              <a:rPr b="1" i="0" lang="en-US" sz="2800" u="none" cap="none" strike="noStrike">
                <a:solidFill>
                  <a:srgbClr val="EE5D1B"/>
                </a:solidFill>
                <a:latin typeface="Calibri"/>
                <a:ea typeface="Calibri"/>
                <a:cs typeface="Calibri"/>
                <a:sym typeface="Calibri"/>
              </a:rPr>
              <a:t>Fall 2015</a:t>
            </a:r>
          </a:p>
        </p:txBody>
      </p:sp>
      <p:sp>
        <p:nvSpPr>
          <p:cNvPr id="48" name="Shape 48"/>
          <p:cNvSpPr txBox="1"/>
          <p:nvPr/>
        </p:nvSpPr>
        <p:spPr>
          <a:xfrm>
            <a:off x="9566125" y="2501725"/>
            <a:ext cx="10832400" cy="1263899"/>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9" name="Shape 49"/>
          <p:cNvSpPr txBox="1"/>
          <p:nvPr/>
        </p:nvSpPr>
        <p:spPr>
          <a:xfrm>
            <a:off x="2084675" y="3047125"/>
            <a:ext cx="214200" cy="718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50" name="Shape 50"/>
          <p:cNvSpPr txBox="1"/>
          <p:nvPr/>
        </p:nvSpPr>
        <p:spPr>
          <a:xfrm>
            <a:off x="-55200" y="-197975"/>
            <a:ext cx="9254400" cy="2014500"/>
          </a:xfrm>
          <a:prstGeom prst="rect">
            <a:avLst/>
          </a:prstGeom>
          <a:noFill/>
          <a:ln>
            <a:noFill/>
          </a:ln>
        </p:spPr>
        <p:txBody>
          <a:bodyPr anchorCtr="0" anchor="ctr" bIns="91425" lIns="91425" rIns="91425" tIns="91425">
            <a:noAutofit/>
          </a:bodyPr>
          <a:lstStyle/>
          <a:p>
            <a:pPr lvl="0" rtl="0">
              <a:spcBef>
                <a:spcPts val="0"/>
              </a:spcBef>
              <a:buNone/>
            </a:pPr>
            <a:r>
              <a:rPr b="1" lang="en-US" sz="6000">
                <a:solidFill>
                  <a:srgbClr val="EEEEEE"/>
                </a:solidFill>
                <a:latin typeface="Calibri"/>
                <a:ea typeface="Calibri"/>
                <a:cs typeface="Calibri"/>
                <a:sym typeface="Calibri"/>
              </a:rPr>
              <a:t>Community Organizing &amp; Advocacy:</a:t>
            </a:r>
          </a:p>
        </p:txBody>
      </p:sp>
      <p:pic>
        <p:nvPicPr>
          <p:cNvPr id="51" name="Shape 51"/>
          <p:cNvPicPr preferRelativeResize="0"/>
          <p:nvPr/>
        </p:nvPicPr>
        <p:blipFill rotWithShape="1">
          <a:blip r:embed="rId3">
            <a:alphaModFix/>
          </a:blip>
          <a:srcRect b="1129" l="2700" r="-2700" t="-1130"/>
          <a:stretch/>
        </p:blipFill>
        <p:spPr>
          <a:xfrm>
            <a:off x="-218800" y="592725"/>
            <a:ext cx="9692579" cy="6204928"/>
          </a:xfrm>
          <a:prstGeom prst="rect">
            <a:avLst/>
          </a:prstGeom>
          <a:noFill/>
          <a:ln>
            <a:noFill/>
          </a:ln>
        </p:spPr>
      </p:pic>
      <p:sp>
        <p:nvSpPr>
          <p:cNvPr id="52" name="Shape 52"/>
          <p:cNvSpPr txBox="1"/>
          <p:nvPr/>
        </p:nvSpPr>
        <p:spPr>
          <a:xfrm>
            <a:off x="-218800" y="-36575"/>
            <a:ext cx="9430500" cy="820500"/>
          </a:xfrm>
          <a:prstGeom prst="rect">
            <a:avLst/>
          </a:prstGeom>
          <a:solidFill>
            <a:srgbClr val="00877C"/>
          </a:solidFill>
          <a:ln>
            <a:noFill/>
          </a:ln>
        </p:spPr>
        <p:txBody>
          <a:bodyPr anchorCtr="0" anchor="t" bIns="91425" lIns="91425" rIns="91425" tIns="91425">
            <a:noAutofit/>
          </a:bodyPr>
          <a:lstStyle/>
          <a:p>
            <a:pPr lvl="0" rtl="0">
              <a:spcBef>
                <a:spcPts val="0"/>
              </a:spcBef>
              <a:buNone/>
            </a:pPr>
            <a:r>
              <a:rPr b="1" lang="en-US" sz="3600">
                <a:solidFill>
                  <a:srgbClr val="FFFFFF"/>
                </a:solidFill>
                <a:latin typeface="Calibri"/>
                <a:ea typeface="Calibri"/>
                <a:cs typeface="Calibri"/>
                <a:sym typeface="Calibri"/>
              </a:rPr>
              <a:t>  Sustainable Leadership 101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9" name="Shape 59"/>
          <p:cNvSpPr txBox="1"/>
          <p:nvPr/>
        </p:nvSpPr>
        <p:spPr>
          <a:xfrm>
            <a:off x="379900" y="526200"/>
            <a:ext cx="8328600" cy="5111400"/>
          </a:xfrm>
          <a:prstGeom prst="rect">
            <a:avLst/>
          </a:prstGeom>
          <a:noFill/>
          <a:ln>
            <a:noFill/>
          </a:ln>
        </p:spPr>
        <p:txBody>
          <a:bodyPr anchorCtr="0" anchor="t" bIns="91425" lIns="91425" rIns="91425" tIns="91425">
            <a:noAutofit/>
          </a:bodyPr>
          <a:lstStyle/>
          <a:p>
            <a:pPr lvl="0" rtl="0">
              <a:lnSpc>
                <a:spcPct val="80000"/>
              </a:lnSpc>
              <a:spcBef>
                <a:spcPts val="700"/>
              </a:spcBef>
              <a:buNone/>
            </a:pPr>
            <a:r>
              <a:rPr b="1" lang="en-US" sz="3000">
                <a:solidFill>
                  <a:srgbClr val="EE5D1B"/>
                </a:solidFill>
              </a:rPr>
              <a:t>SUSTAINABLE LEADERSHIP</a:t>
            </a:r>
          </a:p>
          <a:p>
            <a:pPr lvl="0" rtl="0">
              <a:lnSpc>
                <a:spcPct val="80000"/>
              </a:lnSpc>
              <a:spcBef>
                <a:spcPts val="700"/>
              </a:spcBef>
              <a:buNone/>
            </a:pPr>
            <a:r>
              <a:rPr b="1" lang="en-US" sz="2400">
                <a:solidFill>
                  <a:srgbClr val="00877C"/>
                </a:solidFill>
              </a:rPr>
              <a:t>FOCUS:</a:t>
            </a:r>
          </a:p>
          <a:p>
            <a:pPr lvl="0" rtl="0">
              <a:lnSpc>
                <a:spcPct val="80000"/>
              </a:lnSpc>
              <a:spcBef>
                <a:spcPts val="700"/>
              </a:spcBef>
              <a:buNone/>
            </a:pPr>
            <a:r>
              <a:t/>
            </a:r>
            <a:endParaRPr b="1" sz="1200">
              <a:solidFill>
                <a:srgbClr val="00877C"/>
              </a:solidFill>
            </a:endParaRPr>
          </a:p>
          <a:p>
            <a:pPr indent="-406400" lvl="0" marL="457200" rtl="0">
              <a:lnSpc>
                <a:spcPct val="115000"/>
              </a:lnSpc>
              <a:spcBef>
                <a:spcPts val="0"/>
              </a:spcBef>
              <a:buClr>
                <a:srgbClr val="00877C"/>
              </a:buClr>
              <a:buSzPct val="100000"/>
              <a:buChar char="●"/>
            </a:pPr>
            <a:r>
              <a:rPr lang="en-US" sz="2800">
                <a:solidFill>
                  <a:srgbClr val="00877C"/>
                </a:solidFill>
              </a:rPr>
              <a:t>Who are you (</a:t>
            </a:r>
            <a:r>
              <a:rPr lang="en-US" sz="2800">
                <a:solidFill>
                  <a:srgbClr val="00877C"/>
                </a:solidFill>
              </a:rPr>
              <a:t>Mission/Vision)</a:t>
            </a:r>
          </a:p>
          <a:p>
            <a:pPr indent="-406400" lvl="0" marL="457200" rtl="0">
              <a:lnSpc>
                <a:spcPct val="115000"/>
              </a:lnSpc>
              <a:spcBef>
                <a:spcPts val="0"/>
              </a:spcBef>
              <a:buClr>
                <a:srgbClr val="00877C"/>
              </a:buClr>
              <a:buSzPct val="100000"/>
              <a:buChar char="●"/>
            </a:pPr>
            <a:r>
              <a:rPr lang="en-US" sz="2800">
                <a:solidFill>
                  <a:srgbClr val="00877C"/>
                </a:solidFill>
              </a:rPr>
              <a:t>Who’s not at the table (Diversity)</a:t>
            </a:r>
          </a:p>
          <a:p>
            <a:pPr indent="-406400" lvl="0" marL="457200" rtl="0">
              <a:lnSpc>
                <a:spcPct val="115000"/>
              </a:lnSpc>
              <a:spcBef>
                <a:spcPts val="0"/>
              </a:spcBef>
              <a:buClr>
                <a:srgbClr val="00877C"/>
              </a:buClr>
              <a:buSzPct val="100000"/>
              <a:buChar char="●"/>
            </a:pPr>
            <a:r>
              <a:rPr lang="en-US" sz="2800">
                <a:solidFill>
                  <a:srgbClr val="00877C"/>
                </a:solidFill>
              </a:rPr>
              <a:t>What’s in it for them</a:t>
            </a:r>
          </a:p>
          <a:p>
            <a:pPr indent="-406400" lvl="0" marL="457200" rtl="0">
              <a:lnSpc>
                <a:spcPct val="115000"/>
              </a:lnSpc>
              <a:spcBef>
                <a:spcPts val="0"/>
              </a:spcBef>
              <a:buClr>
                <a:srgbClr val="00877C"/>
              </a:buClr>
              <a:buSzPct val="100000"/>
              <a:buChar char="●"/>
            </a:pPr>
            <a:r>
              <a:rPr lang="en-US" sz="2800">
                <a:solidFill>
                  <a:srgbClr val="00877C"/>
                </a:solidFill>
              </a:rPr>
              <a:t>Logistics-Organization: Build your team</a:t>
            </a:r>
          </a:p>
          <a:p>
            <a:pPr indent="-406400" lvl="0" marL="457200" rtl="0">
              <a:lnSpc>
                <a:spcPct val="115000"/>
              </a:lnSpc>
              <a:spcBef>
                <a:spcPts val="0"/>
              </a:spcBef>
              <a:buClr>
                <a:srgbClr val="00877C"/>
              </a:buClr>
              <a:buSzPct val="100000"/>
              <a:buChar char="●"/>
            </a:pPr>
            <a:r>
              <a:rPr lang="en-US" sz="2800">
                <a:solidFill>
                  <a:srgbClr val="00877C"/>
                </a:solidFill>
              </a:rPr>
              <a:t>Relationships-Relationships-Relationships</a:t>
            </a:r>
          </a:p>
          <a:p>
            <a:pPr indent="-406400" lvl="0" marL="457200" rtl="0">
              <a:lnSpc>
                <a:spcPct val="115000"/>
              </a:lnSpc>
              <a:spcBef>
                <a:spcPts val="0"/>
              </a:spcBef>
              <a:buClr>
                <a:srgbClr val="00877C"/>
              </a:buClr>
              <a:buSzPct val="100000"/>
              <a:buChar char="●"/>
            </a:pPr>
            <a:r>
              <a:rPr lang="en-US" sz="2800">
                <a:solidFill>
                  <a:srgbClr val="00877C"/>
                </a:solidFill>
              </a:rPr>
              <a:t>Alternatives to meeting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66" name="Shape 66"/>
          <p:cNvSpPr txBox="1"/>
          <p:nvPr/>
        </p:nvSpPr>
        <p:spPr>
          <a:xfrm>
            <a:off x="379900" y="526200"/>
            <a:ext cx="8328600" cy="5111400"/>
          </a:xfrm>
          <a:prstGeom prst="rect">
            <a:avLst/>
          </a:prstGeom>
          <a:noFill/>
          <a:ln>
            <a:noFill/>
          </a:ln>
        </p:spPr>
        <p:txBody>
          <a:bodyPr anchorCtr="0" anchor="t" bIns="91425" lIns="91425" rIns="91425" tIns="91425">
            <a:noAutofit/>
          </a:bodyPr>
          <a:lstStyle/>
          <a:p>
            <a:pPr lvl="0" rtl="0">
              <a:lnSpc>
                <a:spcPct val="80000"/>
              </a:lnSpc>
              <a:spcBef>
                <a:spcPts val="700"/>
              </a:spcBef>
              <a:buNone/>
            </a:pPr>
            <a:r>
              <a:rPr b="1" lang="en-US" sz="3000">
                <a:solidFill>
                  <a:srgbClr val="542E19"/>
                </a:solidFill>
              </a:rPr>
              <a:t>ORGANIZATION’S MISSION AND VISION</a:t>
            </a:r>
          </a:p>
          <a:p>
            <a:pPr lvl="0" rtl="0">
              <a:lnSpc>
                <a:spcPct val="80000"/>
              </a:lnSpc>
              <a:spcBef>
                <a:spcPts val="700"/>
              </a:spcBef>
              <a:buNone/>
            </a:pPr>
            <a:r>
              <a:t/>
            </a:r>
            <a:endParaRPr sz="2400">
              <a:solidFill>
                <a:srgbClr val="00877C"/>
              </a:solidFill>
            </a:endParaRPr>
          </a:p>
          <a:p>
            <a:pPr indent="-406400" lvl="0" marL="457200" rtl="0">
              <a:lnSpc>
                <a:spcPct val="115000"/>
              </a:lnSpc>
              <a:spcBef>
                <a:spcPts val="0"/>
              </a:spcBef>
              <a:buClr>
                <a:srgbClr val="00877C"/>
              </a:buClr>
              <a:buSzPct val="100000"/>
              <a:buChar char="●"/>
            </a:pPr>
            <a:r>
              <a:rPr lang="en-US" sz="2800">
                <a:solidFill>
                  <a:srgbClr val="00877C"/>
                </a:solidFill>
              </a:rPr>
              <a:t>Mission/Vision – where do you want to be in 3 months,   6 months, one year (besides declared)?   (FT Towns, Colleges/Universities, Congregations, Schools’ work, events, social media, fundraising, etc.)</a:t>
            </a:r>
          </a:p>
          <a:p>
            <a:pPr indent="-406400" lvl="0" marL="457200" rtl="0">
              <a:lnSpc>
                <a:spcPct val="115000"/>
              </a:lnSpc>
              <a:spcBef>
                <a:spcPts val="0"/>
              </a:spcBef>
              <a:buClr>
                <a:srgbClr val="00877C"/>
              </a:buClr>
              <a:buSzPct val="100000"/>
              <a:buChar char="●"/>
            </a:pPr>
            <a:r>
              <a:rPr lang="en-US" sz="2800">
                <a:solidFill>
                  <a:srgbClr val="00877C"/>
                </a:solidFill>
              </a:rPr>
              <a:t>Structure – necessary as you grow.  Goal is to plan for the long term so work can continue.</a:t>
            </a:r>
          </a:p>
          <a:p>
            <a:pPr lvl="0" rtl="0">
              <a:lnSpc>
                <a:spcPct val="115000"/>
              </a:lnSpc>
              <a:spcBef>
                <a:spcPts val="0"/>
              </a:spcBef>
              <a:buNone/>
            </a:pPr>
            <a:r>
              <a:t/>
            </a:r>
            <a:endParaRPr sz="2800">
              <a:solidFill>
                <a:srgbClr val="00877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nvSpPr>
        <p:spPr>
          <a:xfrm>
            <a:off x="239650" y="283100"/>
            <a:ext cx="8026800" cy="5111400"/>
          </a:xfrm>
          <a:prstGeom prst="rect">
            <a:avLst/>
          </a:prstGeom>
          <a:noFill/>
          <a:ln>
            <a:noFill/>
          </a:ln>
        </p:spPr>
        <p:txBody>
          <a:bodyPr anchorCtr="0" anchor="t" bIns="91425" lIns="91425" rIns="91425" tIns="91425">
            <a:noAutofit/>
          </a:bodyPr>
          <a:lstStyle/>
          <a:p>
            <a:pPr lvl="0" rtl="0">
              <a:lnSpc>
                <a:spcPct val="115000"/>
              </a:lnSpc>
              <a:spcBef>
                <a:spcPts val="600"/>
              </a:spcBef>
              <a:buNone/>
            </a:pPr>
            <a:r>
              <a:rPr b="1" lang="en-US" sz="3600">
                <a:solidFill>
                  <a:srgbClr val="542E19"/>
                </a:solidFill>
              </a:rPr>
              <a:t>BUILDING YOUR TEAM</a:t>
            </a:r>
          </a:p>
          <a:p>
            <a:pPr lvl="0" rtl="0">
              <a:lnSpc>
                <a:spcPct val="115000"/>
              </a:lnSpc>
              <a:spcBef>
                <a:spcPts val="600"/>
              </a:spcBef>
              <a:buNone/>
            </a:pPr>
            <a:r>
              <a:rPr lang="en-US" sz="2300">
                <a:solidFill>
                  <a:srgbClr val="00877C"/>
                </a:solidFill>
              </a:rPr>
              <a:t>Engage individuals from different sectors:</a:t>
            </a:r>
          </a:p>
          <a:p>
            <a:pPr indent="0" lvl="0" marL="0" rtl="0">
              <a:lnSpc>
                <a:spcPct val="115000"/>
              </a:lnSpc>
              <a:spcBef>
                <a:spcPts val="600"/>
              </a:spcBef>
              <a:buNone/>
            </a:pPr>
            <a:r>
              <a:rPr lang="en-US" sz="2300">
                <a:solidFill>
                  <a:srgbClr val="00877C"/>
                </a:solidFill>
              </a:rPr>
              <a:t>   	  Academic  *  Business * Non-profit * Faith-based *     </a:t>
            </a:r>
          </a:p>
          <a:p>
            <a:pPr indent="0" lvl="0" marL="0" rtl="0">
              <a:lnSpc>
                <a:spcPct val="115000"/>
              </a:lnSpc>
              <a:spcBef>
                <a:spcPts val="600"/>
              </a:spcBef>
              <a:buNone/>
            </a:pPr>
            <a:r>
              <a:rPr lang="en-US" sz="2300">
                <a:solidFill>
                  <a:srgbClr val="00877C"/>
                </a:solidFill>
              </a:rPr>
              <a:t>       Partner Organizations</a:t>
            </a:r>
          </a:p>
          <a:p>
            <a:pPr lvl="0" rtl="0">
              <a:lnSpc>
                <a:spcPct val="115000"/>
              </a:lnSpc>
              <a:spcBef>
                <a:spcPts val="600"/>
              </a:spcBef>
              <a:buNone/>
            </a:pPr>
            <a:r>
              <a:rPr b="1" lang="en-US" sz="2300">
                <a:solidFill>
                  <a:srgbClr val="542E19"/>
                </a:solidFill>
              </a:rPr>
              <a:t>WHO KNOWS AND CARES ABOUT GLOBAL POVERTY  </a:t>
            </a:r>
          </a:p>
          <a:p>
            <a:pPr lvl="0" rtl="0">
              <a:lnSpc>
                <a:spcPct val="115000"/>
              </a:lnSpc>
              <a:spcBef>
                <a:spcPts val="600"/>
              </a:spcBef>
              <a:buNone/>
            </a:pPr>
            <a:r>
              <a:rPr b="1" lang="en-US" sz="2300">
                <a:solidFill>
                  <a:srgbClr val="542E19"/>
                </a:solidFill>
              </a:rPr>
              <a:t> AND GLOBAL SOLIDARITY</a:t>
            </a:r>
          </a:p>
          <a:p>
            <a:pPr lvl="0" rtl="0">
              <a:lnSpc>
                <a:spcPct val="115000"/>
              </a:lnSpc>
              <a:spcBef>
                <a:spcPts val="600"/>
              </a:spcBef>
              <a:buNone/>
            </a:pPr>
            <a:r>
              <a:rPr lang="en-US" sz="2300">
                <a:solidFill>
                  <a:srgbClr val="00877C"/>
                </a:solidFill>
              </a:rPr>
              <a:t>•  Who has already been touched by FT – experience with </a:t>
            </a:r>
          </a:p>
          <a:p>
            <a:pPr lvl="0" rtl="0">
              <a:lnSpc>
                <a:spcPct val="115000"/>
              </a:lnSpc>
              <a:spcBef>
                <a:spcPts val="600"/>
              </a:spcBef>
              <a:buNone/>
            </a:pPr>
            <a:r>
              <a:rPr lang="en-US" sz="2300">
                <a:solidFill>
                  <a:srgbClr val="00877C"/>
                </a:solidFill>
              </a:rPr>
              <a:t>        developing world</a:t>
            </a:r>
          </a:p>
          <a:p>
            <a:pPr lvl="0" rtl="0">
              <a:lnSpc>
                <a:spcPct val="115000"/>
              </a:lnSpc>
              <a:spcBef>
                <a:spcPts val="600"/>
              </a:spcBef>
              <a:buNone/>
            </a:pPr>
            <a:r>
              <a:rPr lang="en-US" sz="2300">
                <a:solidFill>
                  <a:srgbClr val="00877C"/>
                </a:solidFill>
              </a:rPr>
              <a:t>•  FTT’s, FT certifiers have lists </a:t>
            </a:r>
          </a:p>
          <a:p>
            <a:pPr lvl="0" rtl="0">
              <a:lnSpc>
                <a:spcPct val="115000"/>
              </a:lnSpc>
              <a:spcBef>
                <a:spcPts val="600"/>
              </a:spcBef>
              <a:buNone/>
            </a:pPr>
            <a:r>
              <a:rPr lang="en-US" sz="2300">
                <a:solidFill>
                  <a:srgbClr val="00877C"/>
                </a:solidFill>
              </a:rPr>
              <a:t>•  Don’t forget elected officials, Chamber of Commerce.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nvSpPr>
        <p:spPr>
          <a:xfrm>
            <a:off x="350700" y="0"/>
            <a:ext cx="6657600" cy="9513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79" name="Shape 79"/>
          <p:cNvSpPr txBox="1"/>
          <p:nvPr/>
        </p:nvSpPr>
        <p:spPr>
          <a:xfrm>
            <a:off x="407700" y="35100"/>
            <a:ext cx="8328600" cy="5111400"/>
          </a:xfrm>
          <a:prstGeom prst="rect">
            <a:avLst/>
          </a:prstGeom>
          <a:noFill/>
          <a:ln>
            <a:noFill/>
          </a:ln>
        </p:spPr>
        <p:txBody>
          <a:bodyPr anchorCtr="0" anchor="t" bIns="91425" lIns="91425" rIns="91425" tIns="91425">
            <a:noAutofit/>
          </a:bodyPr>
          <a:lstStyle/>
          <a:p>
            <a:pPr lvl="0" rtl="0">
              <a:lnSpc>
                <a:spcPct val="80000"/>
              </a:lnSpc>
              <a:spcBef>
                <a:spcPts val="700"/>
              </a:spcBef>
              <a:buNone/>
            </a:pPr>
            <a:r>
              <a:t/>
            </a:r>
            <a:endParaRPr sz="1800">
              <a:solidFill>
                <a:srgbClr val="00877C"/>
              </a:solidFill>
            </a:endParaRPr>
          </a:p>
          <a:p>
            <a:pPr lvl="0" rtl="0">
              <a:lnSpc>
                <a:spcPct val="115000"/>
              </a:lnSpc>
              <a:spcBef>
                <a:spcPts val="700"/>
              </a:spcBef>
              <a:buNone/>
            </a:pPr>
            <a:r>
              <a:rPr b="1" lang="en-US" sz="2800">
                <a:solidFill>
                  <a:srgbClr val="542E19"/>
                </a:solidFill>
              </a:rPr>
              <a:t>WHO’S ALREADY DOING IT</a:t>
            </a:r>
          </a:p>
          <a:p>
            <a:pPr lvl="0" rtl="0">
              <a:lnSpc>
                <a:spcPct val="115000"/>
              </a:lnSpc>
              <a:spcBef>
                <a:spcPts val="700"/>
              </a:spcBef>
              <a:buNone/>
            </a:pPr>
            <a:r>
              <a:rPr lang="en-US" sz="2800">
                <a:solidFill>
                  <a:srgbClr val="00877C"/>
                </a:solidFill>
              </a:rPr>
              <a:t>•  Store with FT Products</a:t>
            </a:r>
          </a:p>
          <a:p>
            <a:pPr lvl="0" rtl="0">
              <a:lnSpc>
                <a:spcPct val="115000"/>
              </a:lnSpc>
              <a:spcBef>
                <a:spcPts val="700"/>
              </a:spcBef>
              <a:buNone/>
            </a:pPr>
            <a:r>
              <a:rPr lang="en-US" sz="2800">
                <a:solidFill>
                  <a:srgbClr val="00877C"/>
                </a:solidFill>
              </a:rPr>
              <a:t>•  Organization using FT Products</a:t>
            </a:r>
          </a:p>
          <a:p>
            <a:pPr lvl="0" rtl="0">
              <a:lnSpc>
                <a:spcPct val="115000"/>
              </a:lnSpc>
              <a:spcBef>
                <a:spcPts val="700"/>
              </a:spcBef>
              <a:buNone/>
            </a:pPr>
            <a:r>
              <a:rPr lang="en-US" sz="2800">
                <a:solidFill>
                  <a:srgbClr val="00877C"/>
                </a:solidFill>
              </a:rPr>
              <a:t>•  Teacher using FT in the class</a:t>
            </a:r>
          </a:p>
          <a:p>
            <a:pPr lvl="0" rtl="0">
              <a:lnSpc>
                <a:spcPct val="115000"/>
              </a:lnSpc>
              <a:spcBef>
                <a:spcPts val="700"/>
              </a:spcBef>
              <a:buNone/>
            </a:pPr>
            <a:r>
              <a:rPr b="1" lang="en-US" sz="2800">
                <a:solidFill>
                  <a:srgbClr val="542E19"/>
                </a:solidFill>
              </a:rPr>
              <a:t> BE OPEN TO ALLIES</a:t>
            </a:r>
          </a:p>
          <a:p>
            <a:pPr lvl="0" rtl="0">
              <a:lnSpc>
                <a:spcPct val="115000"/>
              </a:lnSpc>
              <a:spcBef>
                <a:spcPts val="700"/>
              </a:spcBef>
              <a:buNone/>
            </a:pPr>
            <a:r>
              <a:rPr lang="en-US" sz="2800">
                <a:solidFill>
                  <a:srgbClr val="00877C"/>
                </a:solidFill>
              </a:rPr>
              <a:t>•  Environmental/sustainability groups</a:t>
            </a:r>
          </a:p>
          <a:p>
            <a:pPr lvl="0" rtl="0">
              <a:lnSpc>
                <a:spcPct val="115000"/>
              </a:lnSpc>
              <a:spcBef>
                <a:spcPts val="700"/>
              </a:spcBef>
              <a:buNone/>
            </a:pPr>
            <a:r>
              <a:rPr lang="en-US" sz="2800">
                <a:solidFill>
                  <a:srgbClr val="00877C"/>
                </a:solidFill>
              </a:rPr>
              <a:t>•  Food and Social Justice Initiatives</a:t>
            </a:r>
          </a:p>
          <a:p>
            <a:pPr lvl="0" rtl="0">
              <a:lnSpc>
                <a:spcPct val="115000"/>
              </a:lnSpc>
              <a:spcBef>
                <a:spcPts val="700"/>
              </a:spcBef>
              <a:buNone/>
            </a:pPr>
            <a:r>
              <a:rPr lang="en-US" sz="2800">
                <a:solidFill>
                  <a:srgbClr val="00877C"/>
                </a:solidFill>
              </a:rPr>
              <a:t>•  Sign ups from tabling events/public outreach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nvSpPr>
        <p:spPr>
          <a:xfrm>
            <a:off x="344775" y="319595"/>
            <a:ext cx="7575599" cy="7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a:solidFill>
                  <a:srgbClr val="EE5D1B"/>
                </a:solidFill>
                <a:latin typeface="Calibri"/>
                <a:ea typeface="Calibri"/>
                <a:cs typeface="Calibri"/>
                <a:sym typeface="Calibri"/>
              </a:rPr>
              <a:t>Partnerships:</a:t>
            </a:r>
          </a:p>
        </p:txBody>
      </p:sp>
      <p:sp>
        <p:nvSpPr>
          <p:cNvPr id="86" name="Shape 86"/>
          <p:cNvSpPr txBox="1"/>
          <p:nvPr/>
        </p:nvSpPr>
        <p:spPr>
          <a:xfrm>
            <a:off x="5656521" y="2052083"/>
            <a:ext cx="1616099" cy="36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rgbClr val="000000"/>
              </a:solidFill>
              <a:latin typeface="Calibri"/>
              <a:ea typeface="Calibri"/>
              <a:cs typeface="Calibri"/>
              <a:sym typeface="Calibri"/>
            </a:endParaRPr>
          </a:p>
        </p:txBody>
      </p:sp>
      <p:sp>
        <p:nvSpPr>
          <p:cNvPr id="87" name="Shape 87"/>
          <p:cNvSpPr txBox="1"/>
          <p:nvPr/>
        </p:nvSpPr>
        <p:spPr>
          <a:xfrm>
            <a:off x="506025" y="1280308"/>
            <a:ext cx="8678999" cy="4247399"/>
          </a:xfrm>
          <a:prstGeom prst="rect">
            <a:avLst/>
          </a:prstGeom>
          <a:noFill/>
          <a:ln>
            <a:noFill/>
          </a:ln>
        </p:spPr>
        <p:txBody>
          <a:bodyPr anchorCtr="0" anchor="t" bIns="45700" lIns="91425" rIns="91425" tIns="45700">
            <a:noAutofit/>
          </a:bodyPr>
          <a:lstStyle/>
          <a:p>
            <a:pPr lvl="0" marR="0" rtl="0" algn="l">
              <a:spcBef>
                <a:spcPts val="0"/>
              </a:spcBef>
              <a:buNone/>
            </a:pPr>
            <a:r>
              <a:rPr b="1" lang="en-US" sz="2400">
                <a:solidFill>
                  <a:srgbClr val="00877C"/>
                </a:solidFill>
                <a:latin typeface="Calibri"/>
                <a:ea typeface="Calibri"/>
                <a:cs typeface="Calibri"/>
                <a:sym typeface="Calibri"/>
              </a:rPr>
              <a:t>National Non-Profits:</a:t>
            </a:r>
          </a:p>
          <a:p>
            <a:pPr lvl="0" marR="0" rtl="0" algn="l">
              <a:spcBef>
                <a:spcPts val="0"/>
              </a:spcBef>
              <a:buNone/>
            </a:pPr>
            <a:r>
              <a:t/>
            </a:r>
            <a:endParaRPr sz="2400">
              <a:solidFill>
                <a:schemeClr val="dk1"/>
              </a:solidFill>
              <a:latin typeface="Calibri"/>
              <a:ea typeface="Calibri"/>
              <a:cs typeface="Calibri"/>
              <a:sym typeface="Calibri"/>
            </a:endParaRPr>
          </a:p>
          <a:p>
            <a:pPr lvl="0" marR="0" rtl="0" algn="l">
              <a:spcBef>
                <a:spcPts val="0"/>
              </a:spcBef>
              <a:buNone/>
            </a:pPr>
            <a:r>
              <a:t/>
            </a:r>
            <a:endParaRPr sz="2400">
              <a:solidFill>
                <a:schemeClr val="dk1"/>
              </a:solidFill>
              <a:latin typeface="Calibri"/>
              <a:ea typeface="Calibri"/>
              <a:cs typeface="Calibri"/>
              <a:sym typeface="Calibri"/>
            </a:endParaRPr>
          </a:p>
          <a:p>
            <a:pPr lvl="0" marR="0" rtl="0" algn="l">
              <a:spcBef>
                <a:spcPts val="0"/>
              </a:spcBef>
              <a:buNone/>
            </a:pPr>
            <a:r>
              <a:t/>
            </a:r>
            <a:endParaRPr sz="2400">
              <a:solidFill>
                <a:schemeClr val="dk1"/>
              </a:solidFill>
              <a:latin typeface="Calibri"/>
              <a:ea typeface="Calibri"/>
              <a:cs typeface="Calibri"/>
              <a:sym typeface="Calibri"/>
            </a:endParaRPr>
          </a:p>
          <a:p>
            <a:pPr lvl="0" marR="0" rtl="0" algn="l">
              <a:spcBef>
                <a:spcPts val="0"/>
              </a:spcBef>
              <a:buNone/>
            </a:pPr>
            <a:r>
              <a:t/>
            </a:r>
            <a:endParaRPr sz="2400">
              <a:solidFill>
                <a:schemeClr val="dk1"/>
              </a:solidFill>
              <a:latin typeface="Calibri"/>
              <a:ea typeface="Calibri"/>
              <a:cs typeface="Calibri"/>
              <a:sym typeface="Calibri"/>
            </a:endParaRPr>
          </a:p>
          <a:p>
            <a:pPr lvl="0" marR="0" rtl="0" algn="l">
              <a:spcBef>
                <a:spcPts val="0"/>
              </a:spcBef>
              <a:buNone/>
            </a:pPr>
            <a:r>
              <a:t/>
            </a:r>
            <a:endParaRPr sz="2400">
              <a:solidFill>
                <a:schemeClr val="dk1"/>
              </a:solidFill>
              <a:latin typeface="Calibri"/>
              <a:ea typeface="Calibri"/>
              <a:cs typeface="Calibri"/>
              <a:sym typeface="Calibri"/>
            </a:endParaRPr>
          </a:p>
          <a:p>
            <a:pPr lvl="0" marR="0" rtl="0" algn="l">
              <a:spcBef>
                <a:spcPts val="0"/>
              </a:spcBef>
              <a:buNone/>
            </a:pPr>
            <a:r>
              <a:t/>
            </a:r>
            <a:endParaRPr b="1" sz="2400">
              <a:solidFill>
                <a:srgbClr val="00877C"/>
              </a:solidFill>
              <a:latin typeface="Calibri"/>
              <a:ea typeface="Calibri"/>
              <a:cs typeface="Calibri"/>
              <a:sym typeface="Calibri"/>
            </a:endParaRPr>
          </a:p>
          <a:p>
            <a:pPr lvl="0" marR="0" rtl="0" algn="l">
              <a:spcBef>
                <a:spcPts val="0"/>
              </a:spcBef>
              <a:buNone/>
            </a:pPr>
            <a:r>
              <a:rPr b="1" lang="en-US" sz="2400">
                <a:solidFill>
                  <a:srgbClr val="00877C"/>
                </a:solidFill>
                <a:latin typeface="Calibri"/>
                <a:ea typeface="Calibri"/>
                <a:cs typeface="Calibri"/>
                <a:sym typeface="Calibri"/>
              </a:rPr>
              <a:t>Food Service Providers: </a:t>
            </a:r>
          </a:p>
        </p:txBody>
      </p:sp>
      <p:pic>
        <p:nvPicPr>
          <p:cNvPr descr="unicef.jpg" id="88" name="Shape 88"/>
          <p:cNvPicPr preferRelativeResize="0"/>
          <p:nvPr/>
        </p:nvPicPr>
        <p:blipFill>
          <a:blip r:embed="rId3">
            <a:alphaModFix/>
          </a:blip>
          <a:stretch>
            <a:fillRect/>
          </a:stretch>
        </p:blipFill>
        <p:spPr>
          <a:xfrm>
            <a:off x="344774" y="1907175"/>
            <a:ext cx="1993425" cy="1423875"/>
          </a:xfrm>
          <a:prstGeom prst="rect">
            <a:avLst/>
          </a:prstGeom>
          <a:noFill/>
          <a:ln>
            <a:noFill/>
          </a:ln>
        </p:spPr>
      </p:pic>
      <p:pic>
        <p:nvPicPr>
          <p:cNvPr descr="aramark.png" id="89" name="Shape 89"/>
          <p:cNvPicPr preferRelativeResize="0"/>
          <p:nvPr/>
        </p:nvPicPr>
        <p:blipFill>
          <a:blip r:embed="rId4">
            <a:alphaModFix/>
          </a:blip>
          <a:stretch>
            <a:fillRect/>
          </a:stretch>
        </p:blipFill>
        <p:spPr>
          <a:xfrm>
            <a:off x="687677" y="4642050"/>
            <a:ext cx="2531822" cy="721574"/>
          </a:xfrm>
          <a:prstGeom prst="rect">
            <a:avLst/>
          </a:prstGeom>
          <a:noFill/>
          <a:ln>
            <a:noFill/>
          </a:ln>
        </p:spPr>
      </p:pic>
      <p:pic>
        <p:nvPicPr>
          <p:cNvPr descr="fair-trade-logo.jpg" id="90" name="Shape 90"/>
          <p:cNvPicPr preferRelativeResize="0"/>
          <p:nvPr/>
        </p:nvPicPr>
        <p:blipFill>
          <a:blip r:embed="rId5">
            <a:alphaModFix/>
          </a:blip>
          <a:stretch>
            <a:fillRect/>
          </a:stretch>
        </p:blipFill>
        <p:spPr>
          <a:xfrm>
            <a:off x="2611333" y="1951186"/>
            <a:ext cx="2531824" cy="571088"/>
          </a:xfrm>
          <a:prstGeom prst="rect">
            <a:avLst/>
          </a:prstGeom>
          <a:noFill/>
          <a:ln>
            <a:noFill/>
          </a:ln>
        </p:spPr>
      </p:pic>
      <p:pic>
        <p:nvPicPr>
          <p:cNvPr descr="sodexo.jpeg" id="91" name="Shape 91"/>
          <p:cNvPicPr preferRelativeResize="0"/>
          <p:nvPr/>
        </p:nvPicPr>
        <p:blipFill>
          <a:blip r:embed="rId6">
            <a:alphaModFix/>
          </a:blip>
          <a:stretch>
            <a:fillRect/>
          </a:stretch>
        </p:blipFill>
        <p:spPr>
          <a:xfrm>
            <a:off x="6272937" y="4755398"/>
            <a:ext cx="1993425" cy="652101"/>
          </a:xfrm>
          <a:prstGeom prst="rect">
            <a:avLst/>
          </a:prstGeom>
          <a:noFill/>
          <a:ln>
            <a:noFill/>
          </a:ln>
        </p:spPr>
      </p:pic>
      <p:pic>
        <p:nvPicPr>
          <p:cNvPr descr="BApp.png" id="92" name="Shape 92"/>
          <p:cNvPicPr preferRelativeResize="0"/>
          <p:nvPr/>
        </p:nvPicPr>
        <p:blipFill>
          <a:blip r:embed="rId7">
            <a:alphaModFix/>
          </a:blip>
          <a:stretch>
            <a:fillRect/>
          </a:stretch>
        </p:blipFill>
        <p:spPr>
          <a:xfrm>
            <a:off x="3608875" y="4642050"/>
            <a:ext cx="2116075" cy="878800"/>
          </a:xfrm>
          <a:prstGeom prst="rect">
            <a:avLst/>
          </a:prstGeom>
          <a:noFill/>
          <a:ln>
            <a:noFill/>
          </a:ln>
        </p:spPr>
      </p:pic>
      <p:pic>
        <p:nvPicPr>
          <p:cNvPr descr="GX.jpeg" id="93" name="Shape 93"/>
          <p:cNvPicPr preferRelativeResize="0"/>
          <p:nvPr/>
        </p:nvPicPr>
        <p:blipFill>
          <a:blip r:embed="rId8">
            <a:alphaModFix/>
          </a:blip>
          <a:stretch>
            <a:fillRect/>
          </a:stretch>
        </p:blipFill>
        <p:spPr>
          <a:xfrm>
            <a:off x="7272625" y="2112712"/>
            <a:ext cx="1557550" cy="1557577"/>
          </a:xfrm>
          <a:prstGeom prst="rect">
            <a:avLst/>
          </a:prstGeom>
          <a:noFill/>
          <a:ln>
            <a:noFill/>
          </a:ln>
        </p:spPr>
      </p:pic>
      <p:pic>
        <p:nvPicPr>
          <p:cNvPr id="94" name="Shape 94"/>
          <p:cNvPicPr preferRelativeResize="0"/>
          <p:nvPr/>
        </p:nvPicPr>
        <p:blipFill>
          <a:blip r:embed="rId9">
            <a:alphaModFix/>
          </a:blip>
          <a:stretch>
            <a:fillRect/>
          </a:stretch>
        </p:blipFill>
        <p:spPr>
          <a:xfrm>
            <a:off x="2729687" y="2739123"/>
            <a:ext cx="2116076" cy="1023350"/>
          </a:xfrm>
          <a:prstGeom prst="rect">
            <a:avLst/>
          </a:prstGeom>
          <a:noFill/>
          <a:ln>
            <a:noFill/>
          </a:ln>
        </p:spPr>
      </p:pic>
      <p:pic>
        <p:nvPicPr>
          <p:cNvPr id="95" name="Shape 95"/>
          <p:cNvPicPr preferRelativeResize="0"/>
          <p:nvPr/>
        </p:nvPicPr>
        <p:blipFill>
          <a:blip r:embed="rId10">
            <a:alphaModFix/>
          </a:blip>
          <a:stretch>
            <a:fillRect/>
          </a:stretch>
        </p:blipFill>
        <p:spPr>
          <a:xfrm>
            <a:off x="5237250" y="2052075"/>
            <a:ext cx="1855300" cy="185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TT_templat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