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81" r:id="rId2"/>
    <p:sldId id="282" r:id="rId3"/>
    <p:sldId id="283" r:id="rId4"/>
    <p:sldId id="286" r:id="rId5"/>
    <p:sldId id="296" r:id="rId6"/>
    <p:sldId id="299" r:id="rId7"/>
    <p:sldId id="297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77C"/>
    <a:srgbClr val="542E19"/>
    <a:srgbClr val="EE5D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60" autoAdjust="0"/>
    <p:restoredTop sz="92586" autoAdjust="0"/>
  </p:normalViewPr>
  <p:slideViewPr>
    <p:cSldViewPr snapToGrid="0" snapToObjects="1">
      <p:cViewPr>
        <p:scale>
          <a:sx n="70" d="100"/>
          <a:sy n="70" d="100"/>
        </p:scale>
        <p:origin x="-2730" y="-840"/>
      </p:cViewPr>
      <p:guideLst>
        <p:guide orient="horz" pos="2160"/>
        <p:guide pos="56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AF90A-6487-4AC7-9D48-6C5602D2F621}" type="datetimeFigureOut">
              <a:rPr lang="en-US" smtClean="0"/>
              <a:pPr/>
              <a:t>7/22/2014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9849A-1C7E-40A0-A066-FE5C0F57AA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34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16D77-E939-4528-8A0E-DD85189DEDB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SLIDE</a:t>
            </a:r>
            <a:r>
              <a:rPr lang="en-US" b="1" baseline="0" dirty="0" smtClean="0"/>
              <a:t> 2: Cocoa FACTS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1—</a:t>
            </a:r>
          </a:p>
          <a:p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2—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half of this 75% comes from Cote d’Ivoire. The six largest cocoa producing countries are the Ivory Coast, Ghana, Indonesia, Nigeria, Brazil, and Cameroon</a:t>
            </a:r>
          </a:p>
          <a:p>
            <a:endParaRPr lang="en-GB" sz="1200" dirty="0" smtClean="0"/>
          </a:p>
          <a:p>
            <a:r>
              <a:rPr lang="en-GB" sz="1200" dirty="0" smtClean="0"/>
              <a:t>3—</a:t>
            </a:r>
            <a:r>
              <a:rPr lang="en-US" sz="1200" dirty="0" smtClean="0"/>
              <a:t>By 2020, this means that</a:t>
            </a:r>
            <a:r>
              <a:rPr lang="en-US" sz="1200" baseline="0" dirty="0" smtClean="0"/>
              <a:t> demand will outpace supply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16D77-E939-4528-8A0E-DD85189DEDB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16D77-E939-4528-8A0E-DD85189DEDB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Conventional: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/>
              <a:t>- Growers receive between 3.5% - 6.4% of the final value of a chocolate bar containing their cocoa.</a:t>
            </a:r>
          </a:p>
          <a:p>
            <a:endParaRPr lang="en-US" dirty="0" smtClean="0"/>
          </a:p>
          <a:p>
            <a:r>
              <a:rPr lang="en-US" dirty="0" smtClean="0"/>
              <a:t>Fair Trade: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</a:t>
            </a:r>
            <a:r>
              <a:rPr lang="en-US" sz="1200" dirty="0" smtClean="0"/>
              <a:t>Fair Trade premiums (an</a:t>
            </a:r>
            <a:r>
              <a:rPr lang="en-US" sz="1200" baseline="0" dirty="0" smtClean="0"/>
              <a:t> additional price paid above the cost of cocoa)</a:t>
            </a:r>
            <a:r>
              <a:rPr lang="en-US" sz="1200" dirty="0" smtClean="0"/>
              <a:t> ensure producer groups have the </a:t>
            </a:r>
            <a:r>
              <a:rPr lang="en-US" sz="1200" b="1" dirty="0" smtClean="0"/>
              <a:t>opportunity to invest</a:t>
            </a:r>
            <a:r>
              <a:rPr lang="en-US" sz="1200" dirty="0" smtClean="0"/>
              <a:t> in the future of their farms and communities. These funds are used</a:t>
            </a:r>
            <a:r>
              <a:rPr lang="en-US" sz="1200" baseline="0" dirty="0" smtClean="0"/>
              <a:t> for programs that are democratically decided upon.</a:t>
            </a: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</a:t>
            </a:r>
            <a:r>
              <a:rPr lang="en-US" sz="1200" dirty="0" smtClean="0"/>
              <a:t>Protection of a floor price – so </a:t>
            </a:r>
            <a:r>
              <a:rPr lang="en-US" sz="1200" b="1" dirty="0" smtClean="0"/>
              <a:t>producers never have to sell their crop below the price of production</a:t>
            </a:r>
          </a:p>
          <a:p>
            <a:pPr lvl="0"/>
            <a:r>
              <a:rPr lang="en-US" dirty="0" smtClean="0"/>
              <a:t>-</a:t>
            </a:r>
            <a:r>
              <a:rPr lang="en-US" sz="1200" dirty="0" smtClean="0"/>
              <a:t>Since 90% of the world's cocoa is grown on small family farms of 12 acres or less, </a:t>
            </a:r>
            <a:r>
              <a:rPr lang="en-US" sz="1200" b="1" dirty="0" smtClean="0"/>
              <a:t>Fair Trade cocoa is directly improving the standard of living </a:t>
            </a:r>
            <a:r>
              <a:rPr lang="en-US" sz="1200" dirty="0" smtClean="0"/>
              <a:t>for farmers in the poorest regions of the world.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16D77-E939-4528-8A0E-DD85189DEDB4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Conventional:</a:t>
            </a:r>
          </a:p>
          <a:p>
            <a:r>
              <a:rPr lang="en-US" b="1" dirty="0" smtClean="0"/>
              <a:t>-Farmers often use child labor </a:t>
            </a:r>
            <a:r>
              <a:rPr lang="en-US" dirty="0" smtClean="0"/>
              <a:t>to keep their prices competitive</a:t>
            </a:r>
          </a:p>
          <a:p>
            <a:r>
              <a:rPr lang="en-US" dirty="0" smtClean="0"/>
              <a:t>-Children are exposed to:</a:t>
            </a:r>
          </a:p>
          <a:p>
            <a:pPr lvl="1"/>
            <a:r>
              <a:rPr lang="en-US" dirty="0" smtClean="0"/>
              <a:t>Dangerous equipment</a:t>
            </a:r>
          </a:p>
          <a:p>
            <a:pPr lvl="1"/>
            <a:r>
              <a:rPr lang="en-US" dirty="0" smtClean="0"/>
              <a:t>Chemicals</a:t>
            </a:r>
          </a:p>
          <a:p>
            <a:pPr lvl="1"/>
            <a:r>
              <a:rPr lang="en-US" dirty="0" smtClean="0"/>
              <a:t>Demanding labor</a:t>
            </a:r>
          </a:p>
          <a:p>
            <a:r>
              <a:rPr lang="en-US" dirty="0" smtClean="0"/>
              <a:t>-Unable to attend school</a:t>
            </a:r>
          </a:p>
          <a:p>
            <a:endParaRPr lang="en-US" dirty="0" smtClean="0"/>
          </a:p>
          <a:p>
            <a:r>
              <a:rPr lang="en-US" dirty="0" smtClean="0"/>
              <a:t>Fair Trade:</a:t>
            </a:r>
          </a:p>
          <a:p>
            <a:pPr lvl="0"/>
            <a:r>
              <a:rPr lang="en-US" sz="1200" dirty="0" smtClean="0"/>
              <a:t>-Fair Trade cocoa producers are </a:t>
            </a:r>
            <a:r>
              <a:rPr lang="en-US" sz="1200" b="1" dirty="0" smtClean="0"/>
              <a:t>regularly audited against strict standards</a:t>
            </a:r>
            <a:r>
              <a:rPr lang="en-US" sz="1200" dirty="0" smtClean="0"/>
              <a:t> that prohibit child labor</a:t>
            </a:r>
          </a:p>
          <a:p>
            <a:pPr lvl="0"/>
            <a:r>
              <a:rPr lang="en-US" sz="1200" dirty="0" smtClean="0"/>
              <a:t>-When breaches are found, </a:t>
            </a:r>
            <a:r>
              <a:rPr lang="en-US" sz="1200" b="1" dirty="0" smtClean="0"/>
              <a:t>immediate action </a:t>
            </a:r>
            <a:r>
              <a:rPr lang="en-US" sz="1200" dirty="0" smtClean="0"/>
              <a:t>takes place to protect the children</a:t>
            </a:r>
          </a:p>
          <a:p>
            <a:pPr lvl="0"/>
            <a:r>
              <a:rPr lang="en-US" sz="1200" dirty="0" smtClean="0"/>
              <a:t>-Cocoa from farms found to be using child labor, will not enter the Fair Trade system or lose</a:t>
            </a:r>
            <a:r>
              <a:rPr lang="en-US" sz="1200" baseline="0" dirty="0" smtClean="0"/>
              <a:t> certification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16D77-E939-4528-8A0E-DD85189DEDB4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Conventional:</a:t>
            </a:r>
          </a:p>
          <a:p>
            <a:r>
              <a:rPr lang="en-US" sz="1000" b="1" dirty="0" smtClean="0"/>
              <a:t>-Farmers use pesticides</a:t>
            </a:r>
            <a:r>
              <a:rPr lang="en-US" sz="1000" dirty="0" smtClean="0"/>
              <a:t> to keep away bugs and diseases, and fertilizers that make plants grow faster.</a:t>
            </a:r>
          </a:p>
          <a:p>
            <a:r>
              <a:rPr lang="en-US" sz="1000" dirty="0" smtClean="0"/>
              <a:t>-Chemicals make the water and air dirty which then </a:t>
            </a:r>
            <a:r>
              <a:rPr lang="en-US" sz="1000" b="1" dirty="0" smtClean="0"/>
              <a:t>spread disease throughout the communities </a:t>
            </a:r>
          </a:p>
          <a:p>
            <a:r>
              <a:rPr lang="en-US" sz="1000" dirty="0" smtClean="0"/>
              <a:t>-The </a:t>
            </a:r>
            <a:r>
              <a:rPr lang="en-US" sz="1000" b="1" dirty="0" smtClean="0"/>
              <a:t>soil also becomes damaged </a:t>
            </a:r>
            <a:r>
              <a:rPr lang="en-US" sz="1000" dirty="0" smtClean="0"/>
              <a:t>which makes it difficult for crops to grow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Fair Trade:</a:t>
            </a:r>
          </a:p>
          <a:p>
            <a:r>
              <a:rPr lang="en-US" sz="1000" dirty="0" smtClean="0"/>
              <a:t>-</a:t>
            </a:r>
            <a:r>
              <a:rPr lang="en-US" sz="1200" b="1" dirty="0" smtClean="0"/>
              <a:t>Protects water </a:t>
            </a:r>
            <a:r>
              <a:rPr lang="en-US" sz="1200" dirty="0" smtClean="0"/>
              <a:t>resources and natural vegetation</a:t>
            </a:r>
          </a:p>
          <a:p>
            <a:r>
              <a:rPr lang="en-US" sz="1200" dirty="0" smtClean="0"/>
              <a:t>-Promotes </a:t>
            </a:r>
            <a:r>
              <a:rPr lang="en-US" sz="1200" b="1" dirty="0" smtClean="0"/>
              <a:t>agricultural diversification</a:t>
            </a:r>
            <a:r>
              <a:rPr lang="en-US" sz="1200" b="0" baseline="0" dirty="0" smtClean="0"/>
              <a:t> (the growing of other types of products on a farm)</a:t>
            </a:r>
            <a:r>
              <a:rPr lang="en-US" sz="1200" dirty="0" smtClean="0"/>
              <a:t>, controls erosion, and forbids slash and burn</a:t>
            </a:r>
          </a:p>
          <a:p>
            <a:r>
              <a:rPr lang="en-US" sz="1200" b="1" dirty="0" smtClean="0"/>
              <a:t>-Restricts the use of pesticides </a:t>
            </a:r>
            <a:r>
              <a:rPr lang="en-US" sz="1200" dirty="0" smtClean="0"/>
              <a:t>and fertilizers</a:t>
            </a:r>
          </a:p>
          <a:p>
            <a:r>
              <a:rPr lang="en-US" sz="1200" dirty="0" smtClean="0"/>
              <a:t>-Bans the use of genetically-modified organisms (GMOs)</a:t>
            </a:r>
          </a:p>
          <a:p>
            <a:r>
              <a:rPr lang="en-US" sz="1200" dirty="0" smtClean="0"/>
              <a:t>-Properly manages waste, water and energy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16D77-E939-4528-8A0E-DD85189DEDB4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16D77-E939-4528-8A0E-DD85189DEDB4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tt_CAMPAIGNS_logo_flattened.psd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98" y="1068982"/>
            <a:ext cx="2673351" cy="447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54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421" y="5337801"/>
            <a:ext cx="16234180" cy="1883152"/>
          </a:xfrm>
          <a:prstGeom prst="rect">
            <a:avLst/>
          </a:prstGeom>
        </p:spPr>
      </p:pic>
      <p:pic>
        <p:nvPicPr>
          <p:cNvPr id="5" name="Picture 4" descr="ftt_CAMPAIGNS_logo_flattened.psd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885" y="317109"/>
            <a:ext cx="813449" cy="136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45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252231"/>
            <a:ext cx="9161634" cy="6234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17" y="988934"/>
            <a:ext cx="4730767" cy="4730767"/>
          </a:xfrm>
          <a:prstGeom prst="rect">
            <a:avLst/>
          </a:prstGeom>
        </p:spPr>
      </p:pic>
      <p:pic>
        <p:nvPicPr>
          <p:cNvPr id="7" name="Picture 6" descr="ftt_CAMPAIGNS_logo_flattened.psd"/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885" y="317109"/>
            <a:ext cx="813449" cy="136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5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TT Label Headers tan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1730" y="1524005"/>
            <a:ext cx="13393979" cy="56150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421" y="5337801"/>
            <a:ext cx="16234180" cy="1883152"/>
          </a:xfrm>
          <a:prstGeom prst="rect">
            <a:avLst/>
          </a:prstGeom>
        </p:spPr>
      </p:pic>
      <p:pic>
        <p:nvPicPr>
          <p:cNvPr id="8" name="Picture 7" descr="ftt_CAMPAIGNS_logo_flattened.psd"/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885" y="317109"/>
            <a:ext cx="813449" cy="136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6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20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eenamerica.org/programs/fairtrade/products/chocolate.cfm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://www.globalexchange.org/fairtrade/campaigns/coco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airtrade.net/cocoa.html" TargetMode="External"/><Relationship Id="rId5" Type="http://schemas.openxmlformats.org/officeDocument/2006/relationships/hyperlink" Target="http://fairtradeusa.org/sites/default/files/FT_FAQ_Cocoa.pdf" TargetMode="External"/><Relationship Id="rId4" Type="http://schemas.openxmlformats.org/officeDocument/2006/relationships/image" Target="../media/image14.jpg"/><Relationship Id="rId9" Type="http://schemas.openxmlformats.org/officeDocument/2006/relationships/hyperlink" Target="http://makechocolatefair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9751" y="3722216"/>
            <a:ext cx="8140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chemeClr val="bg1"/>
              </a:solidFill>
              <a:latin typeface="Omnes   "/>
              <a:cs typeface="Omnes   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64" y="484332"/>
            <a:ext cx="3819163" cy="2547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42901" y="3722216"/>
            <a:ext cx="83975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542E19"/>
                </a:solidFill>
              </a:rPr>
              <a:t>Fair Trade Cocoa</a:t>
            </a:r>
            <a:endParaRPr lang="en-US" sz="4000" b="1" dirty="0">
              <a:solidFill>
                <a:srgbClr val="542E19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6448425"/>
            <a:ext cx="25336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52600" y="5715000"/>
            <a:ext cx="6172200" cy="19082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rgbClr val="542E1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400" dirty="0">
              <a:solidFill>
                <a:srgbClr val="542E19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Learn More at: www.FairTradeCampaigns.org </a:t>
            </a:r>
            <a:r>
              <a:rPr lang="en-US" sz="2400" dirty="0" smtClean="0">
                <a:solidFill>
                  <a:srgbClr val="00877C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542E19"/>
                </a:solidFill>
              </a:rPr>
              <a:t> </a:t>
            </a:r>
          </a:p>
          <a:p>
            <a:endParaRPr lang="en-US" sz="3200" dirty="0" smtClean="0">
              <a:solidFill>
                <a:srgbClr val="542E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3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2500" y="584944"/>
            <a:ext cx="6019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DD4814"/>
                </a:solidFill>
              </a:rPr>
              <a:t>Cocoa Fast Facts</a:t>
            </a:r>
            <a:endParaRPr lang="en-US" sz="4800" b="1" dirty="0">
              <a:solidFill>
                <a:srgbClr val="DD4814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1" y="1765161"/>
            <a:ext cx="7219949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42E19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Less than 5% of the world’s cocoa is Fair Trade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542E19"/>
              </a:solidFill>
              <a:latin typeface="Calibri" pitchFamily="34" charset="0"/>
              <a:ea typeface="Tahoma" pitchFamily="34" charset="0"/>
              <a:cs typeface="Calibri" pitchFamily="34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42E19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African countries produce 73% of </a:t>
            </a:r>
            <a:endParaRPr lang="en-US" sz="2800" dirty="0" smtClean="0">
              <a:solidFill>
                <a:srgbClr val="542E19"/>
              </a:solidFill>
              <a:latin typeface="Calibri" pitchFamily="34" charset="0"/>
              <a:ea typeface="Tahoma" pitchFamily="34" charset="0"/>
              <a:cs typeface="Calibri" pitchFamily="34" charset="0"/>
            </a:endParaRPr>
          </a:p>
          <a:p>
            <a:r>
              <a:rPr lang="en-US" sz="2800" dirty="0">
                <a:solidFill>
                  <a:srgbClr val="542E19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	 </a:t>
            </a:r>
            <a:r>
              <a:rPr lang="en-US" sz="2800" dirty="0" smtClean="0">
                <a:solidFill>
                  <a:srgbClr val="542E19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all </a:t>
            </a:r>
            <a:r>
              <a:rPr lang="en-US" sz="2800" dirty="0">
                <a:solidFill>
                  <a:srgbClr val="542E19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cocoa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542E19"/>
              </a:solidFill>
              <a:latin typeface="Calibri" pitchFamily="34" charset="0"/>
              <a:ea typeface="Tahoma" pitchFamily="34" charset="0"/>
              <a:cs typeface="Calibri" pitchFamily="34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42E19"/>
                </a:solidFill>
                <a:latin typeface="Calibri" pitchFamily="34" charset="0"/>
                <a:ea typeface="Tahoma" pitchFamily="34" charset="0"/>
                <a:cs typeface="Calibri" pitchFamily="34" charset="0"/>
              </a:rPr>
              <a:t>Demand for cocoa rises 3% annually </a:t>
            </a:r>
            <a:endParaRPr lang="en-US" sz="2800" dirty="0" smtClean="0">
              <a:solidFill>
                <a:srgbClr val="542E19"/>
              </a:solidFill>
            </a:endParaRPr>
          </a:p>
          <a:p>
            <a:endParaRPr lang="en-US" sz="3600" dirty="0" smtClean="0">
              <a:solidFill>
                <a:srgbClr val="542E19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6448425"/>
            <a:ext cx="25336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752600" y="5715000"/>
            <a:ext cx="6172200" cy="19082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rgbClr val="542E1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400" dirty="0">
              <a:solidFill>
                <a:srgbClr val="542E19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Learn More at: www.FairTradeCampaigns.org </a:t>
            </a:r>
            <a:r>
              <a:rPr lang="en-US" sz="2400" dirty="0" smtClean="0">
                <a:solidFill>
                  <a:srgbClr val="00877C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542E19"/>
                </a:solidFill>
              </a:rPr>
              <a:t> </a:t>
            </a:r>
          </a:p>
          <a:p>
            <a:endParaRPr lang="en-US" sz="3200" dirty="0" smtClean="0">
              <a:solidFill>
                <a:srgbClr val="542E19"/>
              </a:solidFill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253069"/>
            <a:ext cx="2230296" cy="3346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969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2499" y="584944"/>
            <a:ext cx="6267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DD4814"/>
                </a:solidFill>
                <a:latin typeface="+mj-lt"/>
              </a:rPr>
              <a:t>The Need for Fair Trade</a:t>
            </a:r>
            <a:endParaRPr lang="en-US" sz="4800" b="1" dirty="0">
              <a:solidFill>
                <a:srgbClr val="DD4814"/>
              </a:solidFill>
              <a:latin typeface="+mj-lt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6448425"/>
            <a:ext cx="25336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752600" y="5715000"/>
            <a:ext cx="6172200" cy="19082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rgbClr val="542E1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400" dirty="0">
              <a:solidFill>
                <a:srgbClr val="542E19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Learn More at: www.FairTradeCampaigns.org </a:t>
            </a:r>
            <a:r>
              <a:rPr lang="en-US" sz="2400" dirty="0" smtClean="0">
                <a:solidFill>
                  <a:srgbClr val="00877C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542E19"/>
                </a:solidFill>
              </a:rPr>
              <a:t> </a:t>
            </a:r>
          </a:p>
          <a:p>
            <a:endParaRPr lang="en-US" sz="3200" dirty="0" smtClean="0">
              <a:solidFill>
                <a:srgbClr val="542E1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2" y="1765161"/>
            <a:ext cx="518728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42E19"/>
                </a:solidFill>
                <a:latin typeface="Calibri" panose="020F0502020204030204" pitchFamily="34" charset="0"/>
              </a:rPr>
              <a:t>Cocoa is a $16 billion a year industry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542E19"/>
              </a:solidFill>
              <a:latin typeface="Calibri" panose="020F050202020403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42E19"/>
                </a:solidFill>
                <a:latin typeface="Calibri" panose="020F0502020204030204" pitchFamily="34" charset="0"/>
              </a:rPr>
              <a:t>Average annual revenue for cocoa farmers</a:t>
            </a:r>
            <a:r>
              <a:rPr lang="en-US" sz="2800" dirty="0" smtClean="0">
                <a:solidFill>
                  <a:srgbClr val="542E19"/>
                </a:solidFill>
                <a:latin typeface="Calibri" panose="020F0502020204030204" pitchFamily="34" charset="0"/>
              </a:rPr>
              <a:t>:</a:t>
            </a:r>
            <a:endParaRPr lang="en-US" sz="2800" dirty="0">
              <a:solidFill>
                <a:srgbClr val="542E19"/>
              </a:solidFill>
              <a:latin typeface="Calibri" panose="020F0502020204030204" pitchFamily="34" charset="0"/>
            </a:endParaRPr>
          </a:p>
          <a:p>
            <a:pPr lvl="1"/>
            <a:r>
              <a:rPr lang="en-US" sz="2800" dirty="0">
                <a:solidFill>
                  <a:srgbClr val="542E19"/>
                </a:solidFill>
                <a:latin typeface="Calibri" panose="020F0502020204030204" pitchFamily="34" charset="0"/>
              </a:rPr>
              <a:t>-	Between $30 and $110 per </a:t>
            </a:r>
            <a:r>
              <a:rPr lang="en-US" sz="2800" dirty="0" smtClean="0">
                <a:solidFill>
                  <a:srgbClr val="542E19"/>
                </a:solidFill>
                <a:latin typeface="Calibri" panose="020F0502020204030204" pitchFamily="34" charset="0"/>
              </a:rPr>
              <a:t>	household</a:t>
            </a:r>
            <a:endParaRPr lang="en-US" sz="2800" dirty="0">
              <a:solidFill>
                <a:srgbClr val="542E19"/>
              </a:solidFill>
              <a:latin typeface="Calibri" panose="020F0502020204030204" pitchFamily="34" charset="0"/>
            </a:endParaRPr>
          </a:p>
          <a:p>
            <a:endParaRPr lang="en-US" sz="3600" dirty="0" smtClean="0">
              <a:solidFill>
                <a:srgbClr val="542E19"/>
              </a:solidFill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96" y="3168800"/>
            <a:ext cx="3657600" cy="2438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410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6448425"/>
            <a:ext cx="25336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752600" y="5715000"/>
            <a:ext cx="6172200" cy="19082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rgbClr val="542E1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400" dirty="0">
              <a:solidFill>
                <a:srgbClr val="542E19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Learn More at: www.FairTradeCampaigns.org </a:t>
            </a:r>
            <a:r>
              <a:rPr lang="en-US" sz="2400" dirty="0" smtClean="0">
                <a:solidFill>
                  <a:srgbClr val="00877C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542E19"/>
                </a:solidFill>
              </a:rPr>
              <a:t> </a:t>
            </a:r>
          </a:p>
          <a:p>
            <a:endParaRPr lang="en-US" sz="3200" dirty="0" smtClean="0">
              <a:solidFill>
                <a:srgbClr val="542E19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52499" y="584944"/>
            <a:ext cx="6267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DD4814"/>
                </a:solidFill>
                <a:latin typeface="+mj-lt"/>
              </a:rPr>
              <a:t>Cocoa and Wages</a:t>
            </a:r>
            <a:endParaRPr lang="en-US" sz="4800" b="1" dirty="0">
              <a:solidFill>
                <a:srgbClr val="DD4814"/>
              </a:solidFill>
              <a:latin typeface="+mj-lt"/>
            </a:endParaRPr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427572" y="1660002"/>
            <a:ext cx="3419856" cy="4054997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542E19"/>
                </a:solidFill>
              </a:rPr>
              <a:t>Conventional Cocoa</a:t>
            </a:r>
          </a:p>
          <a:p>
            <a:endParaRPr lang="en-US" sz="2000" dirty="0">
              <a:solidFill>
                <a:srgbClr val="542E19"/>
              </a:solidFill>
            </a:endParaRPr>
          </a:p>
          <a:p>
            <a:r>
              <a:rPr lang="en-US" sz="2000" dirty="0" smtClean="0">
                <a:solidFill>
                  <a:srgbClr val="542E19"/>
                </a:solidFill>
              </a:rPr>
              <a:t>Unstable global market prices</a:t>
            </a:r>
          </a:p>
          <a:p>
            <a:endParaRPr lang="en-US" sz="2000" dirty="0" smtClean="0">
              <a:solidFill>
                <a:srgbClr val="542E19"/>
              </a:solidFill>
            </a:endParaRPr>
          </a:p>
          <a:p>
            <a:r>
              <a:rPr lang="en-US" sz="2000" dirty="0" smtClean="0">
                <a:solidFill>
                  <a:srgbClr val="542E19"/>
                </a:solidFill>
              </a:rPr>
              <a:t>Harvests sold to middlemen</a:t>
            </a:r>
          </a:p>
          <a:p>
            <a:pPr marL="57150" lvl="1" indent="0">
              <a:buNone/>
            </a:pPr>
            <a:endParaRPr lang="en-US" sz="2000" dirty="0" smtClean="0"/>
          </a:p>
          <a:p>
            <a:pPr marL="57150" lvl="1" indent="0">
              <a:buNone/>
            </a:pPr>
            <a:endParaRPr lang="en-US" sz="2000" dirty="0"/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3928872" y="1660003"/>
            <a:ext cx="3419856" cy="283579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542E19"/>
                </a:solidFill>
              </a:rPr>
              <a:t>Fair Trade Cocoa</a:t>
            </a:r>
          </a:p>
          <a:p>
            <a:pPr marL="0" indent="0">
              <a:buNone/>
            </a:pPr>
            <a:endParaRPr lang="en-US" sz="2000" dirty="0">
              <a:solidFill>
                <a:srgbClr val="542E19"/>
              </a:solidFill>
            </a:endParaRPr>
          </a:p>
          <a:p>
            <a:r>
              <a:rPr lang="en-US" sz="2000" dirty="0" smtClean="0">
                <a:solidFill>
                  <a:srgbClr val="542E19"/>
                </a:solidFill>
              </a:rPr>
              <a:t>Opportunity for </a:t>
            </a:r>
            <a:r>
              <a:rPr lang="en-US" sz="2000" dirty="0">
                <a:solidFill>
                  <a:srgbClr val="542E19"/>
                </a:solidFill>
              </a:rPr>
              <a:t>i</a:t>
            </a:r>
            <a:r>
              <a:rPr lang="en-US" sz="2000" dirty="0" smtClean="0">
                <a:solidFill>
                  <a:srgbClr val="542E19"/>
                </a:solidFill>
              </a:rPr>
              <a:t>nvestment</a:t>
            </a:r>
            <a:endParaRPr lang="en-US" sz="2000" dirty="0">
              <a:solidFill>
                <a:srgbClr val="542E19"/>
              </a:solidFill>
            </a:endParaRPr>
          </a:p>
          <a:p>
            <a:endParaRPr lang="en-US" sz="2000" dirty="0" smtClean="0">
              <a:solidFill>
                <a:srgbClr val="542E19"/>
              </a:solidFill>
            </a:endParaRPr>
          </a:p>
          <a:p>
            <a:r>
              <a:rPr lang="en-US" sz="2000" dirty="0" smtClean="0">
                <a:solidFill>
                  <a:srgbClr val="542E19"/>
                </a:solidFill>
              </a:rPr>
              <a:t>Protection of a floor price</a:t>
            </a:r>
          </a:p>
          <a:p>
            <a:endParaRPr lang="en-US" sz="2000" dirty="0" smtClean="0">
              <a:solidFill>
                <a:srgbClr val="542E19"/>
              </a:solidFill>
            </a:endParaRPr>
          </a:p>
          <a:p>
            <a:r>
              <a:rPr lang="en-US" sz="2000" dirty="0" smtClean="0">
                <a:solidFill>
                  <a:srgbClr val="542E19"/>
                </a:solidFill>
              </a:rPr>
              <a:t>Directly improves a farmer’s standard of living</a:t>
            </a:r>
          </a:p>
          <a:p>
            <a:endParaRPr lang="en-US" sz="2000" dirty="0"/>
          </a:p>
        </p:txBody>
      </p:sp>
      <p:pic>
        <p:nvPicPr>
          <p:cNvPr id="20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6" y="4328071"/>
            <a:ext cx="2971800" cy="1981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646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6448425"/>
            <a:ext cx="25336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752600" y="5715000"/>
            <a:ext cx="6172200" cy="19082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rgbClr val="542E1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400" dirty="0">
              <a:solidFill>
                <a:srgbClr val="542E19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Learn More at: www.FairTradeCampaigns.org </a:t>
            </a:r>
            <a:r>
              <a:rPr lang="en-US" sz="2400" dirty="0" smtClean="0">
                <a:solidFill>
                  <a:srgbClr val="00877C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542E19"/>
                </a:solidFill>
              </a:rPr>
              <a:t> </a:t>
            </a:r>
          </a:p>
          <a:p>
            <a:endParaRPr lang="en-US" sz="3200" dirty="0" smtClean="0">
              <a:solidFill>
                <a:srgbClr val="542E19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52499" y="584944"/>
            <a:ext cx="6267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DD4814"/>
                </a:solidFill>
                <a:latin typeface="+mj-lt"/>
              </a:rPr>
              <a:t>Cocoa and Child Labor</a:t>
            </a:r>
            <a:endParaRPr lang="en-US" sz="4800" b="1" dirty="0">
              <a:solidFill>
                <a:srgbClr val="DD4814"/>
              </a:solidFill>
              <a:latin typeface="+mj-lt"/>
            </a:endParaRPr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427572" y="1660002"/>
            <a:ext cx="3419856" cy="4054997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542E19"/>
                </a:solidFill>
              </a:rPr>
              <a:t>Conventional Cocoa</a:t>
            </a:r>
          </a:p>
          <a:p>
            <a:endParaRPr lang="en-US" sz="2400" dirty="0">
              <a:solidFill>
                <a:srgbClr val="542E19"/>
              </a:solidFill>
            </a:endParaRPr>
          </a:p>
          <a:p>
            <a:r>
              <a:rPr lang="en-US" sz="2400" dirty="0">
                <a:solidFill>
                  <a:srgbClr val="542E19"/>
                </a:solidFill>
              </a:rPr>
              <a:t>An estimated 284,000 children work on cocoa farms</a:t>
            </a:r>
          </a:p>
          <a:p>
            <a:endParaRPr lang="en-US" sz="2400" dirty="0"/>
          </a:p>
          <a:p>
            <a:pPr marL="57150" lvl="1" indent="0">
              <a:buNone/>
            </a:pPr>
            <a:endParaRPr lang="en-US" sz="2400" dirty="0"/>
          </a:p>
          <a:p>
            <a:pPr marL="57150" lvl="1" indent="0">
              <a:buNone/>
            </a:pPr>
            <a:endParaRPr lang="en-US" sz="2400" dirty="0"/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3928872" y="1660003"/>
            <a:ext cx="3419856" cy="283579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542E19"/>
                </a:solidFill>
              </a:rPr>
              <a:t>Fair Trade Cocoa</a:t>
            </a:r>
          </a:p>
          <a:p>
            <a:pPr marL="0" indent="0">
              <a:buNone/>
            </a:pPr>
            <a:endParaRPr lang="en-US" sz="2400" dirty="0">
              <a:solidFill>
                <a:srgbClr val="542E19"/>
              </a:solidFill>
            </a:endParaRPr>
          </a:p>
          <a:p>
            <a:r>
              <a:rPr lang="en-US" sz="2400" dirty="0">
                <a:solidFill>
                  <a:srgbClr val="542E19"/>
                </a:solidFill>
              </a:rPr>
              <a:t>Regularly audited</a:t>
            </a:r>
          </a:p>
          <a:p>
            <a:endParaRPr lang="en-US" sz="2400" dirty="0">
              <a:solidFill>
                <a:srgbClr val="542E19"/>
              </a:solidFill>
            </a:endParaRPr>
          </a:p>
          <a:p>
            <a:r>
              <a:rPr lang="en-US" sz="2400" dirty="0">
                <a:solidFill>
                  <a:srgbClr val="542E19"/>
                </a:solidFill>
              </a:rPr>
              <a:t>Immediate action</a:t>
            </a:r>
          </a:p>
          <a:p>
            <a:endParaRPr lang="en-US" sz="2400" dirty="0">
              <a:solidFill>
                <a:srgbClr val="542E19"/>
              </a:solidFill>
            </a:endParaRPr>
          </a:p>
          <a:p>
            <a:endParaRPr lang="en-US" sz="2000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2" y="3941784"/>
            <a:ext cx="3657600" cy="2438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00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6448425"/>
            <a:ext cx="25336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752600" y="5715000"/>
            <a:ext cx="6172200" cy="19082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rgbClr val="542E1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400" dirty="0">
              <a:solidFill>
                <a:srgbClr val="542E19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Learn More at: www.FairTradeCampaigns.org </a:t>
            </a:r>
            <a:r>
              <a:rPr lang="en-US" sz="2400" dirty="0" smtClean="0">
                <a:solidFill>
                  <a:srgbClr val="00877C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542E19"/>
                </a:solidFill>
              </a:rPr>
              <a:t> </a:t>
            </a:r>
          </a:p>
          <a:p>
            <a:endParaRPr lang="en-US" sz="3200" dirty="0" smtClean="0">
              <a:solidFill>
                <a:srgbClr val="542E19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7572" y="584944"/>
            <a:ext cx="72400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DD4814"/>
                </a:solidFill>
                <a:latin typeface="+mj-lt"/>
              </a:rPr>
              <a:t>Cocoa and the Environment</a:t>
            </a:r>
            <a:endParaRPr lang="en-US" sz="4800" b="1" dirty="0">
              <a:solidFill>
                <a:srgbClr val="DD4814"/>
              </a:solidFill>
              <a:latin typeface="+mj-lt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627742" y="1660003"/>
            <a:ext cx="3419856" cy="4054997"/>
          </a:xfrm>
          <a:prstGeom prst="rect">
            <a:avLst/>
          </a:prstGeom>
          <a:ln w="317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rgbClr val="542E19"/>
                </a:solidFill>
              </a:rPr>
              <a:t>Conventional Cocoa</a:t>
            </a:r>
          </a:p>
          <a:p>
            <a:endParaRPr lang="en-US" sz="2400" dirty="0">
              <a:solidFill>
                <a:srgbClr val="542E19"/>
              </a:solidFill>
            </a:endParaRPr>
          </a:p>
          <a:p>
            <a:r>
              <a:rPr lang="en-US" sz="2400" dirty="0" smtClean="0">
                <a:solidFill>
                  <a:srgbClr val="542E19"/>
                </a:solidFill>
              </a:rPr>
              <a:t>Use of pesticides</a:t>
            </a:r>
          </a:p>
          <a:p>
            <a:endParaRPr lang="en-US" sz="2400" dirty="0">
              <a:solidFill>
                <a:srgbClr val="542E19"/>
              </a:solidFill>
            </a:endParaRPr>
          </a:p>
          <a:p>
            <a:r>
              <a:rPr lang="en-US" sz="2400" dirty="0" smtClean="0">
                <a:solidFill>
                  <a:srgbClr val="542E19"/>
                </a:solidFill>
              </a:rPr>
              <a:t>Spread of disease</a:t>
            </a:r>
          </a:p>
          <a:p>
            <a:endParaRPr lang="en-US" sz="2400" dirty="0">
              <a:solidFill>
                <a:srgbClr val="542E19"/>
              </a:solidFill>
            </a:endParaRPr>
          </a:p>
          <a:p>
            <a:r>
              <a:rPr lang="en-US" sz="2400" dirty="0" smtClean="0">
                <a:solidFill>
                  <a:srgbClr val="542E19"/>
                </a:solidFill>
              </a:rPr>
              <a:t>Damages soil</a:t>
            </a:r>
          </a:p>
          <a:p>
            <a:endParaRPr lang="en-US" sz="2400" dirty="0" smtClean="0">
              <a:solidFill>
                <a:srgbClr val="542E19"/>
              </a:solidFill>
            </a:endParaRPr>
          </a:p>
          <a:p>
            <a:pPr marL="57150" lvl="1" indent="0">
              <a:buNone/>
            </a:pPr>
            <a:endParaRPr lang="en-US" sz="2400" dirty="0" smtClean="0"/>
          </a:p>
          <a:p>
            <a:pPr marL="57150" lvl="1" indent="0">
              <a:buNone/>
            </a:pPr>
            <a:endParaRPr lang="en-US" sz="2400" dirty="0"/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3928872" y="1660003"/>
            <a:ext cx="3419856" cy="283579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rgbClr val="542E19"/>
                </a:solidFill>
              </a:rPr>
              <a:t>Fair Trade Cocoa</a:t>
            </a:r>
          </a:p>
          <a:p>
            <a:pPr marL="0" indent="0">
              <a:buNone/>
            </a:pPr>
            <a:endParaRPr lang="en-US" sz="2400" dirty="0">
              <a:solidFill>
                <a:srgbClr val="542E19"/>
              </a:solidFill>
            </a:endParaRPr>
          </a:p>
          <a:p>
            <a:r>
              <a:rPr lang="en-US" sz="2400" dirty="0">
                <a:solidFill>
                  <a:srgbClr val="542E19"/>
                </a:solidFill>
              </a:rPr>
              <a:t>Restricted use of pesticides </a:t>
            </a:r>
          </a:p>
          <a:p>
            <a:endParaRPr lang="en-US" sz="2400" dirty="0">
              <a:solidFill>
                <a:srgbClr val="542E19"/>
              </a:solidFill>
            </a:endParaRPr>
          </a:p>
          <a:p>
            <a:r>
              <a:rPr lang="en-US" sz="2400" dirty="0" smtClean="0">
                <a:solidFill>
                  <a:srgbClr val="542E19"/>
                </a:solidFill>
              </a:rPr>
              <a:t>Agricultural diversification</a:t>
            </a:r>
          </a:p>
          <a:p>
            <a:endParaRPr lang="en-US" sz="2400" dirty="0">
              <a:solidFill>
                <a:srgbClr val="542E19"/>
              </a:solidFill>
            </a:endParaRPr>
          </a:p>
          <a:p>
            <a:r>
              <a:rPr lang="en-US" sz="2400" dirty="0" smtClean="0">
                <a:solidFill>
                  <a:srgbClr val="542E19"/>
                </a:solidFill>
              </a:rPr>
              <a:t>Ban GMOs</a:t>
            </a:r>
            <a:endParaRPr lang="en-US" sz="2400" dirty="0">
              <a:solidFill>
                <a:srgbClr val="542E19"/>
              </a:solidFill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897" y="3875964"/>
            <a:ext cx="2642553" cy="1761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139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6448425"/>
            <a:ext cx="25336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752600" y="5715000"/>
            <a:ext cx="6172200" cy="19082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rgbClr val="542E1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400" dirty="0">
              <a:solidFill>
                <a:srgbClr val="542E19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Learn More at: www.FairTradeCampaigns.org </a:t>
            </a:r>
            <a:r>
              <a:rPr lang="en-US" sz="2400" dirty="0" smtClean="0">
                <a:solidFill>
                  <a:srgbClr val="00877C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542E19"/>
                </a:solidFill>
              </a:rPr>
              <a:t> </a:t>
            </a:r>
          </a:p>
          <a:p>
            <a:endParaRPr lang="en-US" sz="3200" dirty="0" smtClean="0">
              <a:solidFill>
                <a:srgbClr val="542E19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7572" y="584944"/>
            <a:ext cx="72400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DD4814"/>
                </a:solidFill>
                <a:latin typeface="+mj-lt"/>
              </a:rPr>
              <a:t>For more information:</a:t>
            </a:r>
            <a:endParaRPr lang="en-US" sz="4800" b="1" dirty="0">
              <a:solidFill>
                <a:srgbClr val="DD4814"/>
              </a:solidFill>
              <a:latin typeface="+mj-lt"/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403" y="2711051"/>
            <a:ext cx="3284136" cy="2189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66382" y="1709093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542E19"/>
                </a:solidFill>
              </a:rPr>
              <a:t>Fair Trade USA –</a:t>
            </a:r>
          </a:p>
          <a:p>
            <a:pPr marL="68580"/>
            <a:r>
              <a:rPr lang="en-US" sz="1100" dirty="0">
                <a:solidFill>
                  <a:srgbClr val="00877C"/>
                </a:solidFill>
                <a:hlinkClick r:id="rId5"/>
              </a:rPr>
              <a:t>http://fairtradeusa.org/sites/default/files/FT_FAQ_Cocoa.pdf</a:t>
            </a:r>
            <a:endParaRPr lang="en-US" sz="1100" dirty="0">
              <a:solidFill>
                <a:srgbClr val="00877C"/>
              </a:solidFill>
            </a:endParaRPr>
          </a:p>
          <a:p>
            <a:r>
              <a:rPr lang="en-US" sz="3200" dirty="0">
                <a:solidFill>
                  <a:srgbClr val="542E19"/>
                </a:solidFill>
              </a:rPr>
              <a:t>Fairtrade International –</a:t>
            </a:r>
          </a:p>
          <a:p>
            <a:pPr marL="68580"/>
            <a:r>
              <a:rPr lang="en-US" sz="1100" dirty="0">
                <a:solidFill>
                  <a:srgbClr val="00877C"/>
                </a:solidFill>
                <a:hlinkClick r:id="rId6"/>
              </a:rPr>
              <a:t>http://www.fairtrade.net/cocoa.html</a:t>
            </a:r>
            <a:endParaRPr lang="en-US" sz="1100" dirty="0">
              <a:solidFill>
                <a:srgbClr val="00877C"/>
              </a:solidFill>
            </a:endParaRPr>
          </a:p>
          <a:p>
            <a:r>
              <a:rPr lang="en-US" sz="3200" dirty="0">
                <a:solidFill>
                  <a:srgbClr val="542E19"/>
                </a:solidFill>
              </a:rPr>
              <a:t>Global Exchange – </a:t>
            </a:r>
          </a:p>
          <a:p>
            <a:pPr marL="68580"/>
            <a:r>
              <a:rPr lang="en-US" sz="1100" dirty="0">
                <a:solidFill>
                  <a:srgbClr val="00877C"/>
                </a:solidFill>
                <a:hlinkClick r:id="rId7"/>
              </a:rPr>
              <a:t>http://www.globalexchange.org/fairtrade/campaigns/cocoa</a:t>
            </a:r>
            <a:endParaRPr lang="en-US" sz="1100" dirty="0">
              <a:solidFill>
                <a:srgbClr val="00877C"/>
              </a:solidFill>
            </a:endParaRPr>
          </a:p>
          <a:p>
            <a:r>
              <a:rPr lang="en-US" sz="3200" dirty="0">
                <a:solidFill>
                  <a:srgbClr val="542E19"/>
                </a:solidFill>
              </a:rPr>
              <a:t>Green America – </a:t>
            </a:r>
          </a:p>
          <a:p>
            <a:pPr marL="68580"/>
            <a:r>
              <a:rPr lang="en-US" sz="1100" dirty="0">
                <a:hlinkClick r:id="rId8"/>
              </a:rPr>
              <a:t>http://www.greenamerica.org/programs/fairtrade/products/chocolate.cfm</a:t>
            </a:r>
            <a:endParaRPr lang="en-US" sz="1100" dirty="0"/>
          </a:p>
          <a:p>
            <a:r>
              <a:rPr lang="en-US" sz="3200" dirty="0">
                <a:solidFill>
                  <a:srgbClr val="542E19"/>
                </a:solidFill>
              </a:rPr>
              <a:t>Make Chocolate Fair – </a:t>
            </a:r>
          </a:p>
          <a:p>
            <a:pPr marL="68580"/>
            <a:r>
              <a:rPr lang="en-US" sz="1100" dirty="0">
                <a:solidFill>
                  <a:srgbClr val="00877C"/>
                </a:solidFill>
                <a:hlinkClick r:id="rId9"/>
              </a:rPr>
              <a:t>http://makechocolatefair.org/</a:t>
            </a:r>
            <a:endParaRPr lang="en-US" sz="1100" dirty="0">
              <a:solidFill>
                <a:srgbClr val="0087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0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TT_template-1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877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</TotalTime>
  <Words>580</Words>
  <Application>Microsoft Office PowerPoint</Application>
  <PresentationFormat>On-screen Show (4:3)</PresentationFormat>
  <Paragraphs>136</Paragraphs>
  <Slides>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FTT_template-1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Courtney Lang</dc:creator>
  <cp:lastModifiedBy>Alison Sackerson</cp:lastModifiedBy>
  <cp:revision>65</cp:revision>
  <dcterms:created xsi:type="dcterms:W3CDTF">2013-01-29T22:24:37Z</dcterms:created>
  <dcterms:modified xsi:type="dcterms:W3CDTF">2014-07-22T23:26:55Z</dcterms:modified>
</cp:coreProperties>
</file>