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3" r:id="rId3"/>
    <p:sldId id="276" r:id="rId4"/>
    <p:sldId id="257" r:id="rId5"/>
    <p:sldId id="258" r:id="rId6"/>
    <p:sldId id="299" r:id="rId7"/>
    <p:sldId id="300" r:id="rId8"/>
    <p:sldId id="278" r:id="rId9"/>
    <p:sldId id="291" r:id="rId10"/>
    <p:sldId id="292" r:id="rId11"/>
    <p:sldId id="301" r:id="rId12"/>
    <p:sldId id="293" r:id="rId13"/>
    <p:sldId id="302" r:id="rId14"/>
    <p:sldId id="296" r:id="rId15"/>
    <p:sldId id="308" r:id="rId16"/>
    <p:sldId id="312" r:id="rId17"/>
    <p:sldId id="325" r:id="rId18"/>
    <p:sldId id="318" r:id="rId19"/>
    <p:sldId id="319" r:id="rId20"/>
    <p:sldId id="320" r:id="rId21"/>
    <p:sldId id="321" r:id="rId22"/>
    <p:sldId id="322" r:id="rId23"/>
    <p:sldId id="314" r:id="rId24"/>
    <p:sldId id="315" r:id="rId25"/>
    <p:sldId id="316" r:id="rId26"/>
    <p:sldId id="317" r:id="rId27"/>
    <p:sldId id="275" r:id="rId28"/>
    <p:sldId id="324" r:id="rId29"/>
    <p:sldId id="290" r:id="rId30"/>
    <p:sldId id="309" r:id="rId31"/>
    <p:sldId id="311" r:id="rId32"/>
    <p:sldId id="289" r:id="rId33"/>
    <p:sldId id="263" r:id="rId34"/>
    <p:sldId id="266" r:id="rId35"/>
    <p:sldId id="265" r:id="rId36"/>
    <p:sldId id="323" r:id="rId37"/>
    <p:sldId id="268" r:id="rId38"/>
    <p:sldId id="294" r:id="rId39"/>
    <p:sldId id="297" r:id="rId40"/>
    <p:sldId id="298"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2717"/>
    <a:srgbClr val="F63D18"/>
    <a:srgbClr val="001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67384" autoAdjust="0"/>
  </p:normalViewPr>
  <p:slideViewPr>
    <p:cSldViewPr>
      <p:cViewPr varScale="1">
        <p:scale>
          <a:sx n="69" d="100"/>
          <a:sy n="69" d="100"/>
        </p:scale>
        <p:origin x="-1520" y="40"/>
      </p:cViewPr>
      <p:guideLst>
        <p:guide orient="horz" pos="2160"/>
        <p:guide pos="2880"/>
      </p:guideLst>
    </p:cSldViewPr>
  </p:slideViewPr>
  <p:outlineViewPr>
    <p:cViewPr>
      <p:scale>
        <a:sx n="33" d="100"/>
        <a:sy n="33" d="100"/>
      </p:scale>
      <p:origin x="0" y="34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28485BB-5E44-4CB5-BA6F-BE52D5329A35}" type="datetimeFigureOut">
              <a:rPr lang="en-US" smtClean="0"/>
              <a:pPr/>
              <a:t>10/14/15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EFBE88-39E6-4CFF-BA06-3F0F657E651D}" type="slidenum">
              <a:rPr lang="en-US" smtClean="0"/>
              <a:pPr/>
              <a:t>‹#›</a:t>
            </a:fld>
            <a:endParaRPr lang="en-US"/>
          </a:p>
        </p:txBody>
      </p:sp>
    </p:spTree>
    <p:extLst>
      <p:ext uri="{BB962C8B-B14F-4D97-AF65-F5344CB8AC3E}">
        <p14:creationId xmlns:p14="http://schemas.microsoft.com/office/powerpoint/2010/main" val="106671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Hi, my name is ---, and I’m so glad to be here today!  Today I’m going to share some things that matter to me and others at an organization called Equal Exchange.</a:t>
            </a:r>
          </a:p>
          <a:p>
            <a:endParaRPr lang="en-US" baseline="0" dirty="0" smtClean="0"/>
          </a:p>
          <a:p>
            <a:r>
              <a:rPr lang="en-US" baseline="0" dirty="0" smtClean="0"/>
              <a:t>I thought you might want to learn about these things, too, and even how they relate to what you will be selling in your Equal Exchange fundraiser. That’s why I am here today.  So, to start off…</a:t>
            </a:r>
          </a:p>
          <a:p>
            <a:endParaRPr lang="en-US" baseline="0" dirty="0" smtClean="0"/>
          </a:p>
          <a:p>
            <a:r>
              <a:rPr lang="en-US" b="1" i="1" baseline="0" dirty="0" smtClean="0"/>
              <a:t>Or, if not Fundraising:</a:t>
            </a:r>
          </a:p>
          <a:p>
            <a:endParaRPr lang="en-US" baseline="0" dirty="0" smtClean="0"/>
          </a:p>
          <a:p>
            <a:r>
              <a:rPr lang="en-US" baseline="0" dirty="0" smtClean="0"/>
              <a:t>I thought you might want to learn about these things, too, and even how they relate to your life and values.  That’s why I am here today.  So, to start off…</a:t>
            </a:r>
          </a:p>
          <a:p>
            <a:endParaRPr lang="en-US" baseline="0" dirty="0" smtClean="0"/>
          </a:p>
        </p:txBody>
      </p:sp>
      <p:sp>
        <p:nvSpPr>
          <p:cNvPr id="4" name="Slide Number Placeholder 3"/>
          <p:cNvSpPr>
            <a:spLocks noGrp="1"/>
          </p:cNvSpPr>
          <p:nvPr>
            <p:ph type="sldNum" sz="quarter" idx="10"/>
          </p:nvPr>
        </p:nvSpPr>
        <p:spPr/>
        <p:txBody>
          <a:bodyPr/>
          <a:lstStyle/>
          <a:p>
            <a:fld id="{E7EFBE88-39E6-4CFF-BA06-3F0F657E651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are Elva and Anna in the Dominican Republic who grow chocolate for Equal Exchange chocolate bars…</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t>
            </a:r>
            <a:r>
              <a:rPr lang="en-US" dirty="0" err="1" smtClean="0"/>
              <a:t>Binita</a:t>
            </a:r>
            <a:r>
              <a:rPr lang="en-US" baseline="0" dirty="0" smtClean="0"/>
              <a:t> </a:t>
            </a:r>
            <a:r>
              <a:rPr lang="en-US" baseline="0" dirty="0" err="1" smtClean="0"/>
              <a:t>Rai</a:t>
            </a:r>
            <a:r>
              <a:rPr lang="en-US" baseline="0" dirty="0" smtClean="0"/>
              <a:t> growing some tea in her yard in Sri Lanka- Equal Exchange sells her tea!</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this is </a:t>
            </a:r>
            <a:r>
              <a:rPr lang="en-US" sz="1200" kern="1200" dirty="0" smtClean="0">
                <a:solidFill>
                  <a:schemeClr val="tx1"/>
                </a:solidFill>
                <a:latin typeface="+mn-lt"/>
                <a:ea typeface="+mn-ea"/>
                <a:cs typeface="+mn-cs"/>
              </a:rPr>
              <a:t>Andres Rivera-</a:t>
            </a:r>
            <a:r>
              <a:rPr lang="en-US" sz="1200" kern="1200" dirty="0" err="1" smtClean="0">
                <a:solidFill>
                  <a:schemeClr val="tx1"/>
                </a:solidFill>
                <a:latin typeface="+mn-lt"/>
                <a:ea typeface="+mn-ea"/>
                <a:cs typeface="+mn-cs"/>
              </a:rPr>
              <a:t>Leocadio</a:t>
            </a:r>
            <a:r>
              <a:rPr lang="en-US" baseline="0" smtClean="0"/>
              <a:t> in </a:t>
            </a:r>
            <a:r>
              <a:rPr lang="en-US" baseline="0" dirty="0" smtClean="0"/>
              <a:t>the Dominican Republic, who is showing us a chocolate pod here!</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baseline="0" dirty="0" smtClean="0"/>
              <a:t>So, why am I here, sharing about where your chocolate and other products come from?  Why is it special?  Why does it matter?</a:t>
            </a:r>
          </a:p>
          <a:p>
            <a:endParaRPr lang="en-US" baseline="0" dirty="0" smtClean="0"/>
          </a:p>
          <a:p>
            <a:r>
              <a:rPr lang="en-US" baseline="0" dirty="0" smtClean="0"/>
              <a:t>At Equal Exchange they believe that everyone, including the farmers they get their foods from that are sold to you, should be treated well.  We think farmers should be paid what their crops are worth.</a:t>
            </a:r>
          </a:p>
          <a:p>
            <a:endParaRPr lang="en-US" baseline="0" dirty="0" smtClean="0"/>
          </a:p>
          <a:p>
            <a:endParaRPr lang="en-US" baseline="0" dirty="0" smtClean="0"/>
          </a:p>
        </p:txBody>
      </p:sp>
      <p:sp>
        <p:nvSpPr>
          <p:cNvPr id="28676" name="Slide Number Placeholder 3"/>
          <p:cNvSpPr>
            <a:spLocks noGrp="1"/>
          </p:cNvSpPr>
          <p:nvPr>
            <p:ph type="sldNum" sz="quarter" idx="5"/>
          </p:nvPr>
        </p:nvSpPr>
        <p:spPr>
          <a:noFill/>
        </p:spPr>
        <p:txBody>
          <a:bodyPr/>
          <a:lstStyle/>
          <a:p>
            <a:fld id="{4E7A5C57-0C45-4C8F-8B0E-7083A7131E27}" type="slidenum">
              <a:rPr lang="en-US" smtClean="0">
                <a:latin typeface="Arial" pitchFamily="34" charset="0"/>
                <a:ea typeface="MS PGothic" pitchFamily="34" charset="-128"/>
              </a:rPr>
              <a:pPr/>
              <a:t>13</a:t>
            </a:fld>
            <a:endParaRPr lang="en-US" smtClean="0">
              <a:latin typeface="Arial" pitchFamily="34" charset="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[Pause to let what they just learned sink in.]</a:t>
            </a:r>
          </a:p>
          <a:p>
            <a:endParaRPr lang="en-US" baseline="0" dirty="0" smtClean="0"/>
          </a:p>
          <a:p>
            <a:r>
              <a:rPr lang="en-US" baseline="0" dirty="0" smtClean="0"/>
              <a:t>Products at Equal Exchange are special because when you buy them, you know that farmer have been paid well by Equal Exchange, and they’ve treated the farmers in a fair way. </a:t>
            </a:r>
          </a:p>
          <a:p>
            <a:endParaRPr lang="en-US" baseline="0" dirty="0" smtClean="0"/>
          </a:p>
          <a:p>
            <a:pPr defTabSz="931774"/>
            <a:r>
              <a:rPr lang="en-US" baseline="0" dirty="0" smtClean="0"/>
              <a:t>Sadly, companies often don’t treat farmers well, and don’t pay farmers what they deserve for their crops.  Without being paid well, they can’t do things like send their children to school or buy enough food to eat.  This is why being paid a fair price, and being treated well, is so important.</a:t>
            </a:r>
          </a:p>
          <a:p>
            <a:endParaRPr lang="en-US" baseline="0" dirty="0" smtClean="0"/>
          </a:p>
          <a:p>
            <a:r>
              <a:rPr lang="en-US" baseline="0" dirty="0" smtClean="0"/>
              <a:t>Farmers lives improve when they are paid a fair price.  It is called “Fair Trade.”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FOR YOUNGER KIDS:  EXAMPLE 1:</a:t>
            </a:r>
            <a:br>
              <a:rPr lang="en-US" b="1" baseline="0" dirty="0" smtClean="0"/>
            </a:br>
            <a:r>
              <a:rPr lang="en-US" b="1" baseline="0" dirty="0" smtClean="0"/>
              <a:t>(IF OLDER, USE NEXT SLIDE AND SKIP THIS ONE)</a:t>
            </a:r>
          </a:p>
          <a:p>
            <a:endParaRPr lang="en-US" baseline="0" dirty="0" smtClean="0"/>
          </a:p>
          <a:p>
            <a:r>
              <a:rPr lang="en-US" baseline="0" dirty="0" smtClean="0"/>
              <a:t>To understand what many farmers go through… </a:t>
            </a:r>
          </a:p>
          <a:p>
            <a:endParaRPr lang="en-US" baseline="0" dirty="0" smtClean="0"/>
          </a:p>
          <a:p>
            <a:r>
              <a:rPr lang="en-US" baseline="0" dirty="0" smtClean="0"/>
              <a:t>Imagine that your neighbor said they would pay money you to water their plants for a whole month.  You want to buy an interesting book with that money, so you do it. </a:t>
            </a:r>
          </a:p>
          <a:p>
            <a:r>
              <a:rPr lang="en-US" baseline="0" dirty="0" smtClean="0"/>
              <a:t/>
            </a:r>
            <a:br>
              <a:rPr lang="en-US" baseline="0" dirty="0" smtClean="0"/>
            </a:br>
            <a:r>
              <a:rPr lang="en-US" baseline="0" dirty="0" smtClean="0"/>
              <a:t>Each day you go to your neighbor’s home and water all of their plants very carefully.  You do this for the entire month.  </a:t>
            </a:r>
          </a:p>
          <a:p>
            <a:endParaRPr lang="en-US" baseline="0" dirty="0" smtClean="0"/>
          </a:p>
          <a:p>
            <a:r>
              <a:rPr lang="en-US" baseline="0" dirty="0" smtClean="0"/>
              <a:t>But at the end of the month, instead of giving you what you deserve, they just give you one penny.  You can’t buy your book, or even a piece of gum.  How do you feel?</a:t>
            </a:r>
          </a:p>
          <a:p>
            <a:endParaRPr lang="en-US" baseline="0" dirty="0" smtClean="0"/>
          </a:p>
          <a:p>
            <a:r>
              <a:rPr lang="en-US" baseline="0" dirty="0" smtClean="0"/>
              <a:t>It might feel like you worked really hard on something but you weren’t paid fairly. That is not a fair trade.  This is much like most farmer’s experiences when they grow their crops but aren’t paid well for them.  Companies are not paying the farmers what the earned.</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FOR OLDER KIDS:  EXAMPLE 2:</a:t>
            </a:r>
            <a:br>
              <a:rPr lang="en-US" b="1" baseline="0" dirty="0" smtClean="0"/>
            </a:br>
            <a:r>
              <a:rPr lang="en-US" b="1" baseline="0" dirty="0" smtClean="0"/>
              <a:t>(IF YOUNGER, USE PREVIOUS SLIDE)</a:t>
            </a:r>
          </a:p>
          <a:p>
            <a:endParaRPr lang="en-US" baseline="0" dirty="0" smtClean="0"/>
          </a:p>
          <a:p>
            <a:endParaRPr lang="en-US" baseline="0" dirty="0" smtClean="0"/>
          </a:p>
          <a:p>
            <a:r>
              <a:rPr lang="en-US" baseline="0" dirty="0" smtClean="0"/>
              <a:t>To understand what many farmers go through… </a:t>
            </a:r>
          </a:p>
          <a:p>
            <a:endParaRPr lang="en-US" baseline="0" dirty="0" smtClean="0"/>
          </a:p>
          <a:p>
            <a:r>
              <a:rPr lang="en-US" baseline="0" dirty="0" smtClean="0"/>
              <a:t>Imagine that your neighbor said they would pay money you to babysit their child a whole month.  You want to buy what- what would you buy with that?  Okay, so you want ____, so you do it. </a:t>
            </a:r>
          </a:p>
          <a:p>
            <a:r>
              <a:rPr lang="en-US" baseline="0" dirty="0" smtClean="0"/>
              <a:t/>
            </a:r>
            <a:br>
              <a:rPr lang="en-US" baseline="0" dirty="0" smtClean="0"/>
            </a:br>
            <a:r>
              <a:rPr lang="en-US" baseline="0" dirty="0" smtClean="0"/>
              <a:t>Each day you go to your neighbor’s home and babysit a child who is sometimes screaming.  You do this for the entire month.  </a:t>
            </a:r>
          </a:p>
          <a:p>
            <a:endParaRPr lang="en-US" baseline="0" dirty="0" smtClean="0"/>
          </a:p>
          <a:p>
            <a:r>
              <a:rPr lang="en-US" baseline="0" dirty="0" smtClean="0"/>
              <a:t>But at the end of the month, instead of giving you what you deserve, they just give you one dollar.  You enjoyed babysitting the child, but it was a lot of work and time!  Can you buy your ____?  No?   How do you feel?</a:t>
            </a:r>
          </a:p>
          <a:p>
            <a:endParaRPr lang="en-US" baseline="0" dirty="0" smtClean="0"/>
          </a:p>
          <a:p>
            <a:r>
              <a:rPr lang="en-US" baseline="0" dirty="0" smtClean="0"/>
              <a:t>It might feel like you worked really hard on something but you weren’t paid fairly. That is not a fair trade.  This is much like most farmer’s experiences when they grow their crops but aren’t paid well for them.  Companies are not paying the farmers what the earned.</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1"/>
            <a:r>
              <a:rPr lang="en-US" b="1" dirty="0" smtClean="0"/>
              <a:t>OPTIO</a:t>
            </a:r>
            <a:r>
              <a:rPr lang="en-US" b="1" baseline="0" dirty="0" smtClean="0"/>
              <a:t>NAL SLIDE- BETTER FOR OLDER KIDS:</a:t>
            </a:r>
            <a:endParaRPr lang="en-US" b="1" dirty="0" smtClean="0"/>
          </a:p>
          <a:p>
            <a:pPr defTabSz="931731"/>
            <a:endParaRPr lang="en-US" dirty="0" smtClean="0"/>
          </a:p>
          <a:p>
            <a:pPr defTabSz="931731"/>
            <a:r>
              <a:rPr lang="en-US" dirty="0" smtClean="0"/>
              <a:t>Why haven’t farmers</a:t>
            </a:r>
            <a:r>
              <a:rPr lang="en-US" baseline="0" dirty="0" smtClean="0"/>
              <a:t> traditionally been paid a fair price?  Well,</a:t>
            </a:r>
            <a:endParaRPr lang="en-US" dirty="0" smtClean="0"/>
          </a:p>
          <a:p>
            <a:pPr defTabSz="931731"/>
            <a:endParaRPr lang="en-US" dirty="0" smtClean="0"/>
          </a:p>
          <a:p>
            <a:pPr defTabSz="931731"/>
            <a:r>
              <a:rPr lang="en-US" dirty="0" smtClean="0"/>
              <a:t>Fair</a:t>
            </a:r>
            <a:r>
              <a:rPr lang="en-US" baseline="0" dirty="0" smtClean="0"/>
              <a:t> Trade is a way to create a more just world after a long history of oppression that has taken place since colonialism.  How many of you have studied something about colonialism, or have even heard about it?</a:t>
            </a:r>
            <a:endParaRPr lang="en-US" dirty="0" smtClean="0"/>
          </a:p>
          <a:p>
            <a:pPr lvl="0"/>
            <a:endParaRPr lang="en-US" dirty="0" smtClean="0"/>
          </a:p>
          <a:p>
            <a:pPr lvl="0"/>
            <a:r>
              <a:rPr lang="en-US" dirty="0" smtClean="0"/>
              <a:t>During colonialism</a:t>
            </a:r>
            <a:r>
              <a:rPr lang="en-US" baseline="0" dirty="0" smtClean="0"/>
              <a:t>, Europe took over other parts of the world, including Africa, South America, Latin America, and parts of Asia. Instead of respecting people who already lived there, they took over people’s land violently, and set up plantations where they didn’t treat people working on them well.  The effects of this still go on, even this many years and years later, when farmers don’t get paid well.</a:t>
            </a:r>
            <a:endParaRPr lang="en-US" dirty="0" smtClean="0"/>
          </a:p>
          <a:p>
            <a:pPr lvl="0"/>
            <a:endParaRPr lang="en-US" dirty="0" smtClean="0"/>
          </a:p>
          <a:p>
            <a:pPr lvl="0"/>
            <a:r>
              <a:rPr lang="en-US" dirty="0" smtClean="0"/>
              <a:t>A response to the tragedies</a:t>
            </a:r>
            <a:r>
              <a:rPr lang="en-US" baseline="0" dirty="0" smtClean="0"/>
              <a:t> have been many resistance movements (esp. in Africa &amp; Latin Am.), the formation of co-operatives to advance the interests of rural communities, and the fair trade movement.</a:t>
            </a:r>
            <a:endParaRPr lang="en-US" dirty="0" smtClean="0"/>
          </a:p>
          <a:p>
            <a:pPr defTabSz="931731"/>
            <a:r>
              <a:rPr lang="en-US" dirty="0" smtClean="0"/>
              <a:t> </a:t>
            </a:r>
          </a:p>
          <a:p>
            <a:endParaRPr lang="en-US" dirty="0"/>
          </a:p>
        </p:txBody>
      </p:sp>
      <p:sp>
        <p:nvSpPr>
          <p:cNvPr id="4" name="Slide Number Placeholder 3"/>
          <p:cNvSpPr>
            <a:spLocks noGrp="1"/>
          </p:cNvSpPr>
          <p:nvPr>
            <p:ph type="sldNum" sz="quarter" idx="10"/>
          </p:nvPr>
        </p:nvSpPr>
        <p:spPr/>
        <p:txBody>
          <a:bodyPr/>
          <a:lstStyle/>
          <a:p>
            <a:fld id="{8AA44A8B-FB1E-4CD0-9796-0139ADCCA53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Farmers work very hard, like these farmers who are bringing coffee to sell.</a:t>
            </a:r>
          </a:p>
          <a:p>
            <a:endParaRPr lang="en-US" dirty="0" smtClean="0">
              <a:latin typeface="Arial" pitchFamily="34" charset="0"/>
            </a:endParaRPr>
          </a:p>
        </p:txBody>
      </p:sp>
      <p:sp>
        <p:nvSpPr>
          <p:cNvPr id="29700" name="Slide Number Placeholder 3"/>
          <p:cNvSpPr>
            <a:spLocks noGrp="1"/>
          </p:cNvSpPr>
          <p:nvPr>
            <p:ph type="sldNum" sz="quarter" idx="5"/>
          </p:nvPr>
        </p:nvSpPr>
        <p:spPr>
          <a:noFill/>
        </p:spPr>
        <p:txBody>
          <a:bodyPr/>
          <a:lstStyle/>
          <a:p>
            <a:fld id="{0DF0AA04-FDA0-4E26-BA9E-1B24F1DE6012}" type="slidenum">
              <a:rPr lang="en-US" smtClean="0">
                <a:latin typeface="Arial" pitchFamily="34" charset="0"/>
                <a:ea typeface="MS PGothic" pitchFamily="34" charset="-128"/>
              </a:rPr>
              <a:pPr/>
              <a:t>18</a:t>
            </a:fld>
            <a:endParaRPr lang="en-US" smtClean="0">
              <a:latin typeface="Arial" pitchFamily="34" charset="0"/>
              <a:ea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dirty="0" smtClean="0">
                <a:latin typeface="Arial" pitchFamily="34" charset="0"/>
              </a:rPr>
              <a:t>Here they are moving</a:t>
            </a:r>
            <a:r>
              <a:rPr lang="en-US" baseline="0" dirty="0" smtClean="0">
                <a:latin typeface="Arial" pitchFamily="34" charset="0"/>
              </a:rPr>
              <a:t> the coffee in the blue bags there across a bridge…</a:t>
            </a:r>
            <a:endParaRPr lang="en-US" dirty="0" smtClean="0">
              <a:latin typeface="Arial" pitchFamily="34" charset="0"/>
            </a:endParaRPr>
          </a:p>
        </p:txBody>
      </p:sp>
      <p:sp>
        <p:nvSpPr>
          <p:cNvPr id="30724" name="Slide Number Placeholder 3"/>
          <p:cNvSpPr>
            <a:spLocks noGrp="1"/>
          </p:cNvSpPr>
          <p:nvPr>
            <p:ph type="sldNum" sz="quarter" idx="5"/>
          </p:nvPr>
        </p:nvSpPr>
        <p:spPr>
          <a:noFill/>
        </p:spPr>
        <p:txBody>
          <a:bodyPr/>
          <a:lstStyle/>
          <a:p>
            <a:fld id="{D7D3028A-D94C-4CEE-B655-D21C754BD09B}" type="slidenum">
              <a:rPr lang="en-US" smtClean="0">
                <a:latin typeface="Arial" pitchFamily="34" charset="0"/>
                <a:ea typeface="MS PGothic" pitchFamily="34" charset="-128"/>
              </a:rPr>
              <a:pPr/>
              <a:t>19</a:t>
            </a:fld>
            <a:endParaRPr lang="en-US" smtClean="0">
              <a:latin typeface="Arial" pitchFamily="34" charset="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0" dirty="0" smtClean="0"/>
              <a:t>I have a question for you all!</a:t>
            </a:r>
          </a:p>
          <a:p>
            <a:pPr defTabSz="931774">
              <a:defRPr/>
            </a:pPr>
            <a:endParaRPr lang="en-US" b="1" dirty="0" smtClean="0"/>
          </a:p>
          <a:p>
            <a:pPr defTabSz="931774">
              <a:defRPr/>
            </a:pPr>
            <a:r>
              <a:rPr lang="en-US" b="1" dirty="0" smtClean="0"/>
              <a:t>Who</a:t>
            </a:r>
            <a:r>
              <a:rPr lang="en-US" b="1" baseline="0" dirty="0" smtClean="0"/>
              <a:t> knows</a:t>
            </a:r>
            <a:r>
              <a:rPr lang="en-US" b="1" dirty="0" smtClean="0"/>
              <a:t> what </a:t>
            </a:r>
            <a:r>
              <a:rPr lang="en-US" dirty="0" smtClean="0"/>
              <a:t>plant is?</a:t>
            </a:r>
            <a:r>
              <a:rPr lang="en-US" baseline="0" dirty="0" smtClean="0"/>
              <a:t>  It looks like something from</a:t>
            </a:r>
            <a:r>
              <a:rPr lang="en-US" dirty="0" smtClean="0"/>
              <a:t> Dr. Seuss,</a:t>
            </a:r>
            <a:r>
              <a:rPr lang="en-US" baseline="0" dirty="0" smtClean="0"/>
              <a:t> doesn’t it?</a:t>
            </a:r>
            <a:endParaRPr lang="en-US" dirty="0" smtClean="0"/>
          </a:p>
          <a:p>
            <a:r>
              <a:rPr lang="en-US" baseline="0" dirty="0" smtClean="0"/>
              <a:t>Does anybody know or want to guess?</a:t>
            </a:r>
            <a:endParaRPr lang="en-US" dirty="0" smtClean="0"/>
          </a:p>
          <a:p>
            <a:r>
              <a:rPr lang="en-US" baseline="0" dirty="0" smtClean="0"/>
              <a:t>[Let them raise their hands or answer]</a:t>
            </a:r>
            <a:endParaRPr lang="en-US" dirty="0" smtClean="0"/>
          </a:p>
          <a:p>
            <a:endParaRPr lang="en-US" dirty="0" smtClean="0"/>
          </a:p>
          <a:p>
            <a:r>
              <a:rPr lang="en-US" dirty="0" smtClean="0"/>
              <a:t>Well,</a:t>
            </a:r>
            <a:r>
              <a:rPr lang="en-US" baseline="0" dirty="0" smtClean="0"/>
              <a:t> t</a:t>
            </a:r>
            <a:r>
              <a:rPr lang="en-US" dirty="0" smtClean="0"/>
              <a:t>his</a:t>
            </a:r>
            <a:r>
              <a:rPr lang="en-US" baseline="0" dirty="0" smtClean="0"/>
              <a:t> is t</a:t>
            </a:r>
            <a:r>
              <a:rPr lang="en-US" dirty="0" smtClean="0"/>
              <a:t>he plant</a:t>
            </a:r>
            <a:r>
              <a:rPr lang="en-US" baseline="0" dirty="0" smtClean="0"/>
              <a:t> that </a:t>
            </a:r>
            <a:r>
              <a:rPr lang="en-US" b="1" baseline="0" dirty="0" smtClean="0"/>
              <a:t>chocolate</a:t>
            </a:r>
            <a:r>
              <a:rPr lang="en-US" baseline="0" dirty="0" smtClean="0"/>
              <a:t> comes from!  The chocolate that we eat so much of.</a:t>
            </a:r>
          </a:p>
          <a:p>
            <a:endParaRPr lang="en-US" baseline="0" dirty="0" smtClean="0"/>
          </a:p>
          <a:p>
            <a:pPr defTabSz="931774">
              <a:defRPr/>
            </a:pPr>
            <a:r>
              <a:rPr lang="en-US" baseline="0" dirty="0" smtClean="0"/>
              <a:t>Yes, it’s true!  Chocolate grows on </a:t>
            </a:r>
            <a:r>
              <a:rPr lang="en-US" b="1" baseline="0" dirty="0" smtClean="0"/>
              <a:t>trees</a:t>
            </a:r>
            <a:r>
              <a:rPr lang="en-US" baseline="0" dirty="0" smtClean="0"/>
              <a:t>.  The part chocolate comes from is the pods, which are red in this picture….</a:t>
            </a:r>
          </a:p>
          <a:p>
            <a:pPr defTabSz="931774">
              <a:defRPr/>
            </a:pPr>
            <a:endParaRPr lang="en-US" baseline="0"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FAEB76-6FC4-4535-97A3-F6CF7B262B02}"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dirty="0" smtClean="0">
                <a:latin typeface="Arial" pitchFamily="34" charset="0"/>
              </a:rPr>
              <a:t>Lowering it down…</a:t>
            </a:r>
          </a:p>
        </p:txBody>
      </p:sp>
      <p:sp>
        <p:nvSpPr>
          <p:cNvPr id="31748" name="Slide Number Placeholder 3"/>
          <p:cNvSpPr>
            <a:spLocks noGrp="1"/>
          </p:cNvSpPr>
          <p:nvPr>
            <p:ph type="sldNum" sz="quarter" idx="5"/>
          </p:nvPr>
        </p:nvSpPr>
        <p:spPr>
          <a:noFill/>
        </p:spPr>
        <p:txBody>
          <a:bodyPr/>
          <a:lstStyle/>
          <a:p>
            <a:fld id="{2767C004-6D01-4FDD-BF43-04DCCC0AA443}" type="slidenum">
              <a:rPr lang="en-US" smtClean="0">
                <a:latin typeface="Arial" pitchFamily="34" charset="0"/>
                <a:ea typeface="MS PGothic" pitchFamily="34" charset="-128"/>
              </a:rPr>
              <a:pPr/>
              <a:t>20</a:t>
            </a:fld>
            <a:endParaRPr lang="en-US" smtClean="0">
              <a:latin typeface="Arial" pitchFamily="34" charset="0"/>
              <a:ea typeface="MS PGothic"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dirty="0" smtClean="0">
                <a:latin typeface="Arial" pitchFamily="34" charset="0"/>
              </a:rPr>
              <a:t>Transporting it in a truck</a:t>
            </a:r>
            <a:r>
              <a:rPr lang="en-US" baseline="0" dirty="0" smtClean="0">
                <a:latin typeface="Arial" pitchFamily="34" charset="0"/>
              </a:rPr>
              <a:t> through a river…</a:t>
            </a:r>
            <a:endParaRPr lang="en-US" dirty="0" smtClean="0">
              <a:latin typeface="Arial" pitchFamily="34" charset="0"/>
            </a:endParaRPr>
          </a:p>
        </p:txBody>
      </p:sp>
      <p:sp>
        <p:nvSpPr>
          <p:cNvPr id="32772" name="Slide Number Placeholder 3"/>
          <p:cNvSpPr>
            <a:spLocks noGrp="1"/>
          </p:cNvSpPr>
          <p:nvPr>
            <p:ph type="sldNum" sz="quarter" idx="5"/>
          </p:nvPr>
        </p:nvSpPr>
        <p:spPr>
          <a:noFill/>
        </p:spPr>
        <p:txBody>
          <a:bodyPr/>
          <a:lstStyle/>
          <a:p>
            <a:fld id="{37D495BE-32EC-47B6-97DF-F2B6FA8A377A}" type="slidenum">
              <a:rPr lang="en-US" smtClean="0">
                <a:latin typeface="Arial" pitchFamily="34" charset="0"/>
                <a:ea typeface="MS PGothic" pitchFamily="34" charset="-128"/>
              </a:rPr>
              <a:pPr/>
              <a:t>21</a:t>
            </a:fld>
            <a:endParaRPr lang="en-US" smtClean="0">
              <a:latin typeface="Arial" pitchFamily="34"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baseline="0" dirty="0" smtClean="0"/>
              <a:t>Look at all that work! Don’t you think they at least deserve a fair price?  I do.</a:t>
            </a:r>
          </a:p>
          <a:p>
            <a:endParaRPr lang="en-US" baseline="0" dirty="0" smtClean="0"/>
          </a:p>
          <a:p>
            <a:r>
              <a:rPr lang="en-US" baseline="0" dirty="0" smtClean="0"/>
              <a:t>It’s so unfortunate that most companies don’t pay a fair price, which is what we are trying to change.</a:t>
            </a:r>
          </a:p>
        </p:txBody>
      </p:sp>
      <p:sp>
        <p:nvSpPr>
          <p:cNvPr id="33796" name="Slide Number Placeholder 3"/>
          <p:cNvSpPr>
            <a:spLocks noGrp="1"/>
          </p:cNvSpPr>
          <p:nvPr>
            <p:ph type="sldNum" sz="quarter" idx="5"/>
          </p:nvPr>
        </p:nvSpPr>
        <p:spPr>
          <a:noFill/>
        </p:spPr>
        <p:txBody>
          <a:bodyPr/>
          <a:lstStyle/>
          <a:p>
            <a:fld id="{E187083A-42B4-43E8-BA49-092255F9F30F}" type="slidenum">
              <a:rPr lang="en-US" smtClean="0">
                <a:latin typeface="Arial" pitchFamily="34" charset="0"/>
                <a:ea typeface="MS PGothic" pitchFamily="34" charset="-128"/>
              </a:rPr>
              <a:pPr/>
              <a:t>22</a:t>
            </a:fld>
            <a:endParaRPr lang="en-US" smtClean="0">
              <a:latin typeface="Arial" pitchFamily="34" charset="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Buying fairly traded products is especially</a:t>
            </a:r>
            <a:r>
              <a:rPr lang="en-US" baseline="0" dirty="0" smtClean="0"/>
              <a:t> important with chocolate because on farms where much of the world’s chocolate comes from (called the Ivory Coast), farm owners are using little boys to pick their chocolate plants.  </a:t>
            </a:r>
          </a:p>
          <a:p>
            <a:pPr eaLnBrk="1" hangingPunct="1">
              <a:spcBef>
                <a:spcPct val="0"/>
              </a:spcBef>
            </a:pPr>
            <a:endParaRPr lang="en-US" baseline="0" dirty="0" smtClean="0"/>
          </a:p>
          <a:p>
            <a:pPr eaLnBrk="1" hangingPunct="1">
              <a:spcBef>
                <a:spcPct val="0"/>
              </a:spcBef>
            </a:pPr>
            <a:r>
              <a:rPr lang="en-US" baseline="0" dirty="0" smtClean="0"/>
              <a:t>They take the children from their families and make them work on their farm for free. Here are some children, about your age, who are working on these farms:</a:t>
            </a: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FB9EA8-735E-4FE7-8119-0B780E8D626F}"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29BAFD-6276-4DB7-BC69-CEDB97CEB101}"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2A640A-C626-4FC5-B557-9A04667BB027}"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What are some things you notice about these three photos?</a:t>
            </a:r>
            <a:br>
              <a:rPr lang="en-US" dirty="0" smtClean="0"/>
            </a:br>
            <a:r>
              <a:rPr lang="en-US" dirty="0" smtClean="0"/>
              <a:t>[let answer, or answer yourself if time’s short]</a:t>
            </a:r>
          </a:p>
          <a:p>
            <a:pPr eaLnBrk="1" hangingPunct="1">
              <a:spcBef>
                <a:spcPct val="0"/>
              </a:spcBef>
            </a:pPr>
            <a:r>
              <a:rPr lang="en-US" dirty="0" smtClean="0"/>
              <a:t>[Examples:  they</a:t>
            </a:r>
            <a:r>
              <a:rPr lang="en-US" baseline="0" dirty="0" smtClean="0"/>
              <a:t> are working, they are not at school, doing very hard work/manual labor, using dangerous tools]</a:t>
            </a:r>
          </a:p>
          <a:p>
            <a:pPr eaLnBrk="1" hangingPunct="1">
              <a:spcBef>
                <a:spcPct val="0"/>
              </a:spcBef>
            </a:pPr>
            <a:endParaRPr lang="en-US" baseline="0" dirty="0" smtClean="0"/>
          </a:p>
          <a:p>
            <a:pPr eaLnBrk="1" hangingPunct="1">
              <a:spcBef>
                <a:spcPct val="0"/>
              </a:spcBef>
            </a:pPr>
            <a:r>
              <a:rPr lang="en-US" dirty="0" smtClean="0"/>
              <a:t>You</a:t>
            </a:r>
            <a:r>
              <a:rPr lang="en-US" baseline="0" dirty="0" smtClean="0"/>
              <a:t> get to go to school all day, play, and go home to your families, but these kids are working on cacao/chocolate farms and don’t get to do any of that.  Is that fair that they have to work on farms?</a:t>
            </a:r>
          </a:p>
          <a:p>
            <a:pPr eaLnBrk="1" hangingPunct="1">
              <a:spcBef>
                <a:spcPct val="0"/>
              </a:spcBef>
            </a:pPr>
            <a:endParaRPr lang="en-US" dirty="0" smtClean="0"/>
          </a:p>
          <a:p>
            <a:pPr eaLnBrk="1" hangingPunct="1">
              <a:spcBef>
                <a:spcPct val="0"/>
              </a:spcBef>
            </a:pPr>
            <a:r>
              <a:rPr lang="en-US" dirty="0" smtClean="0"/>
              <a:t>This is so sad, isn’t it?  This is not the kind of world we </a:t>
            </a:r>
            <a:r>
              <a:rPr lang="en-US" baseline="0" dirty="0" smtClean="0"/>
              <a:t>want to create just because we want a really inexpensive chocolate bar.  At Equal Exchange, they want the farmers and also children to be treated well and not suffer. So in chocolate in particular, it’s very important you think before you buy and find fairly traded chocolate.</a:t>
            </a:r>
          </a:p>
          <a:p>
            <a:pPr eaLnBrk="1" hangingPunct="1">
              <a:spcBef>
                <a:spcPct val="0"/>
              </a:spcBef>
            </a:pPr>
            <a:endParaRPr lang="en-US" dirty="0"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08CED7-73C2-403A-B9B9-1BC66961386B}"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With the fairly traded Equal Exchange chocolate (you’ll sell in your fundraiser), </a:t>
            </a:r>
            <a:r>
              <a:rPr lang="en-US" b="1" baseline="0" dirty="0" smtClean="0"/>
              <a:t>children are not working on the farms</a:t>
            </a:r>
            <a:r>
              <a:rPr lang="en-US" baseline="0" dirty="0" smtClean="0"/>
              <a:t>.  Here are schoolchildren from one farmer group we get our chocolate from in the Dominican Republic. </a:t>
            </a:r>
          </a:p>
          <a:p>
            <a:endParaRPr lang="en-US" baseline="0" dirty="0" smtClean="0"/>
          </a:p>
          <a:p>
            <a:r>
              <a:rPr lang="en-US" baseline="0" dirty="0" smtClean="0"/>
              <a:t>See how they are happy and in school?  This is very important to myself and those at Equal Exchange, and so you will not find children working on the farms in your Equal Exchange chocolate.  When you fundraise with us/use these products, you know you are part of helping other children.</a:t>
            </a:r>
          </a:p>
          <a:p>
            <a:endParaRPr lang="en-US" baseline="0" dirty="0" smtClean="0"/>
          </a:p>
        </p:txBody>
      </p:sp>
      <p:sp>
        <p:nvSpPr>
          <p:cNvPr id="4" name="Slide Number Placeholder 3"/>
          <p:cNvSpPr>
            <a:spLocks noGrp="1"/>
          </p:cNvSpPr>
          <p:nvPr>
            <p:ph type="sldNum" sz="quarter" idx="10"/>
          </p:nvPr>
        </p:nvSpPr>
        <p:spPr/>
        <p:txBody>
          <a:bodyPr/>
          <a:lstStyle/>
          <a:p>
            <a:fld id="{E7EFBE88-39E6-4CFF-BA06-3F0F657E651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we say that “Equal Exchange treats farmers fairly”, it also means that they pay more to both the individual farmers </a:t>
            </a:r>
            <a:r>
              <a:rPr lang="en-US" b="1" baseline="0" dirty="0" smtClean="0"/>
              <a:t>and</a:t>
            </a:r>
            <a:r>
              <a:rPr lang="en-US" baseline="0" dirty="0" smtClean="0"/>
              <a:t> to what’s called their co-op.  There is the co-op symbol- those green twin pines in a circle.  </a:t>
            </a:r>
          </a:p>
          <a:p>
            <a:endParaRPr lang="en-US" baseline="0" dirty="0" smtClean="0"/>
          </a:p>
          <a:p>
            <a:r>
              <a:rPr lang="en-US" baseline="0" dirty="0" smtClean="0"/>
              <a:t>It’s easy to see that paying the individual farmer more can help them rise out of poverty and have a little better life.  But what does it mean to pay the </a:t>
            </a:r>
            <a:r>
              <a:rPr lang="en-US" b="1" baseline="0" dirty="0" smtClean="0"/>
              <a:t>co-op </a:t>
            </a:r>
            <a:r>
              <a:rPr lang="en-US" baseline="0" dirty="0" smtClean="0"/>
              <a:t>more, too?</a:t>
            </a:r>
          </a:p>
          <a:p>
            <a:endParaRPr lang="en-US" baseline="0" dirty="0" smtClean="0"/>
          </a:p>
          <a:p>
            <a:pPr defTabSz="914350">
              <a:defRPr/>
            </a:pPr>
            <a:r>
              <a:rPr lang="en-US" baseline="0" dirty="0" smtClean="0"/>
              <a:t>Farmers we buy from work together in what’s called a co-operative, or a “co-op”.  They </a:t>
            </a:r>
            <a:r>
              <a:rPr lang="en-US" b="1" baseline="0" dirty="0" smtClean="0"/>
              <a:t>own</a:t>
            </a:r>
            <a:r>
              <a:rPr lang="en-US" baseline="0" dirty="0" smtClean="0"/>
              <a:t> the co-op and </a:t>
            </a:r>
            <a:r>
              <a:rPr lang="en-US" b="1" baseline="0" dirty="0" smtClean="0"/>
              <a:t>make decisions </a:t>
            </a:r>
            <a:r>
              <a:rPr lang="en-US" baseline="0" dirty="0" smtClean="0"/>
              <a:t>together.  The co-op is a way to have more opportunities and power by working together.    </a:t>
            </a:r>
          </a:p>
          <a:p>
            <a:pPr defTabSz="914350">
              <a:defRPr/>
            </a:pPr>
            <a:endParaRPr lang="en-US" baseline="0" dirty="0" smtClean="0"/>
          </a:p>
          <a:p>
            <a:pPr defTabSz="914350">
              <a:defRPr/>
            </a:pPr>
            <a:r>
              <a:rPr lang="en-US" baseline="0" dirty="0" smtClean="0"/>
              <a:t>Through the co-op, farmers can put all their money together to buy things that would be too expensive to buy on their own.  </a:t>
            </a:r>
          </a:p>
          <a:p>
            <a:endParaRPr lang="en-US" baseline="0" dirty="0" smtClean="0"/>
          </a:p>
        </p:txBody>
      </p:sp>
      <p:sp>
        <p:nvSpPr>
          <p:cNvPr id="4" name="Slide Number Placeholder 3"/>
          <p:cNvSpPr>
            <a:spLocks noGrp="1"/>
          </p:cNvSpPr>
          <p:nvPr>
            <p:ph type="sldNum" sz="quarter" idx="10"/>
          </p:nvPr>
        </p:nvSpPr>
        <p:spPr/>
        <p:txBody>
          <a:bodyPr/>
          <a:lstStyle/>
          <a:p>
            <a:fld id="{E7EFBE88-39E6-4CFF-BA06-3F0F657E651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better understand how a co-op works, let’s use an example!</a:t>
            </a:r>
          </a:p>
          <a:p>
            <a:endParaRPr lang="en-US" baseline="0" dirty="0" smtClean="0"/>
          </a:p>
          <a:p>
            <a:r>
              <a:rPr lang="en-US" baseline="0" dirty="0" smtClean="0"/>
              <a:t>If you had only $1, you couldn’t afford a book that you wanted.  If each of your friends also had a dollar and wanted that book, none of you could have the book.</a:t>
            </a:r>
          </a:p>
        </p:txBody>
      </p:sp>
      <p:sp>
        <p:nvSpPr>
          <p:cNvPr id="4" name="Slide Number Placeholder 3"/>
          <p:cNvSpPr>
            <a:spLocks noGrp="1"/>
          </p:cNvSpPr>
          <p:nvPr>
            <p:ph type="sldNum" sz="quarter" idx="10"/>
          </p:nvPr>
        </p:nvSpPr>
        <p:spPr/>
        <p:txBody>
          <a:bodyPr/>
          <a:lstStyle/>
          <a:p>
            <a:fld id="{E7EFBE88-39E6-4CFF-BA06-3F0F657E651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smtClean="0"/>
              <a:t>And when the pods are open, they look like this!</a:t>
            </a:r>
          </a:p>
          <a:p>
            <a:endParaRPr lang="en-US" dirty="0" smtClean="0"/>
          </a:p>
          <a:p>
            <a:r>
              <a:rPr lang="en-US" dirty="0" smtClean="0"/>
              <a:t>That’s your chocolate, ah!</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if you and your friends each had $1 and put all your dollars together, you could buy the book and share it.  That’s how the farmer co-ops work.  Farmer put their money together to buy things they couldn’t buy on their own for their families and communities. </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When Equal Exchange pays farmers what they deserve, they can afford to have more community things.  We all are working together to build healthier, happier communities around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with money from Fair Trade and Equal Exchange, farmers can build and have things like…</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Co-ops and fair trade build schools…</a:t>
            </a:r>
            <a:endParaRPr lang="en-US" dirty="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64F6C9-80D0-4C39-B670-F888E2BCDB3B}"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Co-ops</a:t>
            </a:r>
            <a:r>
              <a:rPr lang="en-US" baseline="0" dirty="0" smtClean="0"/>
              <a:t> and fair trade mean people can build water pumps to have clean drinking water near them.</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a:t>
            </a:r>
            <a:r>
              <a:rPr lang="en-US" baseline="0" dirty="0" smtClean="0"/>
              <a:t> a nice home with good food to eat…</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people in co-ops</a:t>
            </a:r>
            <a:r>
              <a:rPr lang="en-US" baseline="0" dirty="0" smtClean="0"/>
              <a:t> </a:t>
            </a:r>
            <a:r>
              <a:rPr lang="en-US" dirty="0" smtClean="0"/>
              <a:t>make</a:t>
            </a:r>
            <a:r>
              <a:rPr lang="en-US" baseline="0" dirty="0" smtClean="0"/>
              <a:t> decisions together in places like this meeting house about things that will affect them.</a:t>
            </a:r>
          </a:p>
          <a:p>
            <a:endParaRPr lang="en-US" baseline="0" dirty="0" smtClean="0"/>
          </a:p>
          <a:p>
            <a:r>
              <a:rPr lang="en-US" baseline="0" dirty="0" smtClean="0"/>
              <a:t>Did you know that Equal Exchange is a co-op, too?  There are about 100 owners!</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F6BC5A-840B-4542-92D6-CC5D37EF3503}" type="slidenum">
              <a:rPr lang="en-US" smtClean="0"/>
              <a:pPr fontAlgn="base">
                <a:spcBef>
                  <a:spcPct val="0"/>
                </a:spcBef>
                <a:spcAft>
                  <a:spcPct val="0"/>
                </a:spcAft>
                <a:defRPr/>
              </a:pPr>
              <a:t>36</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30115">
              <a:spcBef>
                <a:spcPct val="0"/>
              </a:spcBef>
            </a:pPr>
            <a:r>
              <a:rPr lang="en-US" dirty="0" smtClean="0"/>
              <a:t>Farmers</a:t>
            </a:r>
            <a:r>
              <a:rPr lang="en-US" baseline="0" dirty="0" smtClean="0"/>
              <a:t> work for a better environment.</a:t>
            </a:r>
            <a:endParaRPr lang="en-US" dirty="0" smtClean="0"/>
          </a:p>
          <a:p>
            <a:pPr defTabSz="930115">
              <a:spcBef>
                <a:spcPct val="0"/>
              </a:spcBef>
            </a:pPr>
            <a:endParaRPr lang="en-US" dirty="0" smtClean="0"/>
          </a:p>
          <a:p>
            <a:pPr defTabSz="930115">
              <a:spcBef>
                <a:spcPct val="0"/>
              </a:spcBef>
            </a:pPr>
            <a:endParaRPr lang="en-US" dirty="0" smtClean="0"/>
          </a:p>
          <a:p>
            <a:pPr defTabSz="930115">
              <a:spcBef>
                <a:spcPct val="0"/>
              </a:spcBef>
            </a:pPr>
            <a:r>
              <a:rPr lang="en-US" b="1" i="1" dirty="0" smtClean="0"/>
              <a:t>Examples if</a:t>
            </a:r>
            <a:r>
              <a:rPr lang="en-US" b="1" i="1" baseline="0" dirty="0" smtClean="0"/>
              <a:t> they ask how:</a:t>
            </a:r>
          </a:p>
          <a:p>
            <a:pPr defTabSz="930115">
              <a:spcBef>
                <a:spcPct val="0"/>
              </a:spcBef>
            </a:pPr>
            <a:endParaRPr lang="en-US" dirty="0" smtClean="0"/>
          </a:p>
          <a:p>
            <a:pPr defTabSz="930115">
              <a:spcBef>
                <a:spcPct val="0"/>
              </a:spcBef>
            </a:pPr>
            <a:r>
              <a:rPr lang="en-US" dirty="0" smtClean="0"/>
              <a:t>-Environmental Sustainability: </a:t>
            </a:r>
            <a:br>
              <a:rPr lang="en-US" dirty="0" smtClean="0"/>
            </a:br>
            <a:r>
              <a:rPr lang="en-US" dirty="0" smtClean="0"/>
              <a:t>-organic</a:t>
            </a:r>
          </a:p>
          <a:p>
            <a:pPr defTabSz="930115">
              <a:spcBef>
                <a:spcPct val="0"/>
              </a:spcBef>
            </a:pPr>
            <a:r>
              <a:rPr lang="en-US" dirty="0" smtClean="0"/>
              <a:t>-all are dealing with climate change</a:t>
            </a:r>
            <a:br>
              <a:rPr lang="en-US" dirty="0" smtClean="0"/>
            </a:br>
            <a:r>
              <a:rPr lang="en-US" dirty="0" smtClean="0"/>
              <a:t/>
            </a:r>
            <a:br>
              <a:rPr lang="en-US" dirty="0" smtClean="0"/>
            </a:br>
            <a:r>
              <a:rPr lang="en-US" dirty="0" smtClean="0"/>
              <a:t>The</a:t>
            </a:r>
            <a:r>
              <a:rPr lang="en-US" baseline="0" dirty="0" smtClean="0"/>
              <a:t> environment and people’s well – being are intertwined.</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when you are fundraising with Equal</a:t>
            </a:r>
            <a:r>
              <a:rPr lang="en-US" baseline="0" dirty="0" smtClean="0"/>
              <a:t> Exchange</a:t>
            </a:r>
            <a:r>
              <a:rPr lang="en-US" dirty="0" smtClean="0"/>
              <a:t>,</a:t>
            </a:r>
            <a:r>
              <a:rPr lang="en-US" baseline="0" dirty="0" smtClean="0"/>
              <a:t> or if you see Equal Exchange products, you can let people know that:</a:t>
            </a:r>
          </a:p>
          <a:p>
            <a:endParaRPr lang="en-US" baseline="0" dirty="0" smtClean="0"/>
          </a:p>
          <a:p>
            <a:r>
              <a:rPr lang="en-US" baseline="0" dirty="0" smtClean="0"/>
              <a:t>Most farmers don’t get paid enough, and chocolate is often grown with child labor- but these delicious products are different.  Farmers are treated and paid well.</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from</a:t>
            </a:r>
            <a:r>
              <a:rPr lang="en-US" baseline="0" dirty="0" smtClean="0"/>
              <a:t> the farmer who is planting their first seed,</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your</a:t>
            </a:r>
            <a:r>
              <a:rPr lang="en-US" baseline="0" dirty="0" smtClean="0"/>
              <a:t> fundraising work with us at Equal Exchange,</a:t>
            </a:r>
          </a:p>
          <a:p>
            <a:endParaRPr lang="en-US" baseline="0" dirty="0" smtClean="0"/>
          </a:p>
          <a:p>
            <a:r>
              <a:rPr lang="en-US" b="1" baseline="0" dirty="0" smtClean="0"/>
              <a:t>OR</a:t>
            </a:r>
          </a:p>
          <a:p>
            <a:endParaRPr lang="en-US" baseline="0" dirty="0" smtClean="0"/>
          </a:p>
          <a:p>
            <a:r>
              <a:rPr lang="en-US" baseline="0" dirty="0" smtClean="0"/>
              <a:t>To your buying and sharing about fair trade and Equal Exchange,</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Hmm-</a:t>
            </a:r>
            <a:r>
              <a:rPr lang="en-US" baseline="0" dirty="0" smtClean="0"/>
              <a:t> there’s the chocolate it’s made into! : )  Didn’t it come a long way from it’s plant?</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Together we can make a difference!  Together we can create a world where children and families are happy and treated fairly.</a:t>
            </a:r>
          </a:p>
          <a:p>
            <a:endParaRPr lang="en-US" baseline="0" dirty="0" smtClean="0"/>
          </a:p>
          <a:p>
            <a:r>
              <a:rPr lang="en-US" baseline="0" dirty="0" smtClean="0"/>
              <a:t>Thank you.  Any questions?</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Now that we</a:t>
            </a:r>
            <a:r>
              <a:rPr lang="en-US" baseline="0" dirty="0" smtClean="0"/>
              <a:t> know where our chocolate comes from, I have </a:t>
            </a:r>
            <a:r>
              <a:rPr lang="en-US" b="1" baseline="0" dirty="0" smtClean="0"/>
              <a:t>another question for you</a:t>
            </a:r>
            <a:r>
              <a:rPr lang="en-US" baseline="0" dirty="0" smtClean="0"/>
              <a:t>!</a:t>
            </a:r>
            <a:endParaRPr lang="en-US" dirty="0" smtClean="0"/>
          </a:p>
          <a:p>
            <a:pPr defTabSz="931774">
              <a:defRPr/>
            </a:pPr>
            <a:endParaRPr lang="en-US" dirty="0" smtClean="0"/>
          </a:p>
          <a:p>
            <a:pPr defTabSz="931774">
              <a:defRPr/>
            </a:pPr>
            <a:r>
              <a:rPr lang="en-US" dirty="0" smtClean="0"/>
              <a:t>How</a:t>
            </a:r>
            <a:r>
              <a:rPr lang="en-US" baseline="0" dirty="0" smtClean="0"/>
              <a:t> many of you have been taught by your family to </a:t>
            </a:r>
            <a:r>
              <a:rPr lang="en-US" b="1" baseline="0" dirty="0" smtClean="0"/>
              <a:t>care for other people and to be nice </a:t>
            </a:r>
            <a:r>
              <a:rPr lang="en-US" baseline="0" dirty="0" smtClean="0"/>
              <a:t>just like these nice people? [let them answer]</a:t>
            </a:r>
          </a:p>
          <a:p>
            <a:endParaRPr lang="en-US" baseline="0" dirty="0" smtClean="0"/>
          </a:p>
          <a:p>
            <a:endParaRPr lang="en-US" baseline="0" dirty="0" smtClean="0"/>
          </a:p>
          <a:p>
            <a:r>
              <a:rPr lang="en-US" baseline="0" dirty="0" smtClean="0"/>
              <a:t>Me too!  That’s great! : )</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as I mentioned, there</a:t>
            </a:r>
            <a:r>
              <a:rPr lang="en-US" baseline="0" dirty="0" smtClean="0"/>
              <a:t> is</a:t>
            </a:r>
            <a:r>
              <a:rPr lang="en-US" dirty="0" smtClean="0"/>
              <a:t> an</a:t>
            </a:r>
            <a:r>
              <a:rPr lang="en-US" baseline="0" dirty="0" smtClean="0"/>
              <a:t> organization called Equal Exchange.  </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 is a business that cares about people being treated well, especially the farmers who grow the food Equal Exchange sells. </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smtClean="0"/>
              <a:t>They sell things like chocolate, coffee, tea, and other foods, too.</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what do your parents do every day while you’re at school?  Someone in your family is probably working to earn money that your family lives on.  With money, they can send you to school, buy food, and more.  </a:t>
            </a:r>
          </a:p>
          <a:p>
            <a:endParaRPr lang="en-US" baseline="0" dirty="0" smtClean="0"/>
          </a:p>
          <a:p>
            <a:r>
              <a:rPr lang="en-US" baseline="0" dirty="0" smtClean="0"/>
              <a:t>Farmers work too!  They grow plants, and sell them for money.  That money helps them take care of their families.  </a:t>
            </a:r>
          </a:p>
          <a:p>
            <a:endParaRPr lang="en-US" baseline="0" dirty="0" smtClean="0"/>
          </a:p>
          <a:p>
            <a:r>
              <a:rPr lang="en-US" baseline="0" dirty="0" smtClean="0"/>
              <a:t>At Equal Exchange, they buy the coffee, chocolate, tea and other foods I showed from small farmers.</a:t>
            </a:r>
          </a:p>
          <a:p>
            <a:endParaRPr lang="en-US" baseline="0" dirty="0" smtClean="0"/>
          </a:p>
          <a:p>
            <a:r>
              <a:rPr lang="en-US" baseline="0" dirty="0" smtClean="0"/>
              <a:t>Here is the Castillo family in Nicaragua who Equal Exchange buys some coffee from… </a:t>
            </a:r>
          </a:p>
        </p:txBody>
      </p:sp>
      <p:sp>
        <p:nvSpPr>
          <p:cNvPr id="4" name="Slide Number Placeholder 3"/>
          <p:cNvSpPr>
            <a:spLocks noGrp="1"/>
          </p:cNvSpPr>
          <p:nvPr>
            <p:ph type="sldNum" sz="quarter" idx="10"/>
          </p:nvPr>
        </p:nvSpPr>
        <p:spPr/>
        <p:txBody>
          <a:bodyPr/>
          <a:lstStyle/>
          <a:p>
            <a:fld id="{E7EFBE88-39E6-4CFF-BA06-3F0F657E651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ctrTitle"/>
          </p:nvPr>
        </p:nvSpPr>
        <p:spPr>
          <a:xfrm>
            <a:off x="0" y="304800"/>
            <a:ext cx="9144000" cy="1390650"/>
          </a:xfrm>
        </p:spPr>
        <p:txBody>
          <a:bodyPr>
            <a:noAutofit/>
          </a:bodyPr>
          <a:lstStyle/>
          <a:p>
            <a:r>
              <a:rPr lang="en-US" sz="6600" dirty="0" smtClean="0">
                <a:solidFill>
                  <a:srgbClr val="F72717"/>
                </a:solidFill>
                <a:latin typeface="Chaparral Pro" pitchFamily="18" charset="0"/>
              </a:rPr>
              <a:t>Farmers, Food, and You</a:t>
            </a:r>
            <a:endParaRPr lang="en-US" sz="6600" dirty="0">
              <a:solidFill>
                <a:srgbClr val="F72717"/>
              </a:solidFill>
              <a:latin typeface="Chaparral Pro"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1447800" y="1600200"/>
            <a:ext cx="6571362" cy="4343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011-05-11 005.JP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binia_rai_sanjukta_vikas.jpg"/>
          <p:cNvPicPr>
            <a:picLocks noGrp="1" noChangeAspect="1"/>
          </p:cNvPicPr>
          <p:nvPr>
            <p:ph idx="1"/>
          </p:nvPr>
        </p:nvPicPr>
        <p:blipFill>
          <a:blip r:embed="rId3" cstate="print"/>
          <a:srcRect l="11067"/>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_1384.JPG"/>
          <p:cNvPicPr>
            <a:picLocks noGrp="1" noChangeAspect="1"/>
          </p:cNvPicPr>
          <p:nvPr>
            <p:ph idx="1"/>
          </p:nvPr>
        </p:nvPicPr>
        <p:blipFill>
          <a:blip r:embed="rId3" cstate="print"/>
          <a:srcRect l="12810" t="3170"/>
          <a:stretch>
            <a:fillRect/>
          </a:stretch>
        </p:blipFill>
        <p:spPr>
          <a:xfrm>
            <a:off x="-1" y="0"/>
            <a:ext cx="9301655" cy="6858000"/>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Farmer Burro August 2011 115.jpg"/>
          <p:cNvPicPr>
            <a:picLocks noChangeAspect="1"/>
          </p:cNvPicPr>
          <p:nvPr/>
        </p:nvPicPr>
        <p:blipFill>
          <a:blip r:embed="rId3" cstate="print"/>
          <a:srcRect/>
          <a:stretch>
            <a:fillRect/>
          </a:stretch>
        </p:blipFill>
        <p:spPr bwMode="auto">
          <a:xfrm>
            <a:off x="0" y="0"/>
            <a:ext cx="10363489" cy="690842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title"/>
          </p:nvPr>
        </p:nvSpPr>
        <p:spPr>
          <a:xfrm>
            <a:off x="457200" y="2057400"/>
            <a:ext cx="8229600" cy="1143000"/>
          </a:xfrm>
        </p:spPr>
        <p:txBody>
          <a:bodyPr/>
          <a:lstStyle/>
          <a:p>
            <a:r>
              <a:rPr lang="en-US" dirty="0" smtClean="0"/>
              <a:t>Fair Trade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west\AppData\Local\Microsoft\Windows\Temporary Internet Files\Content.IE5\PSJAFW1J\MC900391454[1].wmf"/>
          <p:cNvPicPr>
            <a:picLocks noChangeAspect="1" noChangeArrowheads="1"/>
          </p:cNvPicPr>
          <p:nvPr/>
        </p:nvPicPr>
        <p:blipFill>
          <a:blip r:embed="rId3" cstate="print"/>
          <a:srcRect/>
          <a:stretch>
            <a:fillRect/>
          </a:stretch>
        </p:blipFill>
        <p:spPr bwMode="auto">
          <a:xfrm>
            <a:off x="2971800" y="1219200"/>
            <a:ext cx="3505200" cy="443546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2" name="Picture 68" descr="C:\Users\ewest\AppData\Local\Microsoft\Windows\Temporary Internet Files\Content.IE5\PSJAFW1J\MP900446565[1].jpg"/>
          <p:cNvPicPr>
            <a:picLocks noChangeAspect="1" noChangeArrowheads="1"/>
          </p:cNvPicPr>
          <p:nvPr/>
        </p:nvPicPr>
        <p:blipFill>
          <a:blip r:embed="rId3" cstate="print"/>
          <a:srcRect/>
          <a:stretch>
            <a:fillRect/>
          </a:stretch>
        </p:blipFill>
        <p:spPr bwMode="auto">
          <a:xfrm>
            <a:off x="3276600" y="1524000"/>
            <a:ext cx="2647950" cy="3429000"/>
          </a:xfrm>
          <a:prstGeom prst="rect">
            <a:avLst/>
          </a:prstGeom>
          <a:noFill/>
        </p:spPr>
      </p:pic>
      <p:sp>
        <p:nvSpPr>
          <p:cNvPr id="70" name="Title 69"/>
          <p:cNvSpPr>
            <a:spLocks noGrp="1"/>
          </p:cNvSpPr>
          <p:nvPr>
            <p:ph type="title"/>
          </p:nvPr>
        </p:nvSpPr>
        <p:spPr>
          <a:xfrm>
            <a:off x="457200" y="5181600"/>
            <a:ext cx="8229600" cy="1143000"/>
          </a:xfrm>
        </p:spPr>
        <p:txBody>
          <a:bodyPr/>
          <a:lstStyle/>
          <a:p>
            <a:r>
              <a:rPr lang="en-US" i="1" dirty="0" smtClean="0"/>
              <a:t>The child you are babysitting.</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8" name="Title 7"/>
          <p:cNvSpPr>
            <a:spLocks noGrp="1"/>
          </p:cNvSpPr>
          <p:nvPr>
            <p:ph type="title"/>
          </p:nvPr>
        </p:nvSpPr>
        <p:spPr/>
        <p:txBody>
          <a:bodyPr/>
          <a:lstStyle/>
          <a:p>
            <a:r>
              <a:rPr lang="en-US" dirty="0" smtClean="0"/>
              <a:t>Why unfair?</a:t>
            </a:r>
            <a:endParaRPr lang="en-US" dirty="0"/>
          </a:p>
        </p:txBody>
      </p:sp>
      <p:sp>
        <p:nvSpPr>
          <p:cNvPr id="5" name="Content Placeholder 4"/>
          <p:cNvSpPr>
            <a:spLocks noGrp="1"/>
          </p:cNvSpPr>
          <p:nvPr>
            <p:ph sz="half" idx="1"/>
          </p:nvPr>
        </p:nvSpPr>
        <p:spPr/>
        <p:txBody>
          <a:bodyPr/>
          <a:lstStyle/>
          <a:p>
            <a:r>
              <a:rPr lang="en-US" dirty="0" smtClean="0"/>
              <a:t>Colonialism, Post-colonialism</a:t>
            </a:r>
          </a:p>
          <a:p>
            <a:pPr lvl="1"/>
            <a:r>
              <a:rPr lang="en-US" dirty="0" smtClean="0"/>
              <a:t>Sets up plantations</a:t>
            </a:r>
          </a:p>
          <a:p>
            <a:pPr lvl="1"/>
            <a:r>
              <a:rPr lang="en-US" dirty="0" smtClean="0"/>
              <a:t>Multinational corporations grow</a:t>
            </a:r>
          </a:p>
          <a:p>
            <a:pPr lvl="1"/>
            <a:r>
              <a:rPr lang="en-US" dirty="0" smtClean="0"/>
              <a:t>Death and displacement of Indigenous peoples</a:t>
            </a:r>
          </a:p>
          <a:p>
            <a:pPr lvl="1"/>
            <a:r>
              <a:rPr lang="en-US" dirty="0" smtClean="0"/>
              <a:t>Political and economic elites</a:t>
            </a:r>
            <a:endParaRPr lang="en-US" dirty="0"/>
          </a:p>
        </p:txBody>
      </p:sp>
      <p:sp>
        <p:nvSpPr>
          <p:cNvPr id="9" name="Content Placeholder 8"/>
          <p:cNvSpPr>
            <a:spLocks noGrp="1"/>
          </p:cNvSpPr>
          <p:nvPr>
            <p:ph sz="half" idx="2"/>
          </p:nvPr>
        </p:nvSpPr>
        <p:spPr/>
        <p:txBody>
          <a:bodyPr/>
          <a:lstStyle/>
          <a:p>
            <a:r>
              <a:rPr lang="en-US" dirty="0" smtClean="0"/>
              <a:t>Response: </a:t>
            </a:r>
          </a:p>
          <a:p>
            <a:pPr lvl="1"/>
            <a:r>
              <a:rPr lang="en-US" dirty="0" smtClean="0"/>
              <a:t>Resistance movements</a:t>
            </a:r>
          </a:p>
          <a:p>
            <a:pPr lvl="1"/>
            <a:r>
              <a:rPr lang="en-US" dirty="0" smtClean="0"/>
              <a:t>Co-operatives</a:t>
            </a:r>
          </a:p>
          <a:p>
            <a:pPr lvl="1"/>
            <a:r>
              <a:rPr lang="en-US" dirty="0" smtClean="0"/>
              <a:t>Fair Trade movement: began in  1940’s.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6.googleusercontent.com/_dMcZgBeKVIs/TaxdQR9kTQI/AAAAAAAAABg/094icE9Sj4o/DSC0262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5.googleusercontent.com/_dMcZgBeKVIs/TaxdT1wZL6I/AAAAAAAAACE/dh2kn9UN98w/DSC0264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ty Sales PPT.jpg"/>
          <p:cNvPicPr>
            <a:picLocks noChangeAspect="1"/>
          </p:cNvPicPr>
          <p:nvPr/>
        </p:nvPicPr>
        <p:blipFill>
          <a:blip r:embed="rId3" cstate="print"/>
          <a:srcRect l="5142" r="5241" b="14444"/>
          <a:stretch>
            <a:fillRect/>
          </a:stretch>
        </p:blipFill>
        <p:spPr>
          <a:xfrm>
            <a:off x="0" y="0"/>
            <a:ext cx="9144000" cy="6858000"/>
          </a:xfrm>
          <a:prstGeom prst="rect">
            <a:avLst/>
          </a:prstGeom>
        </p:spPr>
      </p:pic>
      <p:pic>
        <p:nvPicPr>
          <p:cNvPr id="4098" name="Picture 5" descr="http://192.168.1.218/@api/deki/files/9283/=U2%2bC1%2bCocoa%2bTree.jpg?authtoken=87_634456582769581240_1a9edee3c0a8cf005dd56c3e0ab94173"/>
          <p:cNvPicPr>
            <a:picLocks noChangeAspect="1" noChangeArrowheads="1"/>
          </p:cNvPicPr>
          <p:nvPr/>
        </p:nvPicPr>
        <p:blipFill>
          <a:blip r:embed="rId4" cstate="print"/>
          <a:srcRect/>
          <a:stretch>
            <a:fillRect/>
          </a:stretch>
        </p:blipFill>
        <p:spPr bwMode="auto">
          <a:xfrm>
            <a:off x="1752600" y="-127000"/>
            <a:ext cx="5238750" cy="698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lh3.googleusercontent.com/_dMcZgBeKVIs/TaxdTPnuDlI/AAAAAAAAAB8/GJPZjycf0XQ/DSC0264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lh3.googleusercontent.com/_dMcZgBeKVIs/TaxdU8c74wI/AAAAAAAAACM/OMUE1nPi6y8/DSC0265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lh3.googleusercontent.com/_dMcZgBeKVIs/TaxdWiL8GdI/AAAAAAAAACg/RkprLv33ibU/DSC0267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0" y="1371600"/>
            <a:ext cx="6172200" cy="4484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3" cstate="print"/>
          <a:srcRect/>
          <a:stretch>
            <a:fillRect/>
          </a:stretch>
        </p:blipFill>
        <p:spPr bwMode="auto">
          <a:xfrm>
            <a:off x="228600" y="304800"/>
            <a:ext cx="8686800" cy="5791200"/>
          </a:xfrm>
          <a:prstGeom prst="rect">
            <a:avLst/>
          </a:prstGeom>
          <a:noFill/>
          <a:ln w="9525">
            <a:noFill/>
            <a:miter lim="800000"/>
            <a:headEnd/>
            <a:tailEnd/>
          </a:ln>
        </p:spPr>
      </p:pic>
      <p:sp>
        <p:nvSpPr>
          <p:cNvPr id="11267" name="TextBox 5"/>
          <p:cNvSpPr txBox="1">
            <a:spLocks noChangeArrowheads="1"/>
          </p:cNvSpPr>
          <p:nvPr/>
        </p:nvSpPr>
        <p:spPr bwMode="auto">
          <a:xfrm>
            <a:off x="1143000" y="6027737"/>
            <a:ext cx="7315200" cy="830263"/>
          </a:xfrm>
          <a:prstGeom prst="rect">
            <a:avLst/>
          </a:prstGeom>
          <a:noFill/>
          <a:ln w="9525">
            <a:noFill/>
            <a:miter lim="800000"/>
            <a:headEnd/>
            <a:tailEnd/>
          </a:ln>
        </p:spPr>
        <p:txBody>
          <a:bodyPr>
            <a:spAutoFit/>
          </a:bodyPr>
          <a:lstStyle/>
          <a:p>
            <a:pPr algn="ctr"/>
            <a:r>
              <a:rPr lang="en-US" sz="2400" i="1" dirty="0">
                <a:solidFill>
                  <a:srgbClr val="5B1400"/>
                </a:solidFill>
              </a:rPr>
              <a:t>Eight-year-old twins Hassan and Hussein open cocoa pods in Ivory Coast. Photo from CNN.com.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1143000" y="5867400"/>
            <a:ext cx="7162800" cy="1295400"/>
          </a:xfrm>
        </p:spPr>
        <p:txBody>
          <a:bodyPr>
            <a:normAutofit/>
          </a:bodyPr>
          <a:lstStyle/>
          <a:p>
            <a:pPr algn="ctr" eaLnBrk="1" hangingPunct="1">
              <a:buFontTx/>
              <a:buNone/>
            </a:pPr>
            <a:r>
              <a:rPr lang="en-US" sz="2400" i="1" dirty="0" smtClean="0"/>
              <a:t>A boy spreads cacao beans out to dry. </a:t>
            </a:r>
          </a:p>
          <a:p>
            <a:pPr algn="ctr" eaLnBrk="1" hangingPunct="1">
              <a:buFontTx/>
              <a:buNone/>
            </a:pPr>
            <a:r>
              <a:rPr lang="en-US" sz="2400" i="1" dirty="0" smtClean="0"/>
              <a:t>Photo from the International Labor Rights Forum. </a:t>
            </a:r>
          </a:p>
        </p:txBody>
      </p:sp>
      <p:pic>
        <p:nvPicPr>
          <p:cNvPr id="12291" name="Picture 4"/>
          <p:cNvPicPr>
            <a:picLocks noChangeAspect="1" noChangeArrowheads="1"/>
          </p:cNvPicPr>
          <p:nvPr/>
        </p:nvPicPr>
        <p:blipFill>
          <a:blip r:embed="rId3" cstate="print"/>
          <a:srcRect/>
          <a:stretch>
            <a:fillRect/>
          </a:stretch>
        </p:blipFill>
        <p:spPr bwMode="auto">
          <a:xfrm>
            <a:off x="1524000" y="228600"/>
            <a:ext cx="5943600" cy="54464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228600" y="3124200"/>
            <a:ext cx="3352800" cy="1600200"/>
          </a:xfrm>
        </p:spPr>
        <p:txBody>
          <a:bodyPr>
            <a:normAutofit fontScale="92500" lnSpcReduction="20000"/>
          </a:bodyPr>
          <a:lstStyle/>
          <a:p>
            <a:pPr indent="0" eaLnBrk="1" hangingPunct="1">
              <a:buFontTx/>
              <a:buNone/>
            </a:pPr>
            <a:r>
              <a:rPr lang="en-US" sz="2400" i="1" dirty="0" smtClean="0"/>
              <a:t>A small boy carrying cacao pods. </a:t>
            </a:r>
          </a:p>
          <a:p>
            <a:pPr indent="0" eaLnBrk="1" hangingPunct="1">
              <a:buFontTx/>
              <a:buNone/>
            </a:pPr>
            <a:endParaRPr lang="en-US" sz="2400" i="1" dirty="0" smtClean="0"/>
          </a:p>
          <a:p>
            <a:pPr indent="0" eaLnBrk="1" hangingPunct="1">
              <a:buFontTx/>
              <a:buNone/>
            </a:pPr>
            <a:r>
              <a:rPr lang="en-US" sz="2400" i="1" dirty="0" smtClean="0"/>
              <a:t>Photo from thefrogblog.org.uk</a:t>
            </a:r>
          </a:p>
        </p:txBody>
      </p:sp>
      <p:pic>
        <p:nvPicPr>
          <p:cNvPr id="13315" name="Picture 5"/>
          <p:cNvPicPr>
            <a:picLocks noChangeAspect="1" noChangeArrowheads="1"/>
          </p:cNvPicPr>
          <p:nvPr/>
        </p:nvPicPr>
        <p:blipFill>
          <a:blip r:embed="rId3" cstate="print"/>
          <a:srcRect/>
          <a:stretch>
            <a:fillRect/>
          </a:stretch>
        </p:blipFill>
        <p:spPr bwMode="auto">
          <a:xfrm>
            <a:off x="3962400" y="0"/>
            <a:ext cx="5181600" cy="6908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title"/>
          </p:nvPr>
        </p:nvSpPr>
        <p:spPr/>
        <p:txBody>
          <a:bodyPr/>
          <a:lstStyle/>
          <a:p>
            <a:r>
              <a:rPr lang="en-US" dirty="0" smtClean="0"/>
              <a:t>By Working Together…</a:t>
            </a:r>
            <a:endParaRPr lang="en-US" dirty="0"/>
          </a:p>
        </p:txBody>
      </p:sp>
      <p:pic>
        <p:nvPicPr>
          <p:cNvPr id="4" name="Content Placeholder 5" descr="DR_kids_2011.jpg"/>
          <p:cNvPicPr>
            <a:picLocks noGrp="1" noChangeAspect="1"/>
          </p:cNvPicPr>
          <p:nvPr>
            <p:ph idx="1"/>
          </p:nvPr>
        </p:nvPicPr>
        <p:blipFill>
          <a:blip r:embed="rId4" cstate="print"/>
          <a:stretch>
            <a:fillRect/>
          </a:stretch>
        </p:blipFill>
        <p:spPr>
          <a:xfrm>
            <a:off x="2209800" y="1334026"/>
            <a:ext cx="4775936" cy="5523974"/>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noAutofit/>
          </a:bodyPr>
          <a:lstStyle/>
          <a:p>
            <a:r>
              <a:rPr lang="en-US" sz="6600" dirty="0" smtClean="0"/>
              <a:t>“Co-op” </a:t>
            </a:r>
            <a:br>
              <a:rPr lang="en-US" sz="6600" dirty="0" smtClean="0"/>
            </a:br>
            <a:r>
              <a:rPr lang="en-US" sz="6600" dirty="0" smtClean="0"/>
              <a:t>“Co-operative”</a:t>
            </a:r>
            <a:endParaRPr lang="en-US" sz="6600" dirty="0"/>
          </a:p>
        </p:txBody>
      </p:sp>
      <p:pic>
        <p:nvPicPr>
          <p:cNvPr id="3" name="Picture 2" descr="twinpines-150.gif"/>
          <p:cNvPicPr>
            <a:picLocks noChangeAspect="1"/>
          </p:cNvPicPr>
          <p:nvPr/>
        </p:nvPicPr>
        <p:blipFill>
          <a:blip r:embed="rId3" cstate="print"/>
          <a:stretch>
            <a:fillRect/>
          </a:stretch>
        </p:blipFill>
        <p:spPr>
          <a:xfrm>
            <a:off x="3200400" y="3657600"/>
            <a:ext cx="2392279" cy="24241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43200" y="3505200"/>
            <a:ext cx="4495800" cy="2544763"/>
          </a:xfrm>
        </p:spPr>
        <p:txBody>
          <a:bodyPr>
            <a:normAutofit fontScale="70000" lnSpcReduction="20000"/>
          </a:bodyPr>
          <a:lstStyle/>
          <a:p>
            <a:pPr>
              <a:buNone/>
            </a:pPr>
            <a:r>
              <a:rPr lang="en-US" sz="28700" dirty="0" smtClean="0"/>
              <a:t>      </a:t>
            </a:r>
            <a:endParaRPr lang="en-US" sz="28700" dirty="0"/>
          </a:p>
        </p:txBody>
      </p:sp>
      <p:pic>
        <p:nvPicPr>
          <p:cNvPr id="6"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5257800" y="2514600"/>
            <a:ext cx="1144705" cy="1144705"/>
          </a:xfrm>
          <a:prstGeom prst="rect">
            <a:avLst/>
          </a:prstGeom>
          <a:noFill/>
        </p:spPr>
      </p:pic>
      <p:pic>
        <p:nvPicPr>
          <p:cNvPr id="7"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1219200" y="4267200"/>
            <a:ext cx="1144705" cy="1144705"/>
          </a:xfrm>
          <a:prstGeom prst="rect">
            <a:avLst/>
          </a:prstGeom>
          <a:noFill/>
        </p:spPr>
      </p:pic>
      <p:pic>
        <p:nvPicPr>
          <p:cNvPr id="8"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6934200" y="4191000"/>
            <a:ext cx="1144705" cy="1144705"/>
          </a:xfrm>
          <a:prstGeom prst="rect">
            <a:avLst/>
          </a:prstGeom>
          <a:noFill/>
        </p:spPr>
      </p:pic>
      <p:pic>
        <p:nvPicPr>
          <p:cNvPr id="9"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2209800" y="2133600"/>
            <a:ext cx="1144705" cy="1144705"/>
          </a:xfrm>
          <a:prstGeom prst="rect">
            <a:avLst/>
          </a:prstGeom>
          <a:noFill/>
        </p:spPr>
      </p:pic>
      <p:pic>
        <p:nvPicPr>
          <p:cNvPr id="10"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4343400" y="5181600"/>
            <a:ext cx="1144705" cy="1144705"/>
          </a:xfrm>
          <a:prstGeom prst="rect">
            <a:avLst/>
          </a:prstGeom>
          <a:noFill/>
        </p:spPr>
      </p:pic>
      <p:sp>
        <p:nvSpPr>
          <p:cNvPr id="20" name="Title 19"/>
          <p:cNvSpPr>
            <a:spLocks noGrp="1"/>
          </p:cNvSpPr>
          <p:nvPr>
            <p:ph type="title"/>
          </p:nvPr>
        </p:nvSpPr>
        <p:spPr>
          <a:xfrm>
            <a:off x="533400" y="274638"/>
            <a:ext cx="8153400" cy="1630362"/>
          </a:xfrm>
        </p:spPr>
        <p:txBody>
          <a:bodyPr>
            <a:normAutofit/>
          </a:bodyPr>
          <a:lstStyle/>
          <a:p>
            <a:r>
              <a:rPr lang="en-US" sz="4800" dirty="0" smtClean="0"/>
              <a:t>Not enough money alone, but…</a:t>
            </a:r>
            <a:endParaRPr lang="en-US" sz="48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descr="2011-05-11 008.JPG"/>
          <p:cNvPicPr>
            <a:picLocks noGrp="1" noChangeAspect="1"/>
          </p:cNvPicPr>
          <p:nvPr>
            <p:ph idx="1"/>
          </p:nvPr>
        </p:nvPicPr>
        <p:blipFill>
          <a:blip r:embed="rId4" cstate="print"/>
          <a:srcRect l="45458" t="6734" r="7822" b="37706"/>
          <a:stretch>
            <a:fillRect/>
          </a:stretch>
        </p:blipFill>
        <p:spPr>
          <a:xfrm>
            <a:off x="381000" y="-304800"/>
            <a:ext cx="8305800" cy="7407875"/>
          </a:xfr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133600"/>
            <a:ext cx="2514600" cy="1295400"/>
          </a:xfrm>
        </p:spPr>
        <p:txBody>
          <a:bodyPr>
            <a:normAutofit fontScale="90000"/>
          </a:bodyPr>
          <a:lstStyle/>
          <a:p>
            <a:r>
              <a:rPr lang="en-US" sz="26600" dirty="0" smtClean="0"/>
              <a:t>₌</a:t>
            </a:r>
            <a:r>
              <a:rPr lang="en-US" sz="9600" dirty="0" smtClean="0"/>
              <a:t/>
            </a:r>
            <a:br>
              <a:rPr lang="en-US" sz="9600" dirty="0" smtClean="0"/>
            </a:br>
            <a:endParaRPr lang="en-US" dirty="0"/>
          </a:p>
        </p:txBody>
      </p:sp>
      <p:pic>
        <p:nvPicPr>
          <p:cNvPr id="14"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2895600" y="2819400"/>
            <a:ext cx="1144705" cy="1144705"/>
          </a:xfrm>
          <a:prstGeom prst="rect">
            <a:avLst/>
          </a:prstGeom>
          <a:noFill/>
        </p:spPr>
      </p:pic>
      <p:pic>
        <p:nvPicPr>
          <p:cNvPr id="15"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1752600" y="2819400"/>
            <a:ext cx="1144705" cy="1144705"/>
          </a:xfrm>
          <a:prstGeom prst="rect">
            <a:avLst/>
          </a:prstGeom>
          <a:noFill/>
        </p:spPr>
      </p:pic>
      <p:pic>
        <p:nvPicPr>
          <p:cNvPr id="16"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1066800" y="2819400"/>
            <a:ext cx="1144705" cy="1144705"/>
          </a:xfrm>
          <a:prstGeom prst="rect">
            <a:avLst/>
          </a:prstGeom>
          <a:noFill/>
        </p:spPr>
      </p:pic>
      <p:pic>
        <p:nvPicPr>
          <p:cNvPr id="17"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533400" y="2819400"/>
            <a:ext cx="1144705" cy="1144705"/>
          </a:xfrm>
          <a:prstGeom prst="rect">
            <a:avLst/>
          </a:prstGeom>
          <a:noFill/>
        </p:spPr>
      </p:pic>
      <p:pic>
        <p:nvPicPr>
          <p:cNvPr id="18"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2286000" y="2819400"/>
            <a:ext cx="1144705" cy="1144705"/>
          </a:xfrm>
          <a:prstGeom prst="rect">
            <a:avLst/>
          </a:prstGeom>
          <a:noFill/>
        </p:spPr>
      </p:pic>
      <p:pic>
        <p:nvPicPr>
          <p:cNvPr id="19" name="Picture 4" descr="C:\Users\ewest\AppData\Local\Microsoft\Windows\Temporary Internet Files\Content.IE5\54D1MFMK\MC900432665[1].png"/>
          <p:cNvPicPr>
            <a:picLocks noChangeAspect="1" noChangeArrowheads="1"/>
          </p:cNvPicPr>
          <p:nvPr/>
        </p:nvPicPr>
        <p:blipFill>
          <a:blip r:embed="rId4" cstate="print"/>
          <a:srcRect/>
          <a:stretch>
            <a:fillRect/>
          </a:stretch>
        </p:blipFill>
        <p:spPr bwMode="auto">
          <a:xfrm>
            <a:off x="5638800" y="2057400"/>
            <a:ext cx="2819400" cy="2819400"/>
          </a:xfrm>
          <a:prstGeom prst="rect">
            <a:avLst/>
          </a:prstGeom>
          <a:noFill/>
        </p:spPr>
      </p:pic>
      <p:sp>
        <p:nvSpPr>
          <p:cNvPr id="20" name="Title 1"/>
          <p:cNvSpPr txBox="1">
            <a:spLocks/>
          </p:cNvSpPr>
          <p:nvPr/>
        </p:nvSpPr>
        <p:spPr>
          <a:xfrm>
            <a:off x="457200" y="304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dirty="0" smtClean="0">
                <a:latin typeface="+mj-lt"/>
                <a:ea typeface="+mj-ea"/>
                <a:cs typeface="+mj-cs"/>
              </a:rPr>
              <a:t>By Working Together</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Title 1"/>
          <p:cNvSpPr txBox="1">
            <a:spLocks/>
          </p:cNvSpPr>
          <p:nvPr/>
        </p:nvSpPr>
        <p:spPr>
          <a:xfrm>
            <a:off x="381000" y="4876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You</a:t>
            </a:r>
            <a:r>
              <a:rPr kumimoji="0" lang="en-US" sz="4800" b="0" i="0" u="none" strike="noStrike" kern="1200" cap="none" spc="0" normalizeH="0" noProof="0" dirty="0" smtClean="0">
                <a:ln>
                  <a:noFill/>
                </a:ln>
                <a:solidFill>
                  <a:schemeClr val="tx1"/>
                </a:solidFill>
                <a:effectLst/>
                <a:uLnTx/>
                <a:uFillTx/>
                <a:latin typeface="+mj-lt"/>
                <a:ea typeface="+mj-ea"/>
                <a:cs typeface="+mj-cs"/>
              </a:rPr>
              <a:t> can buy a book!</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title"/>
          </p:nvPr>
        </p:nvSpPr>
        <p:spPr>
          <a:xfrm>
            <a:off x="381000" y="2667000"/>
            <a:ext cx="8229600" cy="1143000"/>
          </a:xfrm>
        </p:spPr>
        <p:txBody>
          <a:bodyPr>
            <a:noAutofit/>
          </a:bodyPr>
          <a:lstStyle/>
          <a:p>
            <a:r>
              <a:rPr lang="en-US" sz="7200" dirty="0" smtClean="0"/>
              <a:t>Fair Trade </a:t>
            </a:r>
            <a:br>
              <a:rPr lang="en-US" sz="7200" dirty="0" smtClean="0"/>
            </a:br>
            <a:r>
              <a:rPr lang="en-US" dirty="0" smtClean="0"/>
              <a:t>&amp;</a:t>
            </a:r>
            <a:r>
              <a:rPr lang="en-US" sz="7200" dirty="0" smtClean="0"/>
              <a:t/>
            </a:r>
            <a:br>
              <a:rPr lang="en-US" sz="7200" dirty="0" smtClean="0"/>
            </a:br>
            <a:r>
              <a:rPr lang="en-US" sz="7200" dirty="0" smtClean="0"/>
              <a:t>Co-ops:</a:t>
            </a:r>
            <a:br>
              <a:rPr lang="en-US" sz="7200" dirty="0" smtClean="0"/>
            </a:br>
            <a:r>
              <a:rPr lang="en-US" sz="7200" dirty="0" smtClean="0"/>
              <a:t/>
            </a:r>
            <a:br>
              <a:rPr lang="en-US" sz="7200" dirty="0" smtClean="0"/>
            </a:br>
            <a:r>
              <a:rPr lang="en-US" sz="6000" dirty="0" smtClean="0"/>
              <a:t>People working together!</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5105400" y="5029200"/>
            <a:ext cx="3810000" cy="1828800"/>
          </a:xfrm>
        </p:spPr>
        <p:txBody>
          <a:bodyPr>
            <a:normAutofit/>
          </a:bodyPr>
          <a:lstStyle/>
          <a:p>
            <a:pPr indent="0">
              <a:buFontTx/>
              <a:buNone/>
            </a:pPr>
            <a:r>
              <a:rPr lang="en-US" sz="2400" i="1" dirty="0" smtClean="0"/>
              <a:t>El </a:t>
            </a:r>
            <a:r>
              <a:rPr lang="en-US" sz="2400" i="1" dirty="0" err="1" smtClean="0"/>
              <a:t>Mogote</a:t>
            </a:r>
            <a:r>
              <a:rPr lang="en-US" sz="2400" i="1" dirty="0" smtClean="0"/>
              <a:t> school in </a:t>
            </a:r>
            <a:r>
              <a:rPr lang="en-US" sz="2400" i="1" dirty="0" err="1" smtClean="0"/>
              <a:t>Yamasa</a:t>
            </a:r>
            <a:r>
              <a:rPr lang="en-US" sz="2400" i="1" dirty="0" smtClean="0"/>
              <a:t>, where children of Fair Trade cacao farmers attend class. </a:t>
            </a:r>
          </a:p>
        </p:txBody>
      </p:sp>
      <p:pic>
        <p:nvPicPr>
          <p:cNvPr id="16387" name="Picture 2" descr="C:\Documents and Settings\pbuck\My Documents\GRAPHICS\PIX\EE Farmer Pix\_MG_0768.jpg"/>
          <p:cNvPicPr>
            <a:picLocks noChangeAspect="1" noChangeArrowheads="1"/>
          </p:cNvPicPr>
          <p:nvPr/>
        </p:nvPicPr>
        <p:blipFill>
          <a:blip r:embed="rId3" cstate="print"/>
          <a:srcRect/>
          <a:stretch>
            <a:fillRect/>
          </a:stretch>
        </p:blipFill>
        <p:spPr bwMode="auto">
          <a:xfrm>
            <a:off x="0" y="0"/>
            <a:ext cx="9144000" cy="4918075"/>
          </a:xfrm>
          <a:prstGeom prst="rect">
            <a:avLst/>
          </a:prstGeom>
          <a:noFill/>
          <a:ln w="9525">
            <a:noFill/>
            <a:miter lim="800000"/>
            <a:headEnd/>
            <a:tailEnd/>
          </a:ln>
        </p:spPr>
      </p:pic>
      <p:sp>
        <p:nvSpPr>
          <p:cNvPr id="4" name="TextBox 3"/>
          <p:cNvSpPr txBox="1"/>
          <p:nvPr/>
        </p:nvSpPr>
        <p:spPr>
          <a:xfrm>
            <a:off x="0" y="4995952"/>
            <a:ext cx="5029200" cy="1862048"/>
          </a:xfrm>
          <a:prstGeom prst="rect">
            <a:avLst/>
          </a:prstGeom>
          <a:solidFill>
            <a:schemeClr val="bg1"/>
          </a:solidFill>
          <a:ln>
            <a:solidFill>
              <a:schemeClr val="accent4">
                <a:lumMod val="50000"/>
              </a:schemeClr>
            </a:solidFill>
          </a:ln>
        </p:spPr>
        <p:txBody>
          <a:bodyPr wrap="square" rtlCol="0">
            <a:spAutoFit/>
          </a:bodyPr>
          <a:lstStyle/>
          <a:p>
            <a:pPr algn="ctr"/>
            <a:r>
              <a:rPr lang="en-US" sz="11500" b="1" dirty="0" smtClean="0">
                <a:solidFill>
                  <a:schemeClr val="tx2">
                    <a:lumMod val="50000"/>
                  </a:schemeClr>
                </a:solidFill>
              </a:rPr>
              <a:t>Schools</a:t>
            </a:r>
            <a:endParaRPr lang="en-US" sz="1600" b="1" dirty="0">
              <a:solidFill>
                <a:schemeClr val="tx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unity Sales PPT.jpg"/>
          <p:cNvPicPr>
            <a:picLocks noChangeAspect="1"/>
          </p:cNvPicPr>
          <p:nvPr/>
        </p:nvPicPr>
        <p:blipFill>
          <a:blip r:embed="rId3" cstate="print"/>
          <a:srcRect l="5142" r="5241" b="14444"/>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pic>
        <p:nvPicPr>
          <p:cNvPr id="4" name="Content Placeholder 3" descr="2011-05-10 009.JPG"/>
          <p:cNvPicPr>
            <a:picLocks noGrp="1" noChangeAspect="1"/>
          </p:cNvPicPr>
          <p:nvPr>
            <p:ph idx="1"/>
          </p:nvPr>
        </p:nvPicPr>
        <p:blipFill>
          <a:blip r:embed="rId4" cstate="print"/>
          <a:srcRect l="25255" t="12787" r="25664" b="34985"/>
          <a:stretch>
            <a:fillRect/>
          </a:stretch>
        </p:blipFill>
        <p:spPr>
          <a:xfrm>
            <a:off x="228600" y="0"/>
            <a:ext cx="8593157" cy="6858001"/>
          </a:xfrm>
        </p:spPr>
      </p:pic>
      <p:sp>
        <p:nvSpPr>
          <p:cNvPr id="5" name="TextBox 4"/>
          <p:cNvSpPr txBox="1"/>
          <p:nvPr/>
        </p:nvSpPr>
        <p:spPr>
          <a:xfrm>
            <a:off x="228600" y="4995952"/>
            <a:ext cx="4724400" cy="1862048"/>
          </a:xfrm>
          <a:prstGeom prst="rect">
            <a:avLst/>
          </a:prstGeom>
          <a:solidFill>
            <a:schemeClr val="bg1"/>
          </a:solidFill>
          <a:ln>
            <a:solidFill>
              <a:schemeClr val="accent4">
                <a:lumMod val="50000"/>
              </a:schemeClr>
            </a:solidFill>
          </a:ln>
        </p:spPr>
        <p:txBody>
          <a:bodyPr wrap="square" rtlCol="0">
            <a:spAutoFit/>
          </a:bodyPr>
          <a:lstStyle/>
          <a:p>
            <a:pPr algn="ctr"/>
            <a:r>
              <a:rPr lang="en-US" sz="11500" b="1" dirty="0" smtClean="0">
                <a:solidFill>
                  <a:schemeClr val="tx2">
                    <a:lumMod val="50000"/>
                  </a:schemeClr>
                </a:solidFill>
              </a:rPr>
              <a:t>Water</a:t>
            </a:r>
            <a:endParaRPr lang="en-US" sz="1600" b="1" dirty="0">
              <a:solidFill>
                <a:schemeClr val="tx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011-05-09 060.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0"/>
            <a:ext cx="4876800" cy="1107996"/>
          </a:xfrm>
          <a:prstGeom prst="rect">
            <a:avLst/>
          </a:prstGeom>
          <a:solidFill>
            <a:schemeClr val="bg1"/>
          </a:solidFill>
          <a:ln>
            <a:solidFill>
              <a:schemeClr val="accent4">
                <a:lumMod val="50000"/>
              </a:schemeClr>
            </a:solidFill>
          </a:ln>
        </p:spPr>
        <p:txBody>
          <a:bodyPr wrap="square" rtlCol="0">
            <a:spAutoFit/>
          </a:bodyPr>
          <a:lstStyle/>
          <a:p>
            <a:pPr algn="ctr"/>
            <a:r>
              <a:rPr lang="en-US" sz="6600" b="1" dirty="0" smtClean="0">
                <a:solidFill>
                  <a:schemeClr val="tx2">
                    <a:lumMod val="50000"/>
                  </a:schemeClr>
                </a:solidFill>
              </a:rPr>
              <a:t>Nice home</a:t>
            </a:r>
            <a:endParaRPr lang="en-US" sz="1000" b="1" dirty="0">
              <a:solidFill>
                <a:schemeClr val="tx2">
                  <a:lumMod val="50000"/>
                </a:schemeClr>
              </a:solidFill>
            </a:endParaRPr>
          </a:p>
        </p:txBody>
      </p:sp>
      <p:sp>
        <p:nvSpPr>
          <p:cNvPr id="6" name="TextBox 5"/>
          <p:cNvSpPr txBox="1"/>
          <p:nvPr/>
        </p:nvSpPr>
        <p:spPr>
          <a:xfrm>
            <a:off x="2819400" y="5750004"/>
            <a:ext cx="6324600" cy="1107996"/>
          </a:xfrm>
          <a:prstGeom prst="rect">
            <a:avLst/>
          </a:prstGeom>
          <a:solidFill>
            <a:schemeClr val="bg1"/>
          </a:solidFill>
          <a:ln>
            <a:solidFill>
              <a:schemeClr val="tx1"/>
            </a:solidFill>
          </a:ln>
        </p:spPr>
        <p:txBody>
          <a:bodyPr wrap="square" rtlCol="0">
            <a:spAutoFit/>
          </a:bodyPr>
          <a:lstStyle/>
          <a:p>
            <a:r>
              <a:rPr lang="en-US" sz="6600" b="1" dirty="0" smtClean="0">
                <a:solidFill>
                  <a:srgbClr val="001236"/>
                </a:solidFill>
              </a:rPr>
              <a:t>Good Food to Eat</a:t>
            </a:r>
            <a:endParaRPr lang="en-US" sz="6600" b="1" dirty="0">
              <a:solidFill>
                <a:srgbClr val="001236"/>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1-05-10 018.JPG"/>
          <p:cNvPicPr>
            <a:picLocks noGrp="1" noChangeAspect="1"/>
          </p:cNvPicPr>
          <p:nvPr>
            <p:ph idx="1"/>
          </p:nvPr>
        </p:nvPicPr>
        <p:blipFill>
          <a:blip r:embed="rId3" cstate="print"/>
          <a:stretch>
            <a:fillRect/>
          </a:stretch>
        </p:blipFill>
        <p:spPr>
          <a:xfrm>
            <a:off x="0" y="0"/>
            <a:ext cx="9144000" cy="6858000"/>
          </a:xfrm>
        </p:spPr>
      </p:pic>
      <p:sp>
        <p:nvSpPr>
          <p:cNvPr id="5" name="TextBox 4"/>
          <p:cNvSpPr txBox="1"/>
          <p:nvPr/>
        </p:nvSpPr>
        <p:spPr>
          <a:xfrm>
            <a:off x="0" y="5934670"/>
            <a:ext cx="7924800" cy="923330"/>
          </a:xfrm>
          <a:prstGeom prst="rect">
            <a:avLst/>
          </a:prstGeom>
          <a:solidFill>
            <a:schemeClr val="bg1"/>
          </a:solidFill>
          <a:ln>
            <a:solidFill>
              <a:schemeClr val="accent4">
                <a:lumMod val="50000"/>
              </a:schemeClr>
            </a:solidFill>
          </a:ln>
        </p:spPr>
        <p:txBody>
          <a:bodyPr wrap="square" rtlCol="0">
            <a:spAutoFit/>
          </a:bodyPr>
          <a:lstStyle/>
          <a:p>
            <a:pPr algn="ctr"/>
            <a:r>
              <a:rPr lang="en-US" sz="5400" b="1" dirty="0" smtClean="0">
                <a:solidFill>
                  <a:schemeClr val="tx2">
                    <a:lumMod val="50000"/>
                  </a:schemeClr>
                </a:solidFill>
              </a:rPr>
              <a:t>Make Decisions Together</a:t>
            </a:r>
            <a:endParaRPr lang="en-US" sz="800" b="1" dirty="0">
              <a:solidFill>
                <a:schemeClr val="tx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unity Sales PPT.jpg"/>
          <p:cNvPicPr>
            <a:picLocks noChangeAspect="1"/>
          </p:cNvPicPr>
          <p:nvPr/>
        </p:nvPicPr>
        <p:blipFill>
          <a:blip r:embed="rId3" cstate="print"/>
          <a:srcRect l="5142" r="5241" b="14444"/>
          <a:stretch>
            <a:fillRect/>
          </a:stretch>
        </p:blipFill>
        <p:spPr>
          <a:xfrm>
            <a:off x="0" y="0"/>
            <a:ext cx="9144000" cy="6858000"/>
          </a:xfrm>
          <a:prstGeom prst="rect">
            <a:avLst/>
          </a:prstGeom>
        </p:spPr>
      </p:pic>
      <p:pic>
        <p:nvPicPr>
          <p:cNvPr id="20484" name="Content Placeholder 4" descr="Dona Ana Lucia Banol, Asprocafe, Colombia.jpg"/>
          <p:cNvPicPr>
            <a:picLocks noGrp="1" noChangeAspect="1"/>
          </p:cNvPicPr>
          <p:nvPr>
            <p:ph idx="1"/>
          </p:nvPr>
        </p:nvPicPr>
        <p:blipFill>
          <a:blip r:embed="rId4" cstate="print"/>
          <a:srcRect l="4762" t="3867" r="4762" b="15075"/>
          <a:stretch>
            <a:fillRect/>
          </a:stretch>
        </p:blipFill>
        <p:spPr>
          <a:xfrm>
            <a:off x="4267200" y="457200"/>
            <a:ext cx="4876800" cy="5380037"/>
          </a:xfrm>
        </p:spPr>
      </p:pic>
      <p:sp>
        <p:nvSpPr>
          <p:cNvPr id="5" name="TextBox 4"/>
          <p:cNvSpPr txBox="1"/>
          <p:nvPr/>
        </p:nvSpPr>
        <p:spPr>
          <a:xfrm>
            <a:off x="304800" y="990600"/>
            <a:ext cx="3810000" cy="1569660"/>
          </a:xfrm>
          <a:prstGeom prst="rect">
            <a:avLst/>
          </a:prstGeom>
          <a:solidFill>
            <a:schemeClr val="bg1"/>
          </a:solidFill>
          <a:ln w="3175">
            <a:solidFill>
              <a:schemeClr val="tx1"/>
            </a:solidFill>
          </a:ln>
        </p:spPr>
        <p:txBody>
          <a:bodyPr wrap="square" rtlCol="0">
            <a:spAutoFit/>
          </a:bodyPr>
          <a:lstStyle/>
          <a:p>
            <a:r>
              <a:rPr lang="en-US" sz="4800" dirty="0" smtClean="0">
                <a:ln w="3175">
                  <a:solidFill>
                    <a:schemeClr val="tx1"/>
                  </a:solidFill>
                </a:ln>
              </a:rPr>
              <a:t>Environmental Sustainability</a:t>
            </a:r>
            <a:endParaRPr lang="en-US" sz="4800" dirty="0">
              <a:ln w="3175">
                <a:solidFill>
                  <a:schemeClr val="tx1"/>
                </a:solidFill>
              </a:ln>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unity Sales PPT.jpg"/>
          <p:cNvPicPr>
            <a:picLocks noChangeAspect="1"/>
          </p:cNvPicPr>
          <p:nvPr/>
        </p:nvPicPr>
        <p:blipFill>
          <a:blip r:embed="rId3" cstate="print"/>
          <a:srcRect l="5142" r="5241" b="14444"/>
          <a:stretch>
            <a:fillRect/>
          </a:stretch>
        </p:blipFill>
        <p:spPr>
          <a:xfrm>
            <a:off x="0" y="0"/>
            <a:ext cx="9144000" cy="6858000"/>
          </a:xfrm>
          <a:prstGeom prst="rect">
            <a:avLst/>
          </a:prstGeom>
        </p:spPr>
      </p:pic>
      <p:sp>
        <p:nvSpPr>
          <p:cNvPr id="3" name="Content Placeholder 2"/>
          <p:cNvSpPr>
            <a:spLocks noGrp="1"/>
          </p:cNvSpPr>
          <p:nvPr>
            <p:ph idx="1"/>
          </p:nvPr>
        </p:nvSpPr>
        <p:spPr>
          <a:xfrm>
            <a:off x="457200" y="1371600"/>
            <a:ext cx="8229600" cy="4525963"/>
          </a:xfrm>
        </p:spPr>
        <p:txBody>
          <a:bodyPr>
            <a:normAutofit/>
          </a:bodyPr>
          <a:lstStyle/>
          <a:p>
            <a:r>
              <a:rPr lang="en-US" sz="4000" dirty="0" smtClean="0"/>
              <a:t>Most farmers don’t get paid enough, and chocolate is often grown with child labor- but these delicious products are different.  </a:t>
            </a:r>
          </a:p>
          <a:p>
            <a:pPr>
              <a:buNone/>
            </a:pPr>
            <a:r>
              <a:rPr lang="en-US" sz="4000" dirty="0" smtClean="0"/>
              <a:t>   Farmers are treated and paid well.</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unity Sales PPT.jpg"/>
          <p:cNvPicPr>
            <a:picLocks noChangeAspect="1"/>
          </p:cNvPicPr>
          <p:nvPr/>
        </p:nvPicPr>
        <p:blipFill>
          <a:blip r:embed="rId3" cstate="print"/>
          <a:stretch>
            <a:fillRect/>
          </a:stretch>
        </p:blipFill>
        <p:spPr>
          <a:xfrm>
            <a:off x="0" y="0"/>
            <a:ext cx="9144000" cy="7065818"/>
          </a:xfrm>
          <a:prstGeom prst="rect">
            <a:avLst/>
          </a:prstGeom>
        </p:spPr>
      </p:pic>
      <p:pic>
        <p:nvPicPr>
          <p:cNvPr id="4" name="Content Placeholder 3" descr="Last Tour Dayish 2011-05-12 076.JPG"/>
          <p:cNvPicPr>
            <a:picLocks noGrp="1" noChangeAspect="1"/>
          </p:cNvPicPr>
          <p:nvPr>
            <p:ph idx="1"/>
          </p:nvPr>
        </p:nvPicPr>
        <p:blipFill>
          <a:blip r:embed="rId4" cstate="print"/>
          <a:srcRect t="7778" r="741"/>
          <a:stretch>
            <a:fillRect/>
          </a:stretch>
        </p:blipFill>
        <p:spPr>
          <a:xfrm>
            <a:off x="1905000" y="0"/>
            <a:ext cx="5720508" cy="7086600"/>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unity Sales PPT.jpg"/>
          <p:cNvPicPr>
            <a:picLocks noChangeAspect="1"/>
          </p:cNvPicPr>
          <p:nvPr/>
        </p:nvPicPr>
        <p:blipFill>
          <a:blip r:embed="rId3" cstate="print"/>
          <a:srcRect l="5142" r="5241" b="14444"/>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dirty="0"/>
          </a:p>
        </p:txBody>
      </p:sp>
      <p:pic>
        <p:nvPicPr>
          <p:cNvPr id="26626" name="Picture 2" descr="Reaching, sharing, growing together"/>
          <p:cNvPicPr>
            <a:picLocks noChangeAspect="1" noChangeArrowheads="1"/>
          </p:cNvPicPr>
          <p:nvPr/>
        </p:nvPicPr>
        <p:blipFill>
          <a:blip r:embed="rId4" cstate="print"/>
          <a:srcRect l="5556" b="31110"/>
          <a:stretch>
            <a:fillRect/>
          </a:stretch>
        </p:blipFill>
        <p:spPr bwMode="auto">
          <a:xfrm>
            <a:off x="457200" y="0"/>
            <a:ext cx="811784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descr="Chocolate.jpg"/>
          <p:cNvPicPr>
            <a:picLocks noChangeAspect="1"/>
          </p:cNvPicPr>
          <p:nvPr/>
        </p:nvPicPr>
        <p:blipFill>
          <a:blip r:embed="rId3" cstate="print"/>
          <a:srcRect l="18453" t="27589" r="22619" b="10384"/>
          <a:stretch>
            <a:fillRect/>
          </a:stretch>
        </p:blipFill>
        <p:spPr>
          <a:xfrm>
            <a:off x="0" y="0"/>
            <a:ext cx="9144000" cy="68749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title"/>
          </p:nvPr>
        </p:nvSpPr>
        <p:spPr>
          <a:xfrm>
            <a:off x="457200" y="2362200"/>
            <a:ext cx="8229600" cy="1143000"/>
          </a:xfrm>
        </p:spPr>
        <p:txBody>
          <a:bodyPr>
            <a:noAutofit/>
          </a:bodyPr>
          <a:lstStyle/>
          <a:p>
            <a:r>
              <a:rPr lang="en-US" sz="7200" dirty="0" smtClean="0"/>
              <a:t>Let’s</a:t>
            </a:r>
            <a:br>
              <a:rPr lang="en-US" sz="7200" dirty="0" smtClean="0"/>
            </a:br>
            <a:r>
              <a:rPr lang="en-US" sz="7200" dirty="0" smtClean="0"/>
              <a:t>make a difference!</a:t>
            </a:r>
            <a:endParaRPr lang="en-US" sz="7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unity Sales PPT.jpg"/>
          <p:cNvPicPr>
            <a:picLocks noChangeAspect="1"/>
          </p:cNvPicPr>
          <p:nvPr/>
        </p:nvPicPr>
        <p:blipFill>
          <a:blip r:embed="rId3" cstate="print"/>
          <a:stretch>
            <a:fillRect/>
          </a:stretch>
        </p:blipFill>
        <p:spPr>
          <a:xfrm>
            <a:off x="0" y="0"/>
            <a:ext cx="9144000" cy="7065818"/>
          </a:xfrm>
          <a:prstGeom prst="rect">
            <a:avLst/>
          </a:prstGeom>
        </p:spPr>
      </p:pic>
      <p:pic>
        <p:nvPicPr>
          <p:cNvPr id="5" name="Content Placeholder 4" descr="01_Hope_Steph_Dinner - Copy.JPG"/>
          <p:cNvPicPr>
            <a:picLocks noGrp="1" noChangeAspect="1"/>
          </p:cNvPicPr>
          <p:nvPr>
            <p:ph idx="1"/>
          </p:nvPr>
        </p:nvPicPr>
        <p:blipFill>
          <a:blip r:embed="rId4" cstate="print"/>
          <a:stretch>
            <a:fillRect/>
          </a:stretch>
        </p:blipFill>
        <p:spPr>
          <a:xfrm>
            <a:off x="0" y="0"/>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e-logo.jpg"/>
          <p:cNvPicPr>
            <a:picLocks noGrp="1" noChangeAspect="1"/>
          </p:cNvPicPr>
          <p:nvPr>
            <p:ph idx="1"/>
          </p:nvPr>
        </p:nvPicPr>
        <p:blipFill>
          <a:blip r:embed="rId3" cstate="print"/>
          <a:stretch>
            <a:fillRect/>
          </a:stretch>
        </p:blipFill>
        <p:spPr>
          <a:xfrm>
            <a:off x="2743200" y="228600"/>
            <a:ext cx="3505200" cy="6298477"/>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 Sales PPT.jpg"/>
          <p:cNvPicPr>
            <a:picLocks noChangeAspect="1"/>
          </p:cNvPicPr>
          <p:nvPr/>
        </p:nvPicPr>
        <p:blipFill>
          <a:blip r:embed="rId3" cstate="print"/>
          <a:srcRect l="5142" r="5241" b="14444"/>
          <a:stretch>
            <a:fillRect/>
          </a:stretch>
        </p:blipFill>
        <p:spPr>
          <a:xfrm>
            <a:off x="0" y="0"/>
            <a:ext cx="9144000" cy="6858000"/>
          </a:xfrm>
          <a:prstGeom prst="rect">
            <a:avLst/>
          </a:prstGeom>
        </p:spPr>
      </p:pic>
      <p:pic>
        <p:nvPicPr>
          <p:cNvPr id="12" name="Content Placeholder 11" descr="El_Pinal_Cath11.JPG"/>
          <p:cNvPicPr>
            <a:picLocks noGrp="1" noChangeAspect="1"/>
          </p:cNvPicPr>
          <p:nvPr>
            <p:ph idx="1"/>
          </p:nvPr>
        </p:nvPicPr>
        <p:blipFill>
          <a:blip r:embed="rId4" cstate="print"/>
          <a:stretch>
            <a:fillRect/>
          </a:stretch>
        </p:blipFill>
        <p:spPr>
          <a:xfrm>
            <a:off x="0" y="685800"/>
            <a:ext cx="9144000" cy="5132294"/>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ffee_Hour.jpg"/>
          <p:cNvPicPr>
            <a:picLocks noGrp="1" noChangeAspect="1"/>
          </p:cNvPicPr>
          <p:nvPr>
            <p:ph idx="1"/>
          </p:nvPr>
        </p:nvPicPr>
        <p:blipFill>
          <a:blip r:embed="rId3" cstate="print"/>
          <a:stretch>
            <a:fillRect/>
          </a:stretch>
        </p:blipFill>
        <p:spPr>
          <a:xfrm>
            <a:off x="609600" y="914400"/>
            <a:ext cx="3017309" cy="4525963"/>
          </a:xfrm>
        </p:spPr>
      </p:pic>
      <p:pic>
        <p:nvPicPr>
          <p:cNvPr id="4098" name="Picture 2" descr="Organic Green Tea"/>
          <p:cNvPicPr>
            <a:picLocks noChangeAspect="1" noChangeArrowheads="1"/>
          </p:cNvPicPr>
          <p:nvPr/>
        </p:nvPicPr>
        <p:blipFill>
          <a:blip r:embed="rId4" cstate="print"/>
          <a:srcRect/>
          <a:stretch>
            <a:fillRect/>
          </a:stretch>
        </p:blipFill>
        <p:spPr bwMode="auto">
          <a:xfrm>
            <a:off x="6324600" y="3962400"/>
            <a:ext cx="1171575" cy="1642395"/>
          </a:xfrm>
          <a:prstGeom prst="rect">
            <a:avLst/>
          </a:prstGeom>
          <a:noFill/>
        </p:spPr>
      </p:pic>
      <p:pic>
        <p:nvPicPr>
          <p:cNvPr id="6" name="Picture 5" descr="100_g_line_10_2012_Avanti_2100x1400_300_RGB.jpg"/>
          <p:cNvPicPr>
            <a:picLocks noChangeAspect="1"/>
          </p:cNvPicPr>
          <p:nvPr/>
        </p:nvPicPr>
        <p:blipFill>
          <a:blip r:embed="rId5" cstate="print"/>
          <a:stretch>
            <a:fillRect/>
          </a:stretch>
        </p:blipFill>
        <p:spPr>
          <a:xfrm>
            <a:off x="3733800" y="304800"/>
            <a:ext cx="5334000" cy="3556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descr="Castillo_family.jpg"/>
          <p:cNvPicPr>
            <a:picLocks noGrp="1" noChangeAspect="1"/>
          </p:cNvPicPr>
          <p:nvPr>
            <p:ph idx="1"/>
          </p:nvPr>
        </p:nvPicPr>
        <p:blipFill>
          <a:blip r:embed="rId3" cstate="print"/>
          <a:stretch>
            <a:fillRect/>
          </a:stretch>
        </p:blipFill>
        <p:spPr>
          <a:xfrm>
            <a:off x="0" y="0"/>
            <a:ext cx="9144000" cy="6858000"/>
          </a:xfrm>
        </p:spPr>
      </p:pic>
      <p:pic>
        <p:nvPicPr>
          <p:cNvPr id="1026" name="Picture 2" descr="C:\Users\ewest\AppData\Local\Microsoft\Windows\Temporary Internet Files\Content.Outlook\8DWZDKLN\117_117.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2122</TotalTime>
  <Words>1953</Words>
  <Application>Microsoft Macintosh PowerPoint</Application>
  <PresentationFormat>On-screen Show (4:3)</PresentationFormat>
  <Paragraphs>218</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Farmers, Food, and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Fair Trade</vt:lpstr>
      <vt:lpstr>PowerPoint Presentation</vt:lpstr>
      <vt:lpstr>The child you are babysitting.</vt:lpstr>
      <vt:lpstr>Why unfair?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Working Together…</vt:lpstr>
      <vt:lpstr>“Co-op”  “Co-operative”</vt:lpstr>
      <vt:lpstr>Not enough money alone, but…</vt:lpstr>
      <vt:lpstr>₌ </vt:lpstr>
      <vt:lpstr>Fair Trade  &amp; Co-ops:  People working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make a difference!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 West</dc:creator>
  <cp:lastModifiedBy>SMA St. Martin of Tours Academy</cp:lastModifiedBy>
  <cp:revision>224</cp:revision>
  <dcterms:created xsi:type="dcterms:W3CDTF">2006-08-16T00:00:00Z</dcterms:created>
  <dcterms:modified xsi:type="dcterms:W3CDTF">2015-10-14T14:01:48Z</dcterms:modified>
</cp:coreProperties>
</file>