
<file path=[Content_Types].xml><?xml version="1.0" encoding="utf-8"?>
<Types xmlns="http://schemas.openxmlformats.org/package/2006/content-types">
  <Default Extension="xml" ContentType="application/xml"/>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9" r:id="rId4"/>
    <p:sldId id="260" r:id="rId5"/>
  </p:sldIdLst>
  <p:sldSz cx="6858000" cy="124364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 Havens" initials="IH" lastIdx="1" clrIdx="0">
    <p:extLst/>
  </p:cmAuthor>
  <p:cmAuthor id="2" name="Isabel Havens" initials="IH [2]" lastIdx="1" clrIdx="1">
    <p:extLst/>
  </p:cmAuthor>
  <p:cmAuthor id="3" name="Isabel Havens" initials="IH [3]" lastIdx="1" clrIdx="2">
    <p:extLst/>
  </p:cmAuthor>
  <p:cmAuthor id="4" name="Isabel Havens" initials="IH [2] [2]" lastIdx="1" clrIdx="3">
    <p:extLst/>
  </p:cmAuthor>
  <p:cmAuthor id="5" name="Isabel Havens" initials="IH [3]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E19"/>
    <a:srgbClr val="2D9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CEEED9-4FD8-45F1-A129-1964093673A6}">
  <a:tblStyle styleId="{E5CEEED9-4FD8-45F1-A129-1964093673A6}"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92"/>
    <p:restoredTop sz="94631"/>
  </p:normalViewPr>
  <p:slideViewPr>
    <p:cSldViewPr snapToGrid="0">
      <p:cViewPr>
        <p:scale>
          <a:sx n="140" d="100"/>
          <a:sy n="140" d="100"/>
        </p:scale>
        <p:origin x="200" y="-1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482850" y="685800"/>
            <a:ext cx="18923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70181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2482850" y="685800"/>
            <a:ext cx="189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90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2482850" y="685800"/>
            <a:ext cx="189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62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8" name="Shape 128"/>
          <p:cNvSpPr>
            <a:spLocks noGrp="1" noRot="1" noChangeAspect="1"/>
          </p:cNvSpPr>
          <p:nvPr>
            <p:ph type="sldImg" idx="2"/>
          </p:nvPr>
        </p:nvSpPr>
        <p:spPr>
          <a:xfrm>
            <a:off x="2482850" y="685800"/>
            <a:ext cx="18923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2756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8" name="Shape 128"/>
          <p:cNvSpPr>
            <a:spLocks noGrp="1" noRot="1" noChangeAspect="1"/>
          </p:cNvSpPr>
          <p:nvPr>
            <p:ph type="sldImg" idx="2"/>
          </p:nvPr>
        </p:nvSpPr>
        <p:spPr>
          <a:xfrm>
            <a:off x="2482850" y="685800"/>
            <a:ext cx="18923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200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888888"/>
                </a:solidFill>
                <a:latin typeface="Calibri"/>
                <a:ea typeface="Calibri"/>
                <a:cs typeface="Calibri"/>
                <a:sym typeface="Calibri"/>
              </a:rPr>
              <a:t>‹#›</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2900" y="498035"/>
            <a:ext cx="6172199" cy="2072746"/>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674749" y="3919504"/>
            <a:ext cx="8207498" cy="6172199"/>
          </a:xfrm>
          <a:prstGeom prst="rect">
            <a:avLst/>
          </a:prstGeom>
          <a:noFill/>
          <a:ln>
            <a:noFill/>
          </a:ln>
        </p:spPr>
        <p:txBody>
          <a:bodyPr lIns="91425" tIns="91425" rIns="91425" bIns="91425" anchor="t" anchorCtr="0"/>
          <a:lstStyle>
            <a:lvl1pPr marL="310227" marR="0" lvl="0" indent="-126076" algn="l" rtl="0">
              <a:spcBef>
                <a:spcPts val="580"/>
              </a:spcBef>
              <a:buClr>
                <a:schemeClr val="dk1"/>
              </a:buClr>
              <a:buSzPct val="100000"/>
              <a:buFont typeface="Arial"/>
              <a:buChar char="•"/>
              <a:defRPr sz="2900" b="0" i="0" u="none" strike="noStrike" cap="none">
                <a:solidFill>
                  <a:schemeClr val="dk1"/>
                </a:solidFill>
                <a:latin typeface="Calibri"/>
                <a:ea typeface="Calibri"/>
                <a:cs typeface="Calibri"/>
                <a:sym typeface="Calibri"/>
              </a:defRPr>
            </a:lvl1pPr>
            <a:lvl2pPr marL="672157" marR="0" lvl="1" indent="-107006"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2pPr>
            <a:lvl3pPr marL="1034088" marR="0" lvl="2" indent="-68888"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447723" marR="0" lvl="3" indent="-10152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61358" marR="0" lvl="4" indent="-9605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74993" marR="0" lvl="5" indent="-10329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688628" marR="0" lvl="6" indent="-9782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102263" marR="0" lvl="7" indent="-10506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515899" marR="0" lvl="8" indent="-995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37922" y="5032168"/>
            <a:ext cx="10611305" cy="154304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2705328" y="3546268"/>
            <a:ext cx="10611305" cy="4514850"/>
          </a:xfrm>
          <a:prstGeom prst="rect">
            <a:avLst/>
          </a:prstGeom>
          <a:noFill/>
          <a:ln>
            <a:noFill/>
          </a:ln>
        </p:spPr>
        <p:txBody>
          <a:bodyPr lIns="91425" tIns="91425" rIns="91425" bIns="91425" anchor="t" anchorCtr="0"/>
          <a:lstStyle>
            <a:lvl1pPr marL="310227" marR="0" lvl="0" indent="-126076" algn="l" rtl="0">
              <a:spcBef>
                <a:spcPts val="580"/>
              </a:spcBef>
              <a:buClr>
                <a:schemeClr val="dk1"/>
              </a:buClr>
              <a:buSzPct val="100000"/>
              <a:buFont typeface="Arial"/>
              <a:buChar char="•"/>
              <a:defRPr sz="2900" b="0" i="0" u="none" strike="noStrike" cap="none">
                <a:solidFill>
                  <a:schemeClr val="dk1"/>
                </a:solidFill>
                <a:latin typeface="Calibri"/>
                <a:ea typeface="Calibri"/>
                <a:cs typeface="Calibri"/>
                <a:sym typeface="Calibri"/>
              </a:defRPr>
            </a:lvl1pPr>
            <a:lvl2pPr marL="672157" marR="0" lvl="1" indent="-107006"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2pPr>
            <a:lvl3pPr marL="1034088" marR="0" lvl="2" indent="-68888"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447723" marR="0" lvl="3" indent="-10152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61358" marR="0" lvl="4" indent="-9605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74993" marR="0" lvl="5" indent="-10329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688628" marR="0" lvl="6" indent="-9782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102263" marR="0" lvl="7" indent="-10506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515899" marR="0" lvl="8" indent="-995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514350" y="3863375"/>
            <a:ext cx="5829299" cy="2665781"/>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subTitle" idx="1"/>
          </p:nvPr>
        </p:nvSpPr>
        <p:spPr>
          <a:xfrm>
            <a:off x="1028700" y="7047335"/>
            <a:ext cx="4800600" cy="3178209"/>
          </a:xfrm>
          <a:prstGeom prst="rect">
            <a:avLst/>
          </a:prstGeom>
          <a:noFill/>
          <a:ln>
            <a:noFill/>
          </a:ln>
        </p:spPr>
        <p:txBody>
          <a:bodyPr lIns="91425" tIns="91425" rIns="91425" bIns="91425" anchor="t" anchorCtr="0"/>
          <a:lstStyle>
            <a:lvl1pPr marL="0" marR="0" lvl="0" indent="0" algn="ctr" rtl="0">
              <a:spcBef>
                <a:spcPts val="580"/>
              </a:spcBef>
              <a:buClr>
                <a:srgbClr val="888888"/>
              </a:buClr>
              <a:buFont typeface="Arial"/>
              <a:buNone/>
              <a:defRPr sz="2900" b="0" i="0" u="none" strike="noStrike" cap="none">
                <a:solidFill>
                  <a:srgbClr val="888888"/>
                </a:solidFill>
                <a:latin typeface="Calibri"/>
                <a:ea typeface="Calibri"/>
                <a:cs typeface="Calibri"/>
                <a:sym typeface="Calibri"/>
              </a:defRPr>
            </a:lvl1pPr>
            <a:lvl2pPr marL="413635" marR="0" lvl="1" indent="-7235" algn="ctr" rtl="0">
              <a:spcBef>
                <a:spcPts val="500"/>
              </a:spcBef>
              <a:buClr>
                <a:srgbClr val="888888"/>
              </a:buClr>
              <a:buFont typeface="Arial"/>
              <a:buNone/>
              <a:defRPr sz="2500" b="0" i="0" u="none" strike="noStrike" cap="none">
                <a:solidFill>
                  <a:srgbClr val="888888"/>
                </a:solidFill>
                <a:latin typeface="Calibri"/>
                <a:ea typeface="Calibri"/>
                <a:cs typeface="Calibri"/>
                <a:sym typeface="Calibri"/>
              </a:defRPr>
            </a:lvl2pPr>
            <a:lvl3pPr marL="827270" marR="0" lvl="2" indent="-1770"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3pPr>
            <a:lvl4pPr marL="1240905" marR="0" lvl="3" indent="-9004"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4pPr>
            <a:lvl5pPr marL="1654540" marR="0" lvl="4" indent="-3540"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5pPr>
            <a:lvl6pPr marL="2068176" marR="0" lvl="5" indent="-10776"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6pPr>
            <a:lvl7pPr marL="2481811" marR="0" lvl="6" indent="-5310"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7pPr>
            <a:lvl8pPr marL="2895446" marR="0" lvl="7" indent="-12545"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8pPr>
            <a:lvl9pPr marL="3309081" marR="0" lvl="8" indent="-7080"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42900" y="498035"/>
            <a:ext cx="6172199" cy="2072746"/>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342900" y="2901855"/>
            <a:ext cx="6172199" cy="8207498"/>
          </a:xfrm>
          <a:prstGeom prst="rect">
            <a:avLst/>
          </a:prstGeom>
          <a:noFill/>
          <a:ln>
            <a:noFill/>
          </a:ln>
        </p:spPr>
        <p:txBody>
          <a:bodyPr lIns="91425" tIns="91425" rIns="91425" bIns="91425" anchor="t" anchorCtr="0"/>
          <a:lstStyle>
            <a:lvl1pPr marL="310227" marR="0" lvl="0" indent="-126076" algn="l" rtl="0">
              <a:spcBef>
                <a:spcPts val="580"/>
              </a:spcBef>
              <a:buClr>
                <a:schemeClr val="dk1"/>
              </a:buClr>
              <a:buSzPct val="100000"/>
              <a:buFont typeface="Arial"/>
              <a:buChar char="•"/>
              <a:defRPr sz="2900" b="0" i="0" u="none" strike="noStrike" cap="none">
                <a:solidFill>
                  <a:schemeClr val="dk1"/>
                </a:solidFill>
                <a:latin typeface="Calibri"/>
                <a:ea typeface="Calibri"/>
                <a:cs typeface="Calibri"/>
                <a:sym typeface="Calibri"/>
              </a:defRPr>
            </a:lvl1pPr>
            <a:lvl2pPr marL="672157" marR="0" lvl="1" indent="-107006"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2pPr>
            <a:lvl3pPr marL="1034088" marR="0" lvl="2" indent="-68888"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447723" marR="0" lvl="3" indent="-10152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61358" marR="0" lvl="4" indent="-9605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74993" marR="0" lvl="5" indent="-10329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688628" marR="0" lvl="6" indent="-9782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102263" marR="0" lvl="7" indent="-10506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515899" marR="0" lvl="8" indent="-995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41735" y="7991588"/>
            <a:ext cx="5829299" cy="2470021"/>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3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541735" y="5271114"/>
            <a:ext cx="5829299" cy="2720478"/>
          </a:xfrm>
          <a:prstGeom prst="rect">
            <a:avLst/>
          </a:prstGeom>
          <a:noFill/>
          <a:ln>
            <a:noFill/>
          </a:ln>
        </p:spPr>
        <p:txBody>
          <a:bodyPr lIns="91425" tIns="91425" rIns="91425" bIns="91425" anchor="b" anchorCtr="0"/>
          <a:lstStyle>
            <a:lvl1pPr marL="0" marR="0" lvl="0"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1pPr>
            <a:lvl2pPr marL="413635" marR="0" lvl="1" indent="-7235" algn="l" rtl="0">
              <a:spcBef>
                <a:spcPts val="340"/>
              </a:spcBef>
              <a:buClr>
                <a:srgbClr val="888888"/>
              </a:buClr>
              <a:buFont typeface="Arial"/>
              <a:buNone/>
              <a:defRPr sz="1700" b="0" i="0" u="none" strike="noStrike" cap="none">
                <a:solidFill>
                  <a:srgbClr val="888888"/>
                </a:solidFill>
                <a:latin typeface="Calibri"/>
                <a:ea typeface="Calibri"/>
                <a:cs typeface="Calibri"/>
                <a:sym typeface="Calibri"/>
              </a:defRPr>
            </a:lvl2pPr>
            <a:lvl3pPr marL="827270" marR="0" lvl="2" indent="-177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3pPr>
            <a:lvl4pPr marL="1240905" marR="0" lvl="3" indent="-9004"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4pPr>
            <a:lvl5pPr marL="1654540" marR="0" lvl="4" indent="-3540"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5pPr>
            <a:lvl6pPr marL="2068176" marR="0" lvl="5" indent="-10776"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6pPr>
            <a:lvl7pPr marL="2481811" marR="0" lvl="6" indent="-5310"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7pPr>
            <a:lvl8pPr marL="2895446" marR="0" lvl="7" indent="-12545"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8pPr>
            <a:lvl9pPr marL="3309081" marR="0" lvl="8" indent="-7080"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42900" y="498035"/>
            <a:ext cx="6172199" cy="2072746"/>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342900" y="2901855"/>
            <a:ext cx="3028949" cy="8207498"/>
          </a:xfrm>
          <a:prstGeom prst="rect">
            <a:avLst/>
          </a:prstGeom>
          <a:noFill/>
          <a:ln>
            <a:noFill/>
          </a:ln>
        </p:spPr>
        <p:txBody>
          <a:bodyPr lIns="91425" tIns="91425" rIns="91425" bIns="91425" anchor="t" anchorCtr="0"/>
          <a:lstStyle>
            <a:lvl1pPr marL="310227" marR="0" lvl="0" indent="-151477"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1pPr>
            <a:lvl2pPr marL="672157" marR="0" lvl="1" indent="-12605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034088" marR="0" lvl="2" indent="-9428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447723" marR="0" lvl="3" indent="-107872"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4pPr>
            <a:lvl5pPr marL="1861358" marR="0" lvl="4" indent="-102408"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5pPr>
            <a:lvl6pPr marL="2274993" marR="0" lvl="5" indent="-109642"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6pPr>
            <a:lvl7pPr marL="2688628" marR="0" lvl="6" indent="-104177"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7pPr>
            <a:lvl8pPr marL="3102263" marR="0" lvl="7" indent="-111412"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8pPr>
            <a:lvl9pPr marL="3515899" marR="0" lvl="8" indent="-105948"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3486150" y="2901855"/>
            <a:ext cx="3028949" cy="8207498"/>
          </a:xfrm>
          <a:prstGeom prst="rect">
            <a:avLst/>
          </a:prstGeom>
          <a:noFill/>
          <a:ln>
            <a:noFill/>
          </a:ln>
        </p:spPr>
        <p:txBody>
          <a:bodyPr lIns="91425" tIns="91425" rIns="91425" bIns="91425" anchor="t" anchorCtr="0"/>
          <a:lstStyle>
            <a:lvl1pPr marL="310227" marR="0" lvl="0" indent="-151477"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1pPr>
            <a:lvl2pPr marL="672157" marR="0" lvl="1" indent="-12605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034088" marR="0" lvl="2" indent="-9428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447723" marR="0" lvl="3" indent="-107872"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4pPr>
            <a:lvl5pPr marL="1861358" marR="0" lvl="4" indent="-102408"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5pPr>
            <a:lvl6pPr marL="2274993" marR="0" lvl="5" indent="-109642"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6pPr>
            <a:lvl7pPr marL="2688628" marR="0" lvl="6" indent="-104177"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7pPr>
            <a:lvl8pPr marL="3102263" marR="0" lvl="7" indent="-111412"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8pPr>
            <a:lvl9pPr marL="3515899" marR="0" lvl="8" indent="-105948"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42900" y="498035"/>
            <a:ext cx="6172199" cy="2072746"/>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342905" y="2783815"/>
            <a:ext cx="3030140" cy="1160161"/>
          </a:xfrm>
          <a:prstGeom prst="rect">
            <a:avLst/>
          </a:prstGeom>
          <a:noFill/>
          <a:ln>
            <a:noFill/>
          </a:ln>
        </p:spPr>
        <p:txBody>
          <a:bodyPr lIns="91425" tIns="91425" rIns="91425" bIns="91425" anchor="b" anchorCtr="0"/>
          <a:lstStyle>
            <a:lvl1pPr marL="0" marR="0" lvl="0" indent="0"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1pPr>
            <a:lvl2pPr marL="413635" marR="0" lvl="1" indent="-7235"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27270" marR="0" lvl="2" indent="-1770" algn="l" rtl="0">
              <a:spcBef>
                <a:spcPts val="340"/>
              </a:spcBef>
              <a:buClr>
                <a:schemeClr val="dk1"/>
              </a:buClr>
              <a:buFont typeface="Arial"/>
              <a:buNone/>
              <a:defRPr sz="1700" b="1" i="0" u="none" strike="noStrike" cap="none">
                <a:solidFill>
                  <a:schemeClr val="dk1"/>
                </a:solidFill>
                <a:latin typeface="Calibri"/>
                <a:ea typeface="Calibri"/>
                <a:cs typeface="Calibri"/>
                <a:sym typeface="Calibri"/>
              </a:defRPr>
            </a:lvl3pPr>
            <a:lvl4pPr marL="1240905" marR="0" lvl="3" indent="-9004"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54540" marR="0" lvl="4" indent="-3540"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68176" marR="0" lvl="5" indent="-1077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81811" marR="0" lvl="6" indent="-5310"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95446" marR="0" lvl="7" indent="-12545"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309081" marR="0" lvl="8" indent="-7080"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342905" y="3943980"/>
            <a:ext cx="3030140" cy="7165368"/>
          </a:xfrm>
          <a:prstGeom prst="rect">
            <a:avLst/>
          </a:prstGeom>
          <a:noFill/>
          <a:ln>
            <a:noFill/>
          </a:ln>
        </p:spPr>
        <p:txBody>
          <a:bodyPr lIns="91425" tIns="91425" rIns="91425" bIns="91425" anchor="t" anchorCtr="0"/>
          <a:lstStyle>
            <a:lvl1pPr marL="310227" marR="0" lvl="0" indent="-170527"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672157" marR="0" lvl="1" indent="-15145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1034088" marR="0" lvl="2" indent="-100638"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447723" marR="0" lvl="3" indent="-126922"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861358" marR="0" lvl="4" indent="-121458"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2274993" marR="0" lvl="5" indent="-128692"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688628" marR="0" lvl="6" indent="-123227"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3102263" marR="0" lvl="7" indent="-130462"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515899" marR="0" lvl="8" indent="-124998"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3483782" y="2783815"/>
            <a:ext cx="3031331" cy="1160161"/>
          </a:xfrm>
          <a:prstGeom prst="rect">
            <a:avLst/>
          </a:prstGeom>
          <a:noFill/>
          <a:ln>
            <a:noFill/>
          </a:ln>
        </p:spPr>
        <p:txBody>
          <a:bodyPr lIns="91425" tIns="91425" rIns="91425" bIns="91425" anchor="b" anchorCtr="0"/>
          <a:lstStyle>
            <a:lvl1pPr marL="0" marR="0" lvl="0" indent="0"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1pPr>
            <a:lvl2pPr marL="413635" marR="0" lvl="1" indent="-7235"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27270" marR="0" lvl="2" indent="-1770" algn="l" rtl="0">
              <a:spcBef>
                <a:spcPts val="340"/>
              </a:spcBef>
              <a:buClr>
                <a:schemeClr val="dk1"/>
              </a:buClr>
              <a:buFont typeface="Arial"/>
              <a:buNone/>
              <a:defRPr sz="1700" b="1" i="0" u="none" strike="noStrike" cap="none">
                <a:solidFill>
                  <a:schemeClr val="dk1"/>
                </a:solidFill>
                <a:latin typeface="Calibri"/>
                <a:ea typeface="Calibri"/>
                <a:cs typeface="Calibri"/>
                <a:sym typeface="Calibri"/>
              </a:defRPr>
            </a:lvl3pPr>
            <a:lvl4pPr marL="1240905" marR="0" lvl="3" indent="-9004"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54540" marR="0" lvl="4" indent="-3540"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68176" marR="0" lvl="5" indent="-1077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81811" marR="0" lvl="6" indent="-5310"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95446" marR="0" lvl="7" indent="-12545"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309081" marR="0" lvl="8" indent="-7080"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3483782" y="3943980"/>
            <a:ext cx="3031331" cy="7165368"/>
          </a:xfrm>
          <a:prstGeom prst="rect">
            <a:avLst/>
          </a:prstGeom>
          <a:noFill/>
          <a:ln>
            <a:noFill/>
          </a:ln>
        </p:spPr>
        <p:txBody>
          <a:bodyPr lIns="91425" tIns="91425" rIns="91425" bIns="91425" anchor="t" anchorCtr="0"/>
          <a:lstStyle>
            <a:lvl1pPr marL="310227" marR="0" lvl="0" indent="-170527"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672157" marR="0" lvl="1" indent="-15145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1034088" marR="0" lvl="2" indent="-100638" algn="l" rtl="0">
              <a:spcBef>
                <a:spcPts val="34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447723" marR="0" lvl="3" indent="-126922"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861358" marR="0" lvl="4" indent="-121458"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2274993" marR="0" lvl="5" indent="-128692"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688628" marR="0" lvl="6" indent="-123227"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3102263" marR="0" lvl="7" indent="-130462"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515899" marR="0" lvl="8" indent="-124998" algn="l" rtl="0">
              <a:spcBef>
                <a:spcPts val="28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42900" y="498035"/>
            <a:ext cx="6172199" cy="2072746"/>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42901" y="495156"/>
            <a:ext cx="2256235" cy="210729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8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2681301" y="495162"/>
            <a:ext cx="3833812" cy="10614187"/>
          </a:xfrm>
          <a:prstGeom prst="rect">
            <a:avLst/>
          </a:prstGeom>
          <a:noFill/>
          <a:ln>
            <a:noFill/>
          </a:ln>
        </p:spPr>
        <p:txBody>
          <a:bodyPr lIns="91425" tIns="91425" rIns="91425" bIns="91425" anchor="t" anchorCtr="0"/>
          <a:lstStyle>
            <a:lvl1pPr marL="310227" marR="0" lvl="0" indent="-126076" algn="l" rtl="0">
              <a:spcBef>
                <a:spcPts val="580"/>
              </a:spcBef>
              <a:buClr>
                <a:schemeClr val="dk1"/>
              </a:buClr>
              <a:buSzPct val="100000"/>
              <a:buFont typeface="Arial"/>
              <a:buChar char="•"/>
              <a:defRPr sz="2900" b="0" i="0" u="none" strike="noStrike" cap="none">
                <a:solidFill>
                  <a:schemeClr val="dk1"/>
                </a:solidFill>
                <a:latin typeface="Calibri"/>
                <a:ea typeface="Calibri"/>
                <a:cs typeface="Calibri"/>
                <a:sym typeface="Calibri"/>
              </a:defRPr>
            </a:lvl1pPr>
            <a:lvl2pPr marL="672157" marR="0" lvl="1" indent="-107006"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2pPr>
            <a:lvl3pPr marL="1034088" marR="0" lvl="2" indent="-68888"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447723" marR="0" lvl="3" indent="-10152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61358" marR="0" lvl="4" indent="-9605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74993" marR="0" lvl="5" indent="-10329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688628" marR="0" lvl="6" indent="-9782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102263" marR="0" lvl="7" indent="-10506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515899" marR="0" lvl="8" indent="-995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42901" y="2602453"/>
            <a:ext cx="2256235" cy="8506894"/>
          </a:xfrm>
          <a:prstGeom prst="rect">
            <a:avLst/>
          </a:prstGeom>
          <a:noFill/>
          <a:ln>
            <a:noFill/>
          </a:ln>
        </p:spPr>
        <p:txBody>
          <a:bodyPr lIns="91425" tIns="91425" rIns="91425" bIns="91425" anchor="t" anchorCtr="0"/>
          <a:lstStyle>
            <a:lvl1pPr marL="0" marR="0" lvl="0"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1pPr>
            <a:lvl2pPr marL="413635" marR="0" lvl="1" indent="-7235"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2pPr>
            <a:lvl3pPr marL="827270" marR="0" lvl="2" indent="-177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3pPr>
            <a:lvl4pPr marL="1240905" marR="0" lvl="3" indent="-9004"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4pPr>
            <a:lvl5pPr marL="1654540" marR="0" lvl="4" indent="-3540"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5pPr>
            <a:lvl6pPr marL="2068176" marR="0" lvl="5" indent="-10776"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6pPr>
            <a:lvl7pPr marL="2481811" marR="0" lvl="6" indent="-5310"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7pPr>
            <a:lvl8pPr marL="2895446" marR="0" lvl="7" indent="-12545"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8pPr>
            <a:lvl9pPr marL="3309081" marR="0" lvl="8" indent="-7080"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344216" y="8705539"/>
            <a:ext cx="4114800" cy="1027736"/>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8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344216" y="1111220"/>
            <a:ext cx="4114800" cy="7461884"/>
          </a:xfrm>
          <a:prstGeom prst="rect">
            <a:avLst/>
          </a:prstGeom>
          <a:noFill/>
          <a:ln>
            <a:noFill/>
          </a:ln>
        </p:spPr>
        <p:txBody>
          <a:bodyPr lIns="91425" tIns="91425" rIns="91425" bIns="91425" anchor="t" anchorCtr="0"/>
          <a:lstStyle>
            <a:lvl1pPr marL="0" marR="0" lvl="0" indent="0" algn="l" rtl="0">
              <a:spcBef>
                <a:spcPts val="580"/>
              </a:spcBef>
              <a:buClr>
                <a:schemeClr val="dk1"/>
              </a:buClr>
              <a:buFont typeface="Arial"/>
              <a:buNone/>
              <a:defRPr sz="2900" b="0" i="0" u="none" strike="noStrike" cap="none">
                <a:solidFill>
                  <a:schemeClr val="dk1"/>
                </a:solidFill>
                <a:latin typeface="Calibri"/>
                <a:ea typeface="Calibri"/>
                <a:cs typeface="Calibri"/>
                <a:sym typeface="Calibri"/>
              </a:defRPr>
            </a:lvl1pPr>
            <a:lvl2pPr marL="413635" marR="0" lvl="1" indent="-7235" algn="l" rtl="0">
              <a:spcBef>
                <a:spcPts val="500"/>
              </a:spcBef>
              <a:buClr>
                <a:schemeClr val="dk1"/>
              </a:buClr>
              <a:buFont typeface="Arial"/>
              <a:buNone/>
              <a:defRPr sz="2500" b="0" i="0" u="none" strike="noStrike" cap="none">
                <a:solidFill>
                  <a:schemeClr val="dk1"/>
                </a:solidFill>
                <a:latin typeface="Calibri"/>
                <a:ea typeface="Calibri"/>
                <a:cs typeface="Calibri"/>
                <a:sym typeface="Calibri"/>
              </a:defRPr>
            </a:lvl2pPr>
            <a:lvl3pPr marL="827270" marR="0" lvl="2" indent="-1770"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3pPr>
            <a:lvl4pPr marL="1240905" marR="0" lvl="3" indent="-9004"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4pPr>
            <a:lvl5pPr marL="1654540" marR="0" lvl="4" indent="-354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5pPr>
            <a:lvl6pPr marL="2068176" marR="0" lvl="5" indent="-10776"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6pPr>
            <a:lvl7pPr marL="2481811" marR="0" lvl="6" indent="-531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7pPr>
            <a:lvl8pPr marL="2895446" marR="0" lvl="7" indent="-12545"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8pPr>
            <a:lvl9pPr marL="3309081" marR="0" lvl="8" indent="-708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344216" y="9733274"/>
            <a:ext cx="4114800" cy="1459558"/>
          </a:xfrm>
          <a:prstGeom prst="rect">
            <a:avLst/>
          </a:prstGeom>
          <a:noFill/>
          <a:ln>
            <a:noFill/>
          </a:ln>
        </p:spPr>
        <p:txBody>
          <a:bodyPr lIns="91425" tIns="91425" rIns="91425" bIns="91425" anchor="t" anchorCtr="0"/>
          <a:lstStyle>
            <a:lvl1pPr marL="0" marR="0" lvl="0"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1pPr>
            <a:lvl2pPr marL="413635" marR="0" lvl="1" indent="-7235"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2pPr>
            <a:lvl3pPr marL="827270" marR="0" lvl="2" indent="-177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3pPr>
            <a:lvl4pPr marL="1240905" marR="0" lvl="3" indent="-9004"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4pPr>
            <a:lvl5pPr marL="1654540" marR="0" lvl="4" indent="-3540"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5pPr>
            <a:lvl6pPr marL="2068176" marR="0" lvl="5" indent="-10776"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6pPr>
            <a:lvl7pPr marL="2481811" marR="0" lvl="6" indent="-5310"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7pPr>
            <a:lvl8pPr marL="2895446" marR="0" lvl="7" indent="-12545"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8pPr>
            <a:lvl9pPr marL="3309081" marR="0" lvl="8" indent="-7080" algn="l" rtl="0">
              <a:spcBef>
                <a:spcPts val="16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Calibri"/>
                <a:ea typeface="Calibri"/>
                <a:cs typeface="Calibri"/>
                <a:sym typeface="Calibri"/>
              </a:rPr>
              <a:t>‹#›</a:t>
            </a:fld>
            <a:endParaRPr lang="en-US" sz="11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42900" y="498035"/>
            <a:ext cx="6172199" cy="2072746"/>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42900" y="2901855"/>
            <a:ext cx="6172199" cy="8207498"/>
          </a:xfrm>
          <a:prstGeom prst="rect">
            <a:avLst/>
          </a:prstGeom>
          <a:noFill/>
          <a:ln>
            <a:noFill/>
          </a:ln>
        </p:spPr>
        <p:txBody>
          <a:bodyPr lIns="91425" tIns="91425" rIns="91425" bIns="91425" anchor="t" anchorCtr="0"/>
          <a:lstStyle>
            <a:lvl1pPr marL="310227" marR="0" lvl="0" indent="-126076" algn="l" rtl="0">
              <a:spcBef>
                <a:spcPts val="580"/>
              </a:spcBef>
              <a:buClr>
                <a:schemeClr val="dk1"/>
              </a:buClr>
              <a:buSzPct val="100000"/>
              <a:buFont typeface="Arial"/>
              <a:buChar char="•"/>
              <a:defRPr sz="2900" b="0" i="0" u="none" strike="noStrike" cap="none">
                <a:solidFill>
                  <a:schemeClr val="dk1"/>
                </a:solidFill>
                <a:latin typeface="Calibri"/>
                <a:ea typeface="Calibri"/>
                <a:cs typeface="Calibri"/>
                <a:sym typeface="Calibri"/>
              </a:defRPr>
            </a:lvl1pPr>
            <a:lvl2pPr marL="672157" marR="0" lvl="1" indent="-107006" algn="l" rtl="0">
              <a:spcBef>
                <a:spcPts val="5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2pPr>
            <a:lvl3pPr marL="1034088" marR="0" lvl="2" indent="-68888"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447723" marR="0" lvl="3" indent="-10152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61358" marR="0" lvl="4" indent="-9605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74993" marR="0" lvl="5" indent="-10329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688628" marR="0" lvl="6" indent="-9782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102263" marR="0" lvl="7" indent="-10506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515899" marR="0" lvl="8" indent="-995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342900" y="11526775"/>
            <a:ext cx="1600199" cy="662126"/>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2343150" y="11526775"/>
            <a:ext cx="2171700" cy="662126"/>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888888"/>
                </a:solidFill>
                <a:latin typeface="Calibri"/>
                <a:ea typeface="Calibri"/>
                <a:cs typeface="Calibri"/>
                <a:sym typeface="Calibri"/>
              </a:defRPr>
            </a:lvl1pPr>
            <a:lvl2pPr marL="413635" marR="0" lvl="1" indent="-7235" algn="l" rtl="0">
              <a:spcBef>
                <a:spcPts val="0"/>
              </a:spcBef>
              <a:buNone/>
              <a:defRPr sz="1700" b="0" i="0" u="none" strike="noStrike" cap="none">
                <a:solidFill>
                  <a:schemeClr val="dk1"/>
                </a:solidFill>
                <a:latin typeface="Calibri"/>
                <a:ea typeface="Calibri"/>
                <a:cs typeface="Calibri"/>
                <a:sym typeface="Calibri"/>
              </a:defRPr>
            </a:lvl2pPr>
            <a:lvl3pPr marL="827270" marR="0" lvl="2" indent="-1770" algn="l" rtl="0">
              <a:spcBef>
                <a:spcPts val="0"/>
              </a:spcBef>
              <a:buNone/>
              <a:defRPr sz="1700" b="0" i="0" u="none" strike="noStrike" cap="none">
                <a:solidFill>
                  <a:schemeClr val="dk1"/>
                </a:solidFill>
                <a:latin typeface="Calibri"/>
                <a:ea typeface="Calibri"/>
                <a:cs typeface="Calibri"/>
                <a:sym typeface="Calibri"/>
              </a:defRPr>
            </a:lvl3pPr>
            <a:lvl4pPr marL="1240905" marR="0" lvl="3" indent="-9004" algn="l" rtl="0">
              <a:spcBef>
                <a:spcPts val="0"/>
              </a:spcBef>
              <a:buNone/>
              <a:defRPr sz="1700" b="0" i="0" u="none" strike="noStrike" cap="none">
                <a:solidFill>
                  <a:schemeClr val="dk1"/>
                </a:solidFill>
                <a:latin typeface="Calibri"/>
                <a:ea typeface="Calibri"/>
                <a:cs typeface="Calibri"/>
                <a:sym typeface="Calibri"/>
              </a:defRPr>
            </a:lvl4pPr>
            <a:lvl5pPr marL="1654540" marR="0" lvl="4" indent="-3540" algn="l" rtl="0">
              <a:spcBef>
                <a:spcPts val="0"/>
              </a:spcBef>
              <a:buNone/>
              <a:defRPr sz="1700" b="0" i="0" u="none" strike="noStrike" cap="none">
                <a:solidFill>
                  <a:schemeClr val="dk1"/>
                </a:solidFill>
                <a:latin typeface="Calibri"/>
                <a:ea typeface="Calibri"/>
                <a:cs typeface="Calibri"/>
                <a:sym typeface="Calibri"/>
              </a:defRPr>
            </a:lvl5pPr>
            <a:lvl6pPr marL="2068176" marR="0" lvl="5" indent="-10776" algn="l" rtl="0">
              <a:spcBef>
                <a:spcPts val="0"/>
              </a:spcBef>
              <a:buNone/>
              <a:defRPr sz="1700" b="0" i="0" u="none" strike="noStrike" cap="none">
                <a:solidFill>
                  <a:schemeClr val="dk1"/>
                </a:solidFill>
                <a:latin typeface="Calibri"/>
                <a:ea typeface="Calibri"/>
                <a:cs typeface="Calibri"/>
                <a:sym typeface="Calibri"/>
              </a:defRPr>
            </a:lvl6pPr>
            <a:lvl7pPr marL="2481811" marR="0" lvl="6" indent="-5310" algn="l" rtl="0">
              <a:spcBef>
                <a:spcPts val="0"/>
              </a:spcBef>
              <a:buNone/>
              <a:defRPr sz="1700" b="0" i="0" u="none" strike="noStrike" cap="none">
                <a:solidFill>
                  <a:schemeClr val="dk1"/>
                </a:solidFill>
                <a:latin typeface="Calibri"/>
                <a:ea typeface="Calibri"/>
                <a:cs typeface="Calibri"/>
                <a:sym typeface="Calibri"/>
              </a:defRPr>
            </a:lvl7pPr>
            <a:lvl8pPr marL="2895446" marR="0" lvl="7" indent="-12545" algn="l" rtl="0">
              <a:spcBef>
                <a:spcPts val="0"/>
              </a:spcBef>
              <a:buNone/>
              <a:defRPr sz="1700" b="0" i="0" u="none" strike="noStrike" cap="none">
                <a:solidFill>
                  <a:schemeClr val="dk1"/>
                </a:solidFill>
                <a:latin typeface="Calibri"/>
                <a:ea typeface="Calibri"/>
                <a:cs typeface="Calibri"/>
                <a:sym typeface="Calibri"/>
              </a:defRPr>
            </a:lvl8pPr>
            <a:lvl9pPr marL="3309081" marR="0" lvl="8" indent="-708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914900" y="11526775"/>
            <a:ext cx="1600199" cy="662126"/>
          </a:xfrm>
          <a:prstGeom prst="rect">
            <a:avLst/>
          </a:prstGeom>
          <a:noFill/>
          <a:ln>
            <a:noFill/>
          </a:ln>
        </p:spPr>
        <p:txBody>
          <a:bodyPr lIns="82725" tIns="41350" rIns="82725" bIns="4135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888888"/>
                </a:solidFill>
                <a:latin typeface="Calibri"/>
                <a:ea typeface="Calibri"/>
                <a:cs typeface="Calibri"/>
                <a:sym typeface="Calibri"/>
              </a:rPr>
              <a:t>‹#›</a:t>
            </a:fld>
            <a:endParaRPr lang="en-US" sz="11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gi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gi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s>
</file>

<file path=ppt/slides/_rels/slide2.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fairtradecampaigns.org/campaign/ucla/" TargetMode="External"/><Relationship Id="rId5" Type="http://schemas.openxmlformats.org/officeDocument/2006/relationships/hyperlink" Target="http://e3atucla.weebly.com/" TargetMode="External"/><Relationship Id="rId6" Type="http://schemas.openxmlformats.org/officeDocument/2006/relationships/hyperlink" Target="http://fairtradecampaigns.org/campaign/ucsd-former/" TargetMode="External"/><Relationship Id="rId7" Type="http://schemas.openxmlformats.org/officeDocument/2006/relationships/hyperlink" Target="https://hdh.ucsd.edu/sustainability/pages/Econauts.html" TargetMode="External"/><Relationship Id="rId8" Type="http://schemas.openxmlformats.org/officeDocument/2006/relationships/image" Target="../media/image2.jpg"/><Relationship Id="rId9" Type="http://schemas.openxmlformats.org/officeDocument/2006/relationships/image" Target="../media/image3.gif"/><Relationship Id="rId10" Type="http://schemas.openxmlformats.org/officeDocument/2006/relationships/hyperlink" Target="http://fairtradecampaigns.org/wp-content/uploads/2017/04/FTCU-work-with-FSP-guide_FINAL.pdf"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fairtradecampaigns.org/2017/03/fair-trade-finals-spring-2017/" TargetMode="External"/><Relationship Id="rId12" Type="http://schemas.openxmlformats.org/officeDocument/2006/relationships/hyperlink" Target="http://fairtradecampaigns.org/resources/" TargetMode="External"/><Relationship Id="rId13" Type="http://schemas.openxmlformats.org/officeDocument/2006/relationships/image" Target="../media/image12.jpg"/><Relationship Id="rId1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fairtradecampaigns.org/2017/03/fair-trade-your-graduation-and-support-artisans-in-guatemala/" TargetMode="External"/><Relationship Id="rId5" Type="http://schemas.openxmlformats.org/officeDocument/2006/relationships/image" Target="../media/image2.jpg"/><Relationship Id="rId6" Type="http://schemas.openxmlformats.org/officeDocument/2006/relationships/image" Target="../media/image3.gif"/><Relationship Id="rId7" Type="http://schemas.openxmlformats.org/officeDocument/2006/relationships/hyperlink" Target="NULL" TargetMode="External"/><Relationship Id="rId8" Type="http://schemas.openxmlformats.org/officeDocument/2006/relationships/hyperlink" Target="http://fairtradecampaigns.org/wp-content/uploads/2016/02/Film-and-Book-List-1.pdf" TargetMode="External"/><Relationship Id="rId9" Type="http://schemas.openxmlformats.org/officeDocument/2006/relationships/hyperlink" Target="http://fairtradecampaigns.org/" TargetMode="External"/><Relationship Id="rId10" Type="http://schemas.openxmlformats.org/officeDocument/2006/relationships/hyperlink" Target="http://fairtradecampaigns.org/wp-content/uploads/2016/08/FTCU-Event-Guide_FINAL-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gif"/><Relationship Id="rId6" Type="http://schemas.openxmlformats.org/officeDocument/2006/relationships/image" Target="../media/image14.png"/><Relationship Id="rId7"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20772" y="11983293"/>
            <a:ext cx="6913267" cy="453183"/>
          </a:xfrm>
          <a:prstGeom prst="rect">
            <a:avLst/>
          </a:prstGeom>
          <a:noFill/>
          <a:ln>
            <a:noFill/>
          </a:ln>
        </p:spPr>
      </p:pic>
      <p:pic>
        <p:nvPicPr>
          <p:cNvPr id="89" name="Shape 89"/>
          <p:cNvPicPr preferRelativeResize="0"/>
          <p:nvPr/>
        </p:nvPicPr>
        <p:blipFill rotWithShape="1">
          <a:blip r:embed="rId4">
            <a:alphaModFix/>
          </a:blip>
          <a:srcRect t="36251"/>
          <a:stretch/>
        </p:blipFill>
        <p:spPr>
          <a:xfrm>
            <a:off x="152400" y="2"/>
            <a:ext cx="1219199" cy="1769911"/>
          </a:xfrm>
          <a:prstGeom prst="rect">
            <a:avLst/>
          </a:prstGeom>
          <a:noFill/>
          <a:ln>
            <a:noFill/>
          </a:ln>
        </p:spPr>
      </p:pic>
      <p:sp>
        <p:nvSpPr>
          <p:cNvPr id="90" name="Shape 90"/>
          <p:cNvSpPr txBox="1"/>
          <p:nvPr/>
        </p:nvSpPr>
        <p:spPr>
          <a:xfrm>
            <a:off x="1329928" y="226749"/>
            <a:ext cx="5195640" cy="1320942"/>
          </a:xfrm>
          <a:prstGeom prst="rect">
            <a:avLst/>
          </a:prstGeom>
          <a:noFill/>
          <a:ln>
            <a:noFill/>
          </a:ln>
        </p:spPr>
        <p:txBody>
          <a:bodyPr lIns="82725" tIns="41350" rIns="82725" bIns="41350" anchor="t" anchorCtr="0">
            <a:noAutofit/>
          </a:bodyPr>
          <a:lstStyle/>
          <a:p>
            <a:pPr marL="0" marR="0" lvl="0" indent="0" algn="l" rtl="0">
              <a:spcBef>
                <a:spcPts val="0"/>
              </a:spcBef>
              <a:buSzPct val="25000"/>
              <a:buNone/>
            </a:pPr>
            <a:r>
              <a:rPr lang="en-US" sz="2600" b="1" i="0" u="none" strike="noStrike" cap="none" dirty="0" smtClean="0">
                <a:solidFill>
                  <a:srgbClr val="DD4814"/>
                </a:solidFill>
                <a:latin typeface="Arial"/>
                <a:ea typeface="Arial"/>
                <a:cs typeface="Arial"/>
                <a:sym typeface="Arial"/>
              </a:rPr>
              <a:t>How to Build a Fair Trade Campaign on a UC Campus</a:t>
            </a:r>
          </a:p>
          <a:p>
            <a:pPr marL="0" marR="0" lvl="0" indent="0" algn="l" rtl="0">
              <a:spcBef>
                <a:spcPts val="0"/>
              </a:spcBef>
              <a:buSzPct val="25000"/>
              <a:buNone/>
            </a:pPr>
            <a:r>
              <a:rPr lang="en-US" sz="1500" b="1" i="1" dirty="0" smtClean="0">
                <a:solidFill>
                  <a:srgbClr val="00877C"/>
                </a:solidFill>
              </a:rPr>
              <a:t>Tips &amp; Tricks from Declared UC Campaigners To Help Jumpstart Your Fair Trade Campaign</a:t>
            </a:r>
            <a:endParaRPr sz="2700" b="1" dirty="0">
              <a:solidFill>
                <a:srgbClr val="DD4814"/>
              </a:solidFill>
              <a:latin typeface="Arial"/>
              <a:ea typeface="Arial"/>
              <a:cs typeface="Arial"/>
              <a:sym typeface="Arial"/>
            </a:endParaRPr>
          </a:p>
        </p:txBody>
      </p:sp>
      <p:sp>
        <p:nvSpPr>
          <p:cNvPr id="91" name="Shape 91"/>
          <p:cNvSpPr txBox="1"/>
          <p:nvPr/>
        </p:nvSpPr>
        <p:spPr>
          <a:xfrm>
            <a:off x="357187" y="3580198"/>
            <a:ext cx="6072187" cy="452866"/>
          </a:xfrm>
          <a:prstGeom prst="rect">
            <a:avLst/>
          </a:prstGeom>
          <a:noFill/>
          <a:ln>
            <a:noFill/>
          </a:ln>
        </p:spPr>
        <p:txBody>
          <a:bodyPr lIns="82725" tIns="41350" rIns="82725" bIns="41350" anchor="t" anchorCtr="0">
            <a:noAutofit/>
          </a:bodyPr>
          <a:lstStyle/>
          <a:p>
            <a:pPr marL="258522" marR="0" lvl="0" indent="-106122" algn="l" rtl="0">
              <a:spcBef>
                <a:spcPts val="0"/>
              </a:spcBef>
              <a:buClr>
                <a:schemeClr val="dk1"/>
              </a:buClr>
              <a:buFont typeface="Arial"/>
              <a:buNone/>
            </a:pPr>
            <a:endParaRPr sz="1200" dirty="0" smtClean="0">
              <a:solidFill>
                <a:srgbClr val="542E19"/>
              </a:solidFill>
              <a:latin typeface="Calibri"/>
              <a:ea typeface="Calibri"/>
              <a:cs typeface="Calibri"/>
              <a:sym typeface="Calibri"/>
            </a:endParaRPr>
          </a:p>
          <a:p>
            <a:pPr marL="258522" marR="0" lvl="0" indent="-258522" algn="l" rtl="0">
              <a:spcBef>
                <a:spcPts val="0"/>
              </a:spcBef>
              <a:buClr>
                <a:schemeClr val="dk1"/>
              </a:buClr>
              <a:buFont typeface="Arial"/>
              <a:buNone/>
            </a:pPr>
            <a:endParaRPr sz="1200" dirty="0">
              <a:solidFill>
                <a:srgbClr val="542E19"/>
              </a:solidFill>
              <a:latin typeface="Calibri"/>
              <a:ea typeface="Calibri"/>
              <a:cs typeface="Calibri"/>
              <a:sym typeface="Calibri"/>
            </a:endParaRPr>
          </a:p>
        </p:txBody>
      </p:sp>
      <p:sp>
        <p:nvSpPr>
          <p:cNvPr id="93" name="Shape 93"/>
          <p:cNvSpPr txBox="1"/>
          <p:nvPr/>
        </p:nvSpPr>
        <p:spPr>
          <a:xfrm>
            <a:off x="3209062" y="7085094"/>
            <a:ext cx="3454028" cy="4578006"/>
          </a:xfrm>
          <a:prstGeom prst="rect">
            <a:avLst/>
          </a:prstGeom>
          <a:solidFill>
            <a:srgbClr val="00877C">
              <a:alpha val="29803"/>
            </a:srgbClr>
          </a:solidFill>
          <a:ln>
            <a:noFill/>
          </a:ln>
        </p:spPr>
        <p:txBody>
          <a:bodyPr lIns="82725" tIns="41350" rIns="82725" bIns="41350" anchor="t" anchorCtr="0">
            <a:noAutofit/>
          </a:bodyPr>
          <a:lstStyle/>
          <a:p>
            <a:pPr marL="91440" marR="0" lvl="0" indent="-4148" algn="l" rtl="0">
              <a:spcBef>
                <a:spcPts val="0"/>
              </a:spcBef>
              <a:buSzPct val="25000"/>
              <a:buNone/>
            </a:pPr>
            <a:r>
              <a:rPr lang="en-US" sz="2800" b="1" dirty="0">
                <a:solidFill>
                  <a:srgbClr val="542E19"/>
                </a:solidFill>
                <a:latin typeface="Calibri"/>
                <a:ea typeface="Calibri"/>
                <a:cs typeface="Calibri"/>
                <a:sym typeface="Calibri"/>
              </a:rPr>
              <a:t>What’s Inside</a:t>
            </a:r>
            <a:r>
              <a:rPr lang="en-US" sz="2800" b="1" dirty="0" smtClean="0">
                <a:solidFill>
                  <a:srgbClr val="542E19"/>
                </a:solidFill>
                <a:latin typeface="Calibri"/>
                <a:ea typeface="Calibri"/>
                <a:cs typeface="Calibri"/>
                <a:sym typeface="Calibri"/>
              </a:rPr>
              <a:t>?</a:t>
            </a:r>
          </a:p>
          <a:p>
            <a:pPr marL="156549" marR="0" lvl="0" indent="-4148" algn="l" rtl="0">
              <a:spcBef>
                <a:spcPts val="0"/>
              </a:spcBef>
              <a:buSzPct val="25000"/>
              <a:buNone/>
            </a:pPr>
            <a:endParaRPr lang="en-US" sz="800" b="1" dirty="0">
              <a:solidFill>
                <a:srgbClr val="542E19"/>
              </a:solidFill>
              <a:latin typeface="Calibri"/>
              <a:ea typeface="Calibri"/>
              <a:cs typeface="Calibri"/>
              <a:sym typeface="Calibri"/>
            </a:endParaRPr>
          </a:p>
          <a:p>
            <a:pPr marL="156549" marR="0" lvl="0" indent="-4148" algn="l" rtl="0">
              <a:spcBef>
                <a:spcPts val="0"/>
              </a:spcBef>
              <a:buNone/>
            </a:pPr>
            <a:r>
              <a:rPr lang="en-US" sz="2000" b="1" dirty="0" smtClean="0">
                <a:solidFill>
                  <a:srgbClr val="542E19"/>
                </a:solidFill>
                <a:latin typeface="Calibri"/>
                <a:ea typeface="Calibri"/>
                <a:cs typeface="Calibri"/>
                <a:sym typeface="Calibri"/>
              </a:rPr>
              <a:t>Best Practices for Becoming a Fair Trade Campus </a:t>
            </a:r>
          </a:p>
          <a:p>
            <a:pPr marL="156549" marR="0" lvl="0" indent="-4148" algn="l" rtl="0">
              <a:spcBef>
                <a:spcPts val="0"/>
              </a:spcBef>
              <a:buNone/>
            </a:pPr>
            <a:endParaRPr lang="en-US" sz="1000" b="1" dirty="0">
              <a:solidFill>
                <a:srgbClr val="542E19"/>
              </a:solidFill>
              <a:latin typeface="Calibri"/>
              <a:ea typeface="Calibri"/>
              <a:cs typeface="Calibri"/>
              <a:sym typeface="Calibri"/>
            </a:endParaRPr>
          </a:p>
          <a:p>
            <a:pPr marL="156549" marR="0" lvl="0" indent="-4148" algn="l" rtl="0">
              <a:spcBef>
                <a:spcPts val="0"/>
              </a:spcBef>
              <a:buNone/>
            </a:pPr>
            <a:r>
              <a:rPr lang="en-US" sz="1800" b="1" dirty="0" smtClean="0">
                <a:solidFill>
                  <a:srgbClr val="542E19"/>
                </a:solidFill>
                <a:latin typeface="Calibri"/>
                <a:ea typeface="Calibri"/>
                <a:cs typeface="Calibri"/>
                <a:sym typeface="Calibri"/>
              </a:rPr>
              <a:t>Goal #1: Build Your Team</a:t>
            </a:r>
          </a:p>
          <a:p>
            <a:pPr marL="156549" marR="0" lvl="0" indent="-4148" algn="l" rtl="0">
              <a:spcBef>
                <a:spcPts val="0"/>
              </a:spcBef>
              <a:buNone/>
            </a:pPr>
            <a:endParaRPr lang="en-US" sz="1000" b="1" dirty="0" smtClean="0">
              <a:solidFill>
                <a:srgbClr val="542E19"/>
              </a:solidFill>
              <a:latin typeface="Calibri"/>
              <a:ea typeface="Calibri"/>
              <a:cs typeface="Calibri"/>
              <a:sym typeface="Calibri"/>
            </a:endParaRPr>
          </a:p>
          <a:p>
            <a:pPr marL="156549" marR="0" lvl="0" indent="-4148" algn="l" rtl="0">
              <a:spcBef>
                <a:spcPts val="0"/>
              </a:spcBef>
              <a:buNone/>
            </a:pPr>
            <a:r>
              <a:rPr lang="en-US" sz="1800" b="1" dirty="0" smtClean="0">
                <a:solidFill>
                  <a:srgbClr val="542E19"/>
                </a:solidFill>
                <a:latin typeface="Calibri"/>
                <a:ea typeface="Calibri"/>
                <a:cs typeface="Calibri"/>
                <a:sym typeface="Calibri"/>
              </a:rPr>
              <a:t>Goal #2: Reach Out to Outlets</a:t>
            </a:r>
          </a:p>
          <a:p>
            <a:pPr marL="156549" marR="0" lvl="0" indent="-4148" algn="l" rtl="0">
              <a:spcBef>
                <a:spcPts val="0"/>
              </a:spcBef>
              <a:buNone/>
            </a:pPr>
            <a:endParaRPr lang="en-US" sz="1000" b="1" dirty="0" smtClean="0">
              <a:solidFill>
                <a:srgbClr val="542E19"/>
              </a:solidFill>
              <a:latin typeface="Calibri"/>
              <a:ea typeface="Calibri"/>
              <a:cs typeface="Calibri"/>
              <a:sym typeface="Calibri"/>
            </a:endParaRPr>
          </a:p>
          <a:p>
            <a:pPr marL="156549" marR="0" lvl="0" indent="-4148" algn="l" rtl="0">
              <a:spcBef>
                <a:spcPts val="0"/>
              </a:spcBef>
              <a:buNone/>
            </a:pPr>
            <a:r>
              <a:rPr lang="en-US" sz="1800" b="1" dirty="0" smtClean="0">
                <a:solidFill>
                  <a:srgbClr val="542E19"/>
                </a:solidFill>
                <a:latin typeface="Calibri"/>
                <a:ea typeface="Calibri"/>
                <a:cs typeface="Calibri"/>
                <a:sym typeface="Calibri"/>
              </a:rPr>
              <a:t>Goal #3: Source Fair Trade at Meetings &amp; Events </a:t>
            </a:r>
          </a:p>
          <a:p>
            <a:pPr marL="156549" marR="0" lvl="0" indent="-4148" algn="l" rtl="0">
              <a:spcBef>
                <a:spcPts val="0"/>
              </a:spcBef>
              <a:buNone/>
            </a:pPr>
            <a:endParaRPr lang="en-US" sz="1000" b="1" dirty="0">
              <a:solidFill>
                <a:srgbClr val="542E19"/>
              </a:solidFill>
              <a:latin typeface="Calibri"/>
              <a:ea typeface="Calibri"/>
              <a:cs typeface="Calibri"/>
              <a:sym typeface="Calibri"/>
            </a:endParaRPr>
          </a:p>
          <a:p>
            <a:pPr marL="156549" marR="0" lvl="0" indent="-4148" algn="l" rtl="0">
              <a:spcBef>
                <a:spcPts val="0"/>
              </a:spcBef>
              <a:buNone/>
            </a:pPr>
            <a:r>
              <a:rPr lang="en-US" sz="1800" b="1" dirty="0" smtClean="0">
                <a:solidFill>
                  <a:srgbClr val="542E19"/>
                </a:solidFill>
                <a:latin typeface="Calibri"/>
                <a:ea typeface="Calibri"/>
                <a:cs typeface="Calibri"/>
                <a:sym typeface="Calibri"/>
              </a:rPr>
              <a:t>Goal #4: Fair Trade Education </a:t>
            </a:r>
          </a:p>
          <a:p>
            <a:pPr marL="156549" marR="0" lvl="0" indent="-4148" algn="l" rtl="0">
              <a:spcBef>
                <a:spcPts val="0"/>
              </a:spcBef>
              <a:buNone/>
            </a:pPr>
            <a:endParaRPr lang="en-US" sz="1000" b="1" dirty="0">
              <a:solidFill>
                <a:srgbClr val="542E19"/>
              </a:solidFill>
              <a:latin typeface="Calibri"/>
              <a:ea typeface="Calibri"/>
              <a:cs typeface="Calibri"/>
              <a:sym typeface="Calibri"/>
            </a:endParaRPr>
          </a:p>
          <a:p>
            <a:pPr marL="156549" marR="0" lvl="0" indent="-4148" algn="l" rtl="0">
              <a:spcBef>
                <a:spcPts val="0"/>
              </a:spcBef>
              <a:buNone/>
            </a:pPr>
            <a:r>
              <a:rPr lang="en-US" sz="1800" b="1" dirty="0" smtClean="0">
                <a:solidFill>
                  <a:srgbClr val="542E19"/>
                </a:solidFill>
                <a:latin typeface="Calibri"/>
                <a:ea typeface="Calibri"/>
                <a:cs typeface="Calibri"/>
                <a:sym typeface="Calibri"/>
              </a:rPr>
              <a:t>Goal #5: Pass </a:t>
            </a:r>
            <a:r>
              <a:rPr lang="en-US" sz="1800" b="1" dirty="0">
                <a:solidFill>
                  <a:srgbClr val="542E19"/>
                </a:solidFill>
                <a:latin typeface="Calibri"/>
                <a:ea typeface="Calibri"/>
                <a:cs typeface="Calibri"/>
                <a:sym typeface="Calibri"/>
              </a:rPr>
              <a:t>a</a:t>
            </a:r>
            <a:r>
              <a:rPr lang="en-US" sz="1800" b="1" dirty="0" smtClean="0">
                <a:solidFill>
                  <a:srgbClr val="542E19"/>
                </a:solidFill>
                <a:latin typeface="Calibri"/>
                <a:ea typeface="Calibri"/>
                <a:cs typeface="Calibri"/>
                <a:sym typeface="Calibri"/>
              </a:rPr>
              <a:t> Fair Trade Resolution </a:t>
            </a:r>
          </a:p>
          <a:p>
            <a:pPr marL="156549" marR="0" lvl="0" indent="-4148" algn="l" rtl="0">
              <a:spcBef>
                <a:spcPts val="0"/>
              </a:spcBef>
              <a:buNone/>
            </a:pPr>
            <a:endParaRPr lang="en-US" sz="1000" b="1" dirty="0" smtClean="0">
              <a:solidFill>
                <a:srgbClr val="542E19"/>
              </a:solidFill>
              <a:latin typeface="Calibri"/>
              <a:ea typeface="Calibri"/>
              <a:cs typeface="Calibri"/>
              <a:sym typeface="Calibri"/>
            </a:endParaRPr>
          </a:p>
          <a:p>
            <a:pPr marL="156549" marR="0" lvl="0" indent="-4148" algn="l" rtl="0">
              <a:spcBef>
                <a:spcPts val="0"/>
              </a:spcBef>
              <a:buNone/>
            </a:pPr>
            <a:r>
              <a:rPr lang="en-US" sz="1800" b="1" dirty="0" smtClean="0">
                <a:solidFill>
                  <a:srgbClr val="542E19"/>
                </a:solidFill>
                <a:latin typeface="Calibri"/>
                <a:ea typeface="Calibri"/>
                <a:cs typeface="Calibri"/>
                <a:sym typeface="Calibri"/>
              </a:rPr>
              <a:t>Summary</a:t>
            </a:r>
            <a:endParaRPr sz="1800" b="1" dirty="0">
              <a:solidFill>
                <a:srgbClr val="542E19"/>
              </a:solidFill>
              <a:latin typeface="Calibri"/>
              <a:ea typeface="Calibri"/>
              <a:cs typeface="Calibri"/>
              <a:sym typeface="Calibri"/>
            </a:endParaRPr>
          </a:p>
        </p:txBody>
      </p:sp>
      <p:pic>
        <p:nvPicPr>
          <p:cNvPr id="99" name="Shape 99"/>
          <p:cNvPicPr preferRelativeResize="0"/>
          <p:nvPr/>
        </p:nvPicPr>
        <p:blipFill rotWithShape="1">
          <a:blip r:embed="rId5">
            <a:alphaModFix/>
          </a:blip>
          <a:srcRect/>
          <a:stretch/>
        </p:blipFill>
        <p:spPr>
          <a:xfrm>
            <a:off x="228600" y="0"/>
            <a:ext cx="1074299" cy="1481999"/>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454" y="7078227"/>
            <a:ext cx="2788919" cy="2816281"/>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6821" r="10941"/>
          <a:stretch/>
        </p:blipFill>
        <p:spPr>
          <a:xfrm>
            <a:off x="315998" y="10060240"/>
            <a:ext cx="2790751" cy="160286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882" y="4436818"/>
            <a:ext cx="2967180" cy="247266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5947" y="2009016"/>
            <a:ext cx="3299621" cy="2302923"/>
          </a:xfrm>
          <a:prstGeom prst="rect">
            <a:avLst/>
          </a:prstGeom>
        </p:spPr>
      </p:pic>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24378" b="1796"/>
          <a:stretch/>
        </p:blipFill>
        <p:spPr>
          <a:xfrm>
            <a:off x="280454" y="2006958"/>
            <a:ext cx="2826295" cy="2304981"/>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6766" t="1" r="12543" b="-190"/>
          <a:stretch/>
        </p:blipFill>
        <p:spPr>
          <a:xfrm>
            <a:off x="3337561" y="4436818"/>
            <a:ext cx="3188008" cy="2472661"/>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4572" y="3636476"/>
            <a:ext cx="1622577" cy="17700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20772" y="11983293"/>
            <a:ext cx="6913267" cy="453183"/>
          </a:xfrm>
          <a:prstGeom prst="rect">
            <a:avLst/>
          </a:prstGeom>
          <a:noFill/>
          <a:ln>
            <a:noFill/>
          </a:ln>
        </p:spPr>
      </p:pic>
      <p:sp>
        <p:nvSpPr>
          <p:cNvPr id="105" name="Shape 105"/>
          <p:cNvSpPr txBox="1"/>
          <p:nvPr/>
        </p:nvSpPr>
        <p:spPr>
          <a:xfrm>
            <a:off x="1302899" y="433794"/>
            <a:ext cx="5429249" cy="614409"/>
          </a:xfrm>
          <a:prstGeom prst="rect">
            <a:avLst/>
          </a:prstGeom>
          <a:noFill/>
          <a:ln>
            <a:noFill/>
          </a:ln>
        </p:spPr>
        <p:txBody>
          <a:bodyPr lIns="82725" tIns="41350" rIns="82725" bIns="41350" anchor="t" anchorCtr="0">
            <a:noAutofit/>
          </a:bodyPr>
          <a:lstStyle/>
          <a:p>
            <a:pPr marL="0" marR="0" lvl="0" indent="0" rtl="0">
              <a:spcBef>
                <a:spcPts val="0"/>
              </a:spcBef>
              <a:buSzPct val="25000"/>
              <a:buNone/>
            </a:pPr>
            <a:r>
              <a:rPr lang="en-US" sz="2400" b="1" dirty="0" smtClean="0">
                <a:solidFill>
                  <a:srgbClr val="DD4814"/>
                </a:solidFill>
                <a:latin typeface="Arial"/>
                <a:ea typeface="Arial"/>
                <a:cs typeface="Arial"/>
                <a:sym typeface="Arial"/>
              </a:rPr>
              <a:t>Goal #1: Build Your Team </a:t>
            </a:r>
          </a:p>
          <a:p>
            <a:pPr>
              <a:buSzPct val="25000"/>
            </a:pPr>
            <a:r>
              <a:rPr lang="en-US" sz="1200" b="1" i="1" dirty="0" smtClean="0">
                <a:solidFill>
                  <a:srgbClr val="00877C"/>
                </a:solidFill>
              </a:rPr>
              <a:t>On UC campuses, students are extremely involved and it can feel difficult to find support for a new cause. Here are some easy ways to find students and faculty members to join your campaign. </a:t>
            </a:r>
            <a:endParaRPr lang="en-US" sz="1200" b="1" i="1" dirty="0">
              <a:solidFill>
                <a:srgbClr val="00877C"/>
              </a:solidFill>
              <a:sym typeface="Arial"/>
            </a:endParaRPr>
          </a:p>
        </p:txBody>
      </p:sp>
      <p:sp>
        <p:nvSpPr>
          <p:cNvPr id="106" name="Shape 106"/>
          <p:cNvSpPr txBox="1"/>
          <p:nvPr/>
        </p:nvSpPr>
        <p:spPr>
          <a:xfrm>
            <a:off x="357187" y="3007500"/>
            <a:ext cx="6072187" cy="452866"/>
          </a:xfrm>
          <a:prstGeom prst="rect">
            <a:avLst/>
          </a:prstGeom>
          <a:noFill/>
          <a:ln>
            <a:noFill/>
          </a:ln>
        </p:spPr>
        <p:txBody>
          <a:bodyPr lIns="82725" tIns="41350" rIns="82725" bIns="41350" anchor="t" anchorCtr="0">
            <a:noAutofit/>
          </a:bodyPr>
          <a:lstStyle/>
          <a:p>
            <a:pPr marL="258522" marR="0" lvl="0" indent="-106122" algn="l" rtl="0">
              <a:spcBef>
                <a:spcPts val="0"/>
              </a:spcBef>
              <a:buClr>
                <a:schemeClr val="dk1"/>
              </a:buClr>
              <a:buFont typeface="Arial"/>
              <a:buNone/>
            </a:pPr>
            <a:endParaRPr sz="1200">
              <a:solidFill>
                <a:srgbClr val="542E19"/>
              </a:solidFill>
              <a:latin typeface="Calibri"/>
              <a:ea typeface="Calibri"/>
              <a:cs typeface="Calibri"/>
              <a:sym typeface="Calibri"/>
            </a:endParaRPr>
          </a:p>
          <a:p>
            <a:pPr marL="258522" marR="0" lvl="0" indent="-258522" algn="l" rtl="0">
              <a:spcBef>
                <a:spcPts val="0"/>
              </a:spcBef>
              <a:buClr>
                <a:schemeClr val="dk1"/>
              </a:buClr>
              <a:buFont typeface="Arial"/>
              <a:buNone/>
            </a:pPr>
            <a:endParaRPr sz="1200">
              <a:solidFill>
                <a:srgbClr val="542E19"/>
              </a:solidFill>
              <a:latin typeface="Calibri"/>
              <a:ea typeface="Calibri"/>
              <a:cs typeface="Calibri"/>
              <a:sym typeface="Calibri"/>
            </a:endParaRPr>
          </a:p>
        </p:txBody>
      </p:sp>
      <p:sp>
        <p:nvSpPr>
          <p:cNvPr id="107" name="Shape 107"/>
          <p:cNvSpPr txBox="1"/>
          <p:nvPr/>
        </p:nvSpPr>
        <p:spPr>
          <a:xfrm>
            <a:off x="121490" y="1735639"/>
            <a:ext cx="6628742" cy="2726356"/>
          </a:xfrm>
          <a:prstGeom prst="rect">
            <a:avLst/>
          </a:prstGeom>
          <a:noFill/>
          <a:ln>
            <a:noFill/>
          </a:ln>
        </p:spPr>
        <p:txBody>
          <a:bodyPr lIns="82725" tIns="41350" rIns="82725" bIns="41350" anchor="t" anchorCtr="0">
            <a:noAutofit/>
          </a:bodyPr>
          <a:lstStyle/>
          <a:p>
            <a:pPr lvl="1"/>
            <a:r>
              <a:rPr lang="en-US" sz="1200" b="1" dirty="0" smtClean="0">
                <a:solidFill>
                  <a:srgbClr val="542E19"/>
                </a:solidFill>
                <a:latin typeface="Calibri" charset="0"/>
                <a:ea typeface="Calibri" charset="0"/>
                <a:cs typeface="Calibri" charset="0"/>
              </a:rPr>
              <a:t>How do I find other students to join my campaign? </a:t>
            </a:r>
          </a:p>
          <a:p>
            <a:pPr marL="171450" lvl="1" indent="-171450">
              <a:buFont typeface="Arial" charset="0"/>
              <a:buChar char="•"/>
            </a:pPr>
            <a:r>
              <a:rPr lang="en-US" sz="1200" dirty="0" smtClean="0">
                <a:solidFill>
                  <a:srgbClr val="542E19"/>
                </a:solidFill>
                <a:latin typeface="Calibri" charset="0"/>
                <a:ea typeface="Calibri" charset="0"/>
                <a:cs typeface="Calibri" charset="0"/>
              </a:rPr>
              <a:t>Research sustainability and social justice organizations on your campus, then attend a meeting and reach out to interested students. </a:t>
            </a:r>
          </a:p>
          <a:p>
            <a:pPr marL="171450" lvl="1" indent="-171450">
              <a:buFont typeface="Arial" charset="0"/>
              <a:buChar char="•"/>
            </a:pPr>
            <a:r>
              <a:rPr lang="en-US" sz="1200" b="1" dirty="0" smtClean="0">
                <a:solidFill>
                  <a:srgbClr val="DD4814"/>
                </a:solidFill>
                <a:latin typeface="Calibri" charset="0"/>
                <a:ea typeface="Calibri" charset="0"/>
                <a:cs typeface="Calibri" charset="0"/>
              </a:rPr>
              <a:t>Case Study:</a:t>
            </a:r>
            <a:r>
              <a:rPr lang="en-US" sz="1200" dirty="0" smtClean="0">
                <a:solidFill>
                  <a:srgbClr val="542E19"/>
                </a:solidFill>
                <a:latin typeface="Calibri" charset="0"/>
                <a:ea typeface="Calibri" charset="0"/>
                <a:cs typeface="Calibri" charset="0"/>
              </a:rPr>
              <a:t> Campaigners at </a:t>
            </a:r>
            <a:r>
              <a:rPr lang="en-US" sz="1200" b="1" dirty="0" smtClean="0">
                <a:solidFill>
                  <a:srgbClr val="542E19"/>
                </a:solidFill>
                <a:latin typeface="Calibri" charset="0"/>
                <a:ea typeface="Calibri" charset="0"/>
                <a:cs typeface="Calibri" charset="0"/>
                <a:hlinkClick r:id="rId4"/>
              </a:rPr>
              <a:t>UCLA</a:t>
            </a:r>
            <a:r>
              <a:rPr lang="en-US" sz="1200" dirty="0" smtClean="0">
                <a:solidFill>
                  <a:srgbClr val="542E19"/>
                </a:solidFill>
                <a:latin typeface="Calibri" charset="0"/>
                <a:ea typeface="Calibri" charset="0"/>
                <a:cs typeface="Calibri" charset="0"/>
              </a:rPr>
              <a:t> were struggling to build their team. </a:t>
            </a:r>
            <a:r>
              <a:rPr lang="en-US" sz="1200" b="1" dirty="0" smtClean="0">
                <a:solidFill>
                  <a:srgbClr val="542E19"/>
                </a:solidFill>
                <a:latin typeface="Calibri" charset="0"/>
                <a:ea typeface="Calibri" charset="0"/>
                <a:cs typeface="Calibri" charset="0"/>
                <a:hlinkClick r:id="rId5"/>
              </a:rPr>
              <a:t>E3</a:t>
            </a:r>
            <a:r>
              <a:rPr lang="en-US" sz="1200" dirty="0" smtClean="0">
                <a:solidFill>
                  <a:srgbClr val="542E19"/>
                </a:solidFill>
                <a:latin typeface="Calibri" charset="0"/>
                <a:ea typeface="Calibri" charset="0"/>
                <a:cs typeface="Calibri" charset="0"/>
              </a:rPr>
              <a:t>, the largest sustainability student organization on campus, was interested in helping the lead organizer. Now, the Fair Trade campaign operates within this organization. </a:t>
            </a:r>
          </a:p>
          <a:p>
            <a:pPr marL="285750" lvl="1" indent="-285750">
              <a:buFontTx/>
              <a:buChar char="-"/>
            </a:pPr>
            <a:endParaRPr lang="en-US" sz="1200" dirty="0" smtClean="0">
              <a:solidFill>
                <a:srgbClr val="542E19"/>
              </a:solidFill>
              <a:latin typeface="Calibri" charset="0"/>
              <a:ea typeface="Calibri" charset="0"/>
              <a:cs typeface="Calibri" charset="0"/>
            </a:endParaRPr>
          </a:p>
          <a:p>
            <a:pPr lvl="1"/>
            <a:r>
              <a:rPr lang="en-US" sz="1200" b="1" dirty="0" smtClean="0">
                <a:solidFill>
                  <a:srgbClr val="542E19"/>
                </a:solidFill>
                <a:latin typeface="Calibri" charset="0"/>
                <a:ea typeface="Calibri" charset="0"/>
                <a:cs typeface="Calibri" charset="0"/>
              </a:rPr>
              <a:t>How do I find faculty &amp; staff support? </a:t>
            </a:r>
          </a:p>
          <a:p>
            <a:pPr marL="171450" lvl="1" indent="-171450">
              <a:buFont typeface="Arial" charset="0"/>
              <a:buChar char="•"/>
            </a:pPr>
            <a:r>
              <a:rPr lang="en-US" sz="1200" dirty="0" smtClean="0">
                <a:solidFill>
                  <a:srgbClr val="542E19"/>
                </a:solidFill>
                <a:latin typeface="Calibri" charset="0"/>
                <a:ea typeface="Calibri" charset="0"/>
                <a:cs typeface="Calibri" charset="0"/>
              </a:rPr>
              <a:t>Visit the Sustainability Office and build connections with directors or interns, or even apply to work in the office! Fair Trade aligns with UC sustainability initiatives </a:t>
            </a:r>
            <a:r>
              <a:rPr lang="mr-IN" sz="1200" dirty="0" smtClean="0">
                <a:solidFill>
                  <a:srgbClr val="542E19"/>
                </a:solidFill>
                <a:latin typeface="Calibri" charset="0"/>
                <a:ea typeface="Calibri" charset="0"/>
                <a:cs typeface="Calibri" charset="0"/>
              </a:rPr>
              <a:t>–</a:t>
            </a:r>
            <a:r>
              <a:rPr lang="en-US" sz="1200" dirty="0" smtClean="0">
                <a:solidFill>
                  <a:srgbClr val="542E19"/>
                </a:solidFill>
                <a:latin typeface="Calibri" charset="0"/>
                <a:ea typeface="Calibri" charset="0"/>
                <a:cs typeface="Calibri" charset="0"/>
              </a:rPr>
              <a:t> help this office achieve more procurement &amp; educational goals. </a:t>
            </a:r>
          </a:p>
          <a:p>
            <a:pPr marL="171450" lvl="1" indent="-171450">
              <a:buFont typeface="Arial" charset="0"/>
              <a:buChar char="•"/>
            </a:pPr>
            <a:r>
              <a:rPr lang="en-US" sz="1200" b="1" dirty="0" smtClean="0">
                <a:solidFill>
                  <a:srgbClr val="DD4814"/>
                </a:solidFill>
                <a:latin typeface="Calibri" charset="0"/>
                <a:ea typeface="Calibri" charset="0"/>
                <a:cs typeface="Calibri" charset="0"/>
              </a:rPr>
              <a:t>Case </a:t>
            </a:r>
            <a:r>
              <a:rPr lang="en-US" sz="1200" b="1" dirty="0">
                <a:solidFill>
                  <a:srgbClr val="DD4814"/>
                </a:solidFill>
                <a:latin typeface="Calibri" charset="0"/>
                <a:ea typeface="Calibri" charset="0"/>
                <a:cs typeface="Calibri" charset="0"/>
              </a:rPr>
              <a:t>Study:</a:t>
            </a:r>
            <a:r>
              <a:rPr lang="en-US" sz="1200" dirty="0">
                <a:solidFill>
                  <a:srgbClr val="542E19"/>
                </a:solidFill>
                <a:latin typeface="Calibri" charset="0"/>
                <a:ea typeface="Calibri" charset="0"/>
                <a:cs typeface="Calibri" charset="0"/>
              </a:rPr>
              <a:t> </a:t>
            </a:r>
            <a:r>
              <a:rPr lang="en-US" sz="1200" dirty="0" smtClean="0">
                <a:solidFill>
                  <a:srgbClr val="542E19"/>
                </a:solidFill>
                <a:latin typeface="Calibri" charset="0"/>
                <a:ea typeface="Calibri" charset="0"/>
                <a:cs typeface="Calibri" charset="0"/>
              </a:rPr>
              <a:t>On the </a:t>
            </a:r>
            <a:r>
              <a:rPr lang="en-US" sz="1200" b="1" dirty="0" smtClean="0">
                <a:solidFill>
                  <a:srgbClr val="542E19"/>
                </a:solidFill>
                <a:latin typeface="Calibri" charset="0"/>
                <a:ea typeface="Calibri" charset="0"/>
                <a:cs typeface="Calibri" charset="0"/>
                <a:hlinkClick r:id="rId6"/>
              </a:rPr>
              <a:t>UC San Diego </a:t>
            </a:r>
            <a:r>
              <a:rPr lang="en-US" sz="1200" dirty="0" smtClean="0">
                <a:solidFill>
                  <a:srgbClr val="542E19"/>
                </a:solidFill>
                <a:latin typeface="Calibri" charset="0"/>
                <a:ea typeface="Calibri" charset="0"/>
                <a:cs typeface="Calibri" charset="0"/>
              </a:rPr>
              <a:t>campus, the Fair Trade </a:t>
            </a:r>
            <a:r>
              <a:rPr lang="en-US" sz="1200" dirty="0">
                <a:solidFill>
                  <a:srgbClr val="542E19"/>
                </a:solidFill>
                <a:latin typeface="Calibri" charset="0"/>
                <a:ea typeface="Calibri" charset="0"/>
                <a:cs typeface="Calibri" charset="0"/>
              </a:rPr>
              <a:t>c</a:t>
            </a:r>
            <a:r>
              <a:rPr lang="en-US" sz="1200" dirty="0" smtClean="0">
                <a:solidFill>
                  <a:srgbClr val="542E19"/>
                </a:solidFill>
                <a:latin typeface="Calibri" charset="0"/>
                <a:ea typeface="Calibri" charset="0"/>
                <a:cs typeface="Calibri" charset="0"/>
              </a:rPr>
              <a:t>ampaign is managed by student interns in the </a:t>
            </a:r>
            <a:r>
              <a:rPr lang="en-US" sz="1200" b="1" dirty="0" smtClean="0">
                <a:solidFill>
                  <a:srgbClr val="542E19"/>
                </a:solidFill>
                <a:latin typeface="Calibri" charset="0"/>
                <a:ea typeface="Calibri" charset="0"/>
                <a:cs typeface="Calibri" charset="0"/>
                <a:hlinkClick r:id="rId7"/>
              </a:rPr>
              <a:t>EcoNauts</a:t>
            </a:r>
            <a:r>
              <a:rPr lang="en-US" sz="1200" dirty="0" smtClean="0">
                <a:solidFill>
                  <a:srgbClr val="542E19"/>
                </a:solidFill>
                <a:latin typeface="Calibri" charset="0"/>
                <a:ea typeface="Calibri" charset="0"/>
                <a:cs typeface="Calibri" charset="0"/>
              </a:rPr>
              <a:t> program. The student interns work directly with the Sustainability Manger for Housing, Dining, &amp; Hospitality on campus. </a:t>
            </a:r>
          </a:p>
          <a:p>
            <a:pPr marL="285750" lvl="1" indent="-285750">
              <a:buFontTx/>
              <a:buChar char="-"/>
            </a:pPr>
            <a:endParaRPr lang="en-US" sz="1300" b="1" dirty="0">
              <a:solidFill>
                <a:srgbClr val="542E19"/>
              </a:solidFill>
              <a:latin typeface="Calibri" charset="0"/>
              <a:ea typeface="Calibri" charset="0"/>
              <a:cs typeface="Calibri" charset="0"/>
            </a:endParaRPr>
          </a:p>
          <a:p>
            <a:r>
              <a:rPr lang="en-US" i="1" dirty="0">
                <a:solidFill>
                  <a:srgbClr val="542E19"/>
                </a:solidFill>
                <a:latin typeface="Calibri" charset="0"/>
                <a:ea typeface="Calibri" charset="0"/>
                <a:cs typeface="Calibri" charset="0"/>
              </a:rPr>
              <a:t> </a:t>
            </a:r>
            <a:endParaRPr lang="en-US" dirty="0">
              <a:solidFill>
                <a:srgbClr val="542E19"/>
              </a:solidFill>
              <a:latin typeface="Calibri" charset="0"/>
              <a:ea typeface="Calibri" charset="0"/>
              <a:cs typeface="Calibri" charset="0"/>
            </a:endParaRPr>
          </a:p>
        </p:txBody>
      </p:sp>
      <p:pic>
        <p:nvPicPr>
          <p:cNvPr id="111" name="Shape 111"/>
          <p:cNvPicPr preferRelativeResize="0"/>
          <p:nvPr/>
        </p:nvPicPr>
        <p:blipFill rotWithShape="1">
          <a:blip r:embed="rId8">
            <a:alphaModFix/>
          </a:blip>
          <a:srcRect t="36251"/>
          <a:stretch/>
        </p:blipFill>
        <p:spPr>
          <a:xfrm>
            <a:off x="152400" y="2"/>
            <a:ext cx="1219199" cy="1769911"/>
          </a:xfrm>
          <a:prstGeom prst="rect">
            <a:avLst/>
          </a:prstGeom>
          <a:noFill/>
          <a:ln>
            <a:noFill/>
          </a:ln>
        </p:spPr>
      </p:pic>
      <p:pic>
        <p:nvPicPr>
          <p:cNvPr id="112" name="Shape 112"/>
          <p:cNvPicPr preferRelativeResize="0"/>
          <p:nvPr/>
        </p:nvPicPr>
        <p:blipFill rotWithShape="1">
          <a:blip r:embed="rId9">
            <a:alphaModFix/>
          </a:blip>
          <a:srcRect/>
          <a:stretch/>
        </p:blipFill>
        <p:spPr>
          <a:xfrm>
            <a:off x="228600" y="0"/>
            <a:ext cx="1074299" cy="1481999"/>
          </a:xfrm>
          <a:prstGeom prst="rect">
            <a:avLst/>
          </a:prstGeom>
          <a:noFill/>
          <a:ln>
            <a:noFill/>
          </a:ln>
        </p:spPr>
      </p:pic>
      <p:sp>
        <p:nvSpPr>
          <p:cNvPr id="2" name="Rectangle 1"/>
          <p:cNvSpPr/>
          <p:nvPr/>
        </p:nvSpPr>
        <p:spPr>
          <a:xfrm>
            <a:off x="127903" y="6208516"/>
            <a:ext cx="6579748" cy="1015663"/>
          </a:xfrm>
          <a:prstGeom prst="rect">
            <a:avLst/>
          </a:prstGeom>
        </p:spPr>
        <p:txBody>
          <a:bodyPr wrap="square">
            <a:spAutoFit/>
          </a:bodyPr>
          <a:lstStyle/>
          <a:p>
            <a:pPr lvl="0" algn="ctr">
              <a:buSzPct val="25000"/>
            </a:pPr>
            <a:r>
              <a:rPr lang="en-US" sz="2400" b="1" dirty="0" smtClean="0">
                <a:solidFill>
                  <a:srgbClr val="DD4814"/>
                </a:solidFill>
              </a:rPr>
              <a:t>Goal #2</a:t>
            </a:r>
            <a:r>
              <a:rPr lang="en-US" sz="2400" b="1" dirty="0">
                <a:solidFill>
                  <a:srgbClr val="DD4814"/>
                </a:solidFill>
              </a:rPr>
              <a:t>: </a:t>
            </a:r>
            <a:r>
              <a:rPr lang="en-US" sz="2400" b="1" dirty="0" smtClean="0">
                <a:solidFill>
                  <a:srgbClr val="DD4814"/>
                </a:solidFill>
              </a:rPr>
              <a:t>Reach Out to Campus Outlets</a:t>
            </a:r>
            <a:endParaRPr lang="en-US" sz="2400" b="1" dirty="0">
              <a:solidFill>
                <a:srgbClr val="DD4814"/>
              </a:solidFill>
            </a:endParaRPr>
          </a:p>
          <a:p>
            <a:pPr algn="ctr">
              <a:buSzPct val="25000"/>
            </a:pPr>
            <a:r>
              <a:rPr lang="en-US" sz="1200" b="1" i="1" dirty="0" smtClean="0">
                <a:solidFill>
                  <a:srgbClr val="00877C"/>
                </a:solidFill>
              </a:rPr>
              <a:t>Relationships with important stakeholders on campus makes it much easier to supply your campus outlets with Fair Trade products. Follow the strategies below to maintain your connections, especially with dining services. </a:t>
            </a:r>
            <a:endParaRPr lang="en-US" sz="1200" b="1" i="1" dirty="0">
              <a:solidFill>
                <a:srgbClr val="00877C"/>
              </a:solidFill>
            </a:endParaRPr>
          </a:p>
        </p:txBody>
      </p:sp>
      <p:cxnSp>
        <p:nvCxnSpPr>
          <p:cNvPr id="4" name="Straight Connector 3"/>
          <p:cNvCxnSpPr/>
          <p:nvPr/>
        </p:nvCxnSpPr>
        <p:spPr>
          <a:xfrm>
            <a:off x="152400" y="6177679"/>
            <a:ext cx="6512062" cy="0"/>
          </a:xfrm>
          <a:prstGeom prst="line">
            <a:avLst/>
          </a:prstGeom>
          <a:ln>
            <a:solidFill>
              <a:srgbClr val="2D9D9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7266364"/>
            <a:ext cx="6503548" cy="4893647"/>
          </a:xfrm>
          <a:prstGeom prst="rect">
            <a:avLst/>
          </a:prstGeom>
          <a:noFill/>
        </p:spPr>
        <p:txBody>
          <a:bodyPr wrap="square" rtlCol="0">
            <a:spAutoFit/>
          </a:bodyPr>
          <a:lstStyle/>
          <a:p>
            <a:pPr lvl="1"/>
            <a:r>
              <a:rPr lang="en-US" sz="1200" b="1" dirty="0" smtClean="0">
                <a:solidFill>
                  <a:srgbClr val="542E19"/>
                </a:solidFill>
                <a:latin typeface="Calibri" charset="0"/>
                <a:ea typeface="Calibri" charset="0"/>
                <a:cs typeface="Calibri" charset="0"/>
              </a:rPr>
              <a:t>Best Practices for Connecting With Stakeholders </a:t>
            </a:r>
          </a:p>
          <a:p>
            <a:pPr marL="171450" lvl="1" indent="-171450">
              <a:buFont typeface="Arial" charset="0"/>
              <a:buChar char="•"/>
            </a:pPr>
            <a:r>
              <a:rPr lang="en-US" sz="1200" dirty="0" smtClean="0">
                <a:solidFill>
                  <a:srgbClr val="542E19"/>
                </a:solidFill>
                <a:latin typeface="Calibri" charset="0"/>
                <a:ea typeface="Calibri" charset="0"/>
                <a:cs typeface="Calibri" charset="0"/>
              </a:rPr>
              <a:t>Introduce yourself in-person to key stakeholders in sustainability, dining, and housing.</a:t>
            </a:r>
          </a:p>
          <a:p>
            <a:pPr marL="171450" lvl="1" indent="-171450">
              <a:buFont typeface="Arial" charset="0"/>
              <a:buChar char="•"/>
            </a:pPr>
            <a:r>
              <a:rPr lang="en-US" sz="1200" dirty="0" smtClean="0">
                <a:solidFill>
                  <a:srgbClr val="542E19"/>
                </a:solidFill>
                <a:latin typeface="Calibri" charset="0"/>
                <a:ea typeface="Calibri" charset="0"/>
                <a:cs typeface="Calibri" charset="0"/>
              </a:rPr>
              <a:t>Send a follow-up email after every meeting and at the beginning and end of the school year in order to maintain your relationship. </a:t>
            </a:r>
          </a:p>
          <a:p>
            <a:pPr marL="171450" lvl="1" indent="-171450">
              <a:buFont typeface="Arial" charset="0"/>
              <a:buChar char="•"/>
            </a:pPr>
            <a:r>
              <a:rPr lang="en-US" sz="1200" dirty="0" smtClean="0">
                <a:solidFill>
                  <a:srgbClr val="542E19"/>
                </a:solidFill>
                <a:latin typeface="Calibri" charset="0"/>
                <a:ea typeface="Calibri" charset="0"/>
                <a:cs typeface="Calibri" charset="0"/>
              </a:rPr>
              <a:t>Be professional! Always be prepared for meetings and do your research</a:t>
            </a:r>
            <a:r>
              <a:rPr lang="en-US" sz="1200" dirty="0">
                <a:solidFill>
                  <a:srgbClr val="542E19"/>
                </a:solidFill>
                <a:latin typeface="Calibri" charset="0"/>
                <a:ea typeface="Calibri" charset="0"/>
                <a:cs typeface="Calibri" charset="0"/>
              </a:rPr>
              <a:t> </a:t>
            </a:r>
            <a:r>
              <a:rPr lang="en-US" sz="1200" dirty="0" smtClean="0">
                <a:solidFill>
                  <a:srgbClr val="542E19"/>
                </a:solidFill>
                <a:latin typeface="Calibri" charset="0"/>
                <a:ea typeface="Calibri" charset="0"/>
                <a:cs typeface="Calibri" charset="0"/>
              </a:rPr>
              <a:t>ahead of time. </a:t>
            </a:r>
          </a:p>
          <a:p>
            <a:pPr marL="285750" lvl="1" indent="-285750">
              <a:buFontTx/>
              <a:buChar char="-"/>
            </a:pPr>
            <a:endParaRPr lang="en-US" sz="1200" b="1" dirty="0">
              <a:solidFill>
                <a:srgbClr val="542E19"/>
              </a:solidFill>
              <a:latin typeface="Calibri" charset="0"/>
              <a:ea typeface="Calibri" charset="0"/>
              <a:cs typeface="Calibri" charset="0"/>
            </a:endParaRPr>
          </a:p>
          <a:p>
            <a:pPr lvl="1"/>
            <a:r>
              <a:rPr lang="en-US" sz="1200" b="1" dirty="0" smtClean="0">
                <a:solidFill>
                  <a:srgbClr val="542E19"/>
                </a:solidFill>
                <a:latin typeface="Calibri" charset="0"/>
                <a:ea typeface="Calibri" charset="0"/>
                <a:cs typeface="Calibri" charset="0"/>
              </a:rPr>
              <a:t>Build Connections with Dining Services </a:t>
            </a:r>
          </a:p>
          <a:p>
            <a:pPr marL="171450" lvl="1" indent="-171450">
              <a:buFont typeface="Arial" charset="0"/>
              <a:buChar char="•"/>
            </a:pPr>
            <a:r>
              <a:rPr lang="en-US" sz="1200" dirty="0" smtClean="0">
                <a:solidFill>
                  <a:srgbClr val="542E19"/>
                </a:solidFill>
                <a:latin typeface="Calibri" charset="0"/>
                <a:ea typeface="Calibri" charset="0"/>
                <a:cs typeface="Calibri" charset="0"/>
              </a:rPr>
              <a:t>Source Fair Trade products on campus</a:t>
            </a:r>
            <a:r>
              <a:rPr lang="en-US" sz="1200" dirty="0">
                <a:solidFill>
                  <a:srgbClr val="542E19"/>
                </a:solidFill>
                <a:latin typeface="Calibri" charset="0"/>
                <a:ea typeface="Calibri" charset="0"/>
                <a:cs typeface="Calibri" charset="0"/>
              </a:rPr>
              <a:t>!</a:t>
            </a:r>
            <a:r>
              <a:rPr lang="en-US" sz="1200" dirty="0" smtClean="0">
                <a:solidFill>
                  <a:srgbClr val="542E19"/>
                </a:solidFill>
                <a:latin typeface="Calibri" charset="0"/>
                <a:ea typeface="Calibri" charset="0"/>
                <a:cs typeface="Calibri" charset="0"/>
              </a:rPr>
              <a:t> Look for Fair Trade certified alternatives for various commodities (sugar, coffee, cocoa, tea, etc.), in addition to specific products.</a:t>
            </a:r>
          </a:p>
          <a:p>
            <a:pPr marL="171450" lvl="1" indent="-171450">
              <a:buFont typeface="Arial" charset="0"/>
              <a:buChar char="•"/>
            </a:pPr>
            <a:r>
              <a:rPr lang="en-US" sz="1200" dirty="0" smtClean="0">
                <a:solidFill>
                  <a:srgbClr val="542E19"/>
                </a:solidFill>
                <a:latin typeface="Calibri" charset="0"/>
                <a:ea typeface="Calibri" charset="0"/>
                <a:cs typeface="Calibri" charset="0"/>
              </a:rPr>
              <a:t>Find out what existing food service contracts your campus has (Coca Cola, Pepsi, etc.) and search for Fair Trade products that those companies offer.</a:t>
            </a:r>
          </a:p>
          <a:p>
            <a:pPr marL="171450" lvl="1" indent="-171450">
              <a:buFont typeface="Arial" charset="0"/>
              <a:buChar char="•"/>
            </a:pPr>
            <a:r>
              <a:rPr lang="en-US" sz="1200" dirty="0" smtClean="0">
                <a:solidFill>
                  <a:srgbClr val="542E19"/>
                </a:solidFill>
                <a:latin typeface="Calibri" charset="0"/>
                <a:ea typeface="Calibri" charset="0"/>
                <a:cs typeface="Calibri" charset="0"/>
              </a:rPr>
              <a:t>Is your campus dining </a:t>
            </a:r>
            <a:r>
              <a:rPr lang="en-US" sz="1200" dirty="0">
                <a:solidFill>
                  <a:srgbClr val="542E19"/>
                </a:solidFill>
                <a:latin typeface="Calibri" charset="0"/>
                <a:ea typeface="Calibri" charset="0"/>
                <a:cs typeface="Calibri" charset="0"/>
              </a:rPr>
              <a:t>s</a:t>
            </a:r>
            <a:r>
              <a:rPr lang="en-US" sz="1200" dirty="0" smtClean="0">
                <a:solidFill>
                  <a:srgbClr val="542E19"/>
                </a:solidFill>
                <a:latin typeface="Calibri" charset="0"/>
                <a:ea typeface="Calibri" charset="0"/>
                <a:cs typeface="Calibri" charset="0"/>
              </a:rPr>
              <a:t>ervices independent or through one of the major food service providers (Aramark, Sodexo, etc.)? Use the </a:t>
            </a:r>
            <a:r>
              <a:rPr lang="en-US" sz="1200" b="1" dirty="0" smtClean="0">
                <a:solidFill>
                  <a:srgbClr val="542E19"/>
                </a:solidFill>
                <a:latin typeface="Calibri" charset="0"/>
                <a:ea typeface="Calibri" charset="0"/>
                <a:cs typeface="Calibri" charset="0"/>
                <a:hlinkClick r:id="rId10"/>
              </a:rPr>
              <a:t>Working with Dining Services</a:t>
            </a:r>
            <a:r>
              <a:rPr lang="en-US" sz="1200" b="1" dirty="0" smtClean="0">
                <a:solidFill>
                  <a:srgbClr val="542E19"/>
                </a:solidFill>
                <a:latin typeface="Calibri" charset="0"/>
                <a:ea typeface="Calibri" charset="0"/>
                <a:cs typeface="Calibri" charset="0"/>
              </a:rPr>
              <a:t> </a:t>
            </a:r>
            <a:r>
              <a:rPr lang="en-US" sz="1200" dirty="0" smtClean="0">
                <a:solidFill>
                  <a:srgbClr val="542E19"/>
                </a:solidFill>
                <a:latin typeface="Calibri" charset="0"/>
                <a:ea typeface="Calibri" charset="0"/>
                <a:cs typeface="Calibri" charset="0"/>
              </a:rPr>
              <a:t>guide for help depending on your campus. </a:t>
            </a:r>
          </a:p>
          <a:p>
            <a:pPr marL="285750" lvl="1" indent="-285750">
              <a:buFontTx/>
              <a:buChar char="-"/>
            </a:pPr>
            <a:endParaRPr lang="en-US" sz="1200" dirty="0">
              <a:solidFill>
                <a:srgbClr val="542E19"/>
              </a:solidFill>
              <a:latin typeface="Calibri" charset="0"/>
              <a:ea typeface="Calibri" charset="0"/>
              <a:cs typeface="Calibri" charset="0"/>
            </a:endParaRPr>
          </a:p>
          <a:p>
            <a:pPr lvl="1"/>
            <a:r>
              <a:rPr lang="en-US" sz="1200" b="1" dirty="0" smtClean="0">
                <a:solidFill>
                  <a:srgbClr val="542E19"/>
                </a:solidFill>
                <a:latin typeface="Calibri" charset="0"/>
                <a:ea typeface="Calibri" charset="0"/>
                <a:cs typeface="Calibri" charset="0"/>
              </a:rPr>
              <a:t>Support for Fair Trade Already Exists</a:t>
            </a:r>
          </a:p>
          <a:p>
            <a:pPr marL="171450" lvl="1" indent="-171450">
              <a:buFont typeface="Arial" charset="0"/>
              <a:buChar char="•"/>
            </a:pPr>
            <a:r>
              <a:rPr lang="en-US" sz="1200" dirty="0" smtClean="0">
                <a:solidFill>
                  <a:srgbClr val="542E19"/>
                </a:solidFill>
                <a:latin typeface="Calibri" charset="0"/>
                <a:ea typeface="Calibri" charset="0"/>
                <a:cs typeface="Calibri" charset="0"/>
              </a:rPr>
              <a:t>The </a:t>
            </a:r>
            <a:r>
              <a:rPr lang="en-US" sz="1200" b="1" dirty="0" smtClean="0">
                <a:solidFill>
                  <a:srgbClr val="542E19"/>
                </a:solidFill>
                <a:latin typeface="Calibri" charset="0"/>
                <a:ea typeface="Calibri" charset="0"/>
                <a:cs typeface="Calibri" charset="0"/>
                <a:hlinkClick r:id="rId11" invalidUrl="http://policy.ucop.edu/doc/3100155/Sustainable Practices"/>
              </a:rPr>
              <a:t>UC Office of the President Sustainable Practices Policy</a:t>
            </a:r>
            <a:r>
              <a:rPr lang="en-US" sz="1200" dirty="0" smtClean="0">
                <a:solidFill>
                  <a:srgbClr val="542E19"/>
                </a:solidFill>
                <a:latin typeface="Calibri" charset="0"/>
                <a:ea typeface="Calibri" charset="0"/>
                <a:cs typeface="Calibri" charset="0"/>
              </a:rPr>
              <a:t> includes Fair Trade certified as a definition of sustainable food. Leverage this policy to ask dining services to offer more Fair Trade products and raise awareness of Fair Trade on your campus. </a:t>
            </a:r>
          </a:p>
          <a:p>
            <a:pPr marL="171450" lvl="1" indent="-171450">
              <a:buFont typeface="Arial" charset="0"/>
              <a:buChar char="•"/>
            </a:pPr>
            <a:r>
              <a:rPr lang="en-US" sz="1200" dirty="0" smtClean="0">
                <a:solidFill>
                  <a:srgbClr val="542E19"/>
                </a:solidFill>
                <a:latin typeface="Calibri" charset="0"/>
                <a:ea typeface="Calibri" charset="0"/>
                <a:cs typeface="Calibri" charset="0"/>
              </a:rPr>
              <a:t>UCLA’s Sustainability Manager for Housing &amp; Hospitality, Emma Sorrell, believes that the “dining program itself should be educational”, so students helped to increase Fair Trade signage with screens &amp; info cards in dining halls and awareness through tabling events. </a:t>
            </a:r>
          </a:p>
          <a:p>
            <a:pPr marL="285750" lvl="1" indent="-285750">
              <a:buFontTx/>
              <a:buChar char="-"/>
            </a:pPr>
            <a:endParaRPr lang="en-US" sz="800" b="1" i="1" dirty="0" smtClean="0">
              <a:solidFill>
                <a:srgbClr val="542E19"/>
              </a:solidFill>
              <a:latin typeface="Calibri" charset="0"/>
              <a:ea typeface="Calibri" charset="0"/>
              <a:cs typeface="Calibri" charset="0"/>
            </a:endParaRPr>
          </a:p>
          <a:p>
            <a:pPr lvl="1" algn="ctr"/>
            <a:r>
              <a:rPr lang="en-US" sz="1200" b="1" i="1" dirty="0" smtClean="0">
                <a:solidFill>
                  <a:srgbClr val="542E19"/>
                </a:solidFill>
                <a:latin typeface="Calibri" charset="0"/>
                <a:ea typeface="Calibri" charset="0"/>
                <a:cs typeface="Calibri" charset="0"/>
              </a:rPr>
              <a:t>“Students create demand and then we provide resources.”</a:t>
            </a:r>
          </a:p>
          <a:p>
            <a:pPr lvl="1" algn="ctr"/>
            <a:r>
              <a:rPr lang="en-US" sz="1200" dirty="0">
                <a:solidFill>
                  <a:srgbClr val="542E19"/>
                </a:solidFill>
                <a:latin typeface="Calibri" charset="0"/>
                <a:ea typeface="Calibri" charset="0"/>
                <a:cs typeface="Calibri" charset="0"/>
              </a:rPr>
              <a:t> – </a:t>
            </a:r>
            <a:r>
              <a:rPr lang="en-US" sz="1200" dirty="0" smtClean="0">
                <a:solidFill>
                  <a:srgbClr val="542E19"/>
                </a:solidFill>
                <a:latin typeface="Calibri" charset="0"/>
                <a:ea typeface="Calibri" charset="0"/>
                <a:cs typeface="Calibri" charset="0"/>
              </a:rPr>
              <a:t>Sam Lubow, Environment Initiatives Coordinator for Cal Dining</a:t>
            </a:r>
          </a:p>
          <a:p>
            <a:pPr marL="285750" lvl="1" indent="-285750">
              <a:buFontTx/>
              <a:buChar char="-"/>
            </a:pPr>
            <a:endParaRPr lang="en-US" sz="1200" dirty="0" smtClean="0">
              <a:solidFill>
                <a:srgbClr val="542E19"/>
              </a:solidFill>
              <a:latin typeface="Calibri" charset="0"/>
              <a:ea typeface="Calibri" charset="0"/>
              <a:cs typeface="Calibri" charset="0"/>
            </a:endParaRPr>
          </a:p>
        </p:txBody>
      </p:sp>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l="-1" r="463"/>
          <a:stretch/>
        </p:blipFill>
        <p:spPr>
          <a:xfrm>
            <a:off x="1915375" y="4396902"/>
            <a:ext cx="2994953" cy="1410415"/>
          </a:xfrm>
          <a:prstGeom prst="rect">
            <a:avLst/>
          </a:prstGeom>
        </p:spPr>
      </p:pic>
      <p:sp>
        <p:nvSpPr>
          <p:cNvPr id="8" name="TextBox 7"/>
          <p:cNvSpPr txBox="1"/>
          <p:nvPr/>
        </p:nvSpPr>
        <p:spPr>
          <a:xfrm>
            <a:off x="1531695" y="5807050"/>
            <a:ext cx="3897357" cy="276999"/>
          </a:xfrm>
          <a:prstGeom prst="rect">
            <a:avLst/>
          </a:prstGeom>
          <a:noFill/>
        </p:spPr>
        <p:txBody>
          <a:bodyPr wrap="square" rtlCol="0">
            <a:spAutoFit/>
          </a:bodyPr>
          <a:lstStyle/>
          <a:p>
            <a:pPr algn="ctr"/>
            <a:r>
              <a:rPr lang="en-US" sz="1200" dirty="0" smtClean="0">
                <a:solidFill>
                  <a:srgbClr val="542E19"/>
                </a:solidFill>
                <a:latin typeface="Calibri" charset="0"/>
                <a:ea typeface="Calibri" charset="0"/>
                <a:cs typeface="Calibri" charset="0"/>
              </a:rPr>
              <a:t>UCLA students tabling for Fair Trade at a Farmer’s Market.</a:t>
            </a:r>
            <a:endParaRPr lang="en-US" sz="1200" dirty="0">
              <a:solidFill>
                <a:srgbClr val="542E19"/>
              </a:solidFill>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20772" y="11983296"/>
            <a:ext cx="6913267" cy="453182"/>
          </a:xfrm>
          <a:prstGeom prst="rect">
            <a:avLst/>
          </a:prstGeom>
          <a:noFill/>
          <a:ln>
            <a:noFill/>
          </a:ln>
        </p:spPr>
      </p:pic>
      <p:sp>
        <p:nvSpPr>
          <p:cNvPr id="131" name="Shape 131"/>
          <p:cNvSpPr txBox="1"/>
          <p:nvPr/>
        </p:nvSpPr>
        <p:spPr>
          <a:xfrm>
            <a:off x="1302899" y="345333"/>
            <a:ext cx="5429249" cy="1079243"/>
          </a:xfrm>
          <a:prstGeom prst="rect">
            <a:avLst/>
          </a:prstGeom>
          <a:noFill/>
          <a:ln>
            <a:noFill/>
          </a:ln>
        </p:spPr>
        <p:txBody>
          <a:bodyPr lIns="82725" tIns="41350" rIns="82725" bIns="41350" anchor="ctr" anchorCtr="0">
            <a:noAutofit/>
          </a:bodyPr>
          <a:lstStyle/>
          <a:p>
            <a:pPr marL="0" marR="0" lvl="0" indent="0" algn="l" rtl="0">
              <a:spcBef>
                <a:spcPts val="0"/>
              </a:spcBef>
              <a:spcAft>
                <a:spcPts val="0"/>
              </a:spcAft>
              <a:buClr>
                <a:srgbClr val="DD4814"/>
              </a:buClr>
              <a:buSzPct val="25000"/>
              <a:buFont typeface="Arial"/>
              <a:buNone/>
            </a:pPr>
            <a:r>
              <a:rPr lang="en-US" sz="2400" b="1" i="0" u="none" strike="noStrike" cap="none" dirty="0" smtClean="0">
                <a:solidFill>
                  <a:srgbClr val="DD4814"/>
                </a:solidFill>
                <a:latin typeface="Arial"/>
                <a:ea typeface="Arial"/>
                <a:cs typeface="Arial"/>
                <a:sym typeface="Arial"/>
              </a:rPr>
              <a:t>Goal #3: Source Fair Trade at Events &amp; Meetings</a:t>
            </a:r>
          </a:p>
          <a:p>
            <a:pPr>
              <a:buClr>
                <a:srgbClr val="00877C"/>
              </a:buClr>
              <a:buSzPct val="25000"/>
            </a:pPr>
            <a:r>
              <a:rPr lang="en-US" sz="1200" b="1" i="1" dirty="0" smtClean="0">
                <a:solidFill>
                  <a:srgbClr val="00877C"/>
                </a:solidFill>
              </a:rPr>
              <a:t>Accomplish this goal by exploring different student groups &amp; events on your UC campus and providing products through catering. </a:t>
            </a:r>
            <a:endParaRPr lang="en-US" sz="1200" b="1" i="1" dirty="0">
              <a:solidFill>
                <a:srgbClr val="00877C"/>
              </a:solidFill>
            </a:endParaRPr>
          </a:p>
        </p:txBody>
      </p:sp>
      <p:sp>
        <p:nvSpPr>
          <p:cNvPr id="132" name="Shape 132"/>
          <p:cNvSpPr txBox="1"/>
          <p:nvPr/>
        </p:nvSpPr>
        <p:spPr>
          <a:xfrm>
            <a:off x="146138" y="1746096"/>
            <a:ext cx="6641590" cy="1959278"/>
          </a:xfrm>
          <a:prstGeom prst="rect">
            <a:avLst/>
          </a:prstGeom>
          <a:noFill/>
          <a:ln>
            <a:noFill/>
          </a:ln>
        </p:spPr>
        <p:txBody>
          <a:bodyPr lIns="82725" tIns="41350" rIns="82725" bIns="41350" anchor="t" anchorCtr="0">
            <a:noAutofit/>
          </a:bodyPr>
          <a:lstStyle/>
          <a:p>
            <a:pPr lvl="1"/>
            <a:r>
              <a:rPr lang="en-US" sz="1200" b="1" dirty="0" smtClean="0">
                <a:solidFill>
                  <a:srgbClr val="542E19"/>
                </a:solidFill>
                <a:latin typeface="Calibri"/>
                <a:ea typeface="Calibri"/>
                <a:cs typeface="Calibri"/>
                <a:sym typeface="Calibri"/>
              </a:rPr>
              <a:t>What events &amp; meetings can I source Fair Trade at?</a:t>
            </a:r>
          </a:p>
          <a:p>
            <a:pPr marL="171450" lvl="1" indent="-171450">
              <a:buFont typeface="Arial" charset="0"/>
              <a:buChar char="•"/>
            </a:pPr>
            <a:r>
              <a:rPr lang="en-US" sz="1200" dirty="0" smtClean="0">
                <a:solidFill>
                  <a:srgbClr val="542E19"/>
                </a:solidFill>
                <a:latin typeface="Calibri"/>
                <a:ea typeface="Calibri"/>
                <a:cs typeface="Calibri"/>
                <a:sym typeface="Calibri"/>
              </a:rPr>
              <a:t>Look for student groups that meet regularly and propose they provide Fair Trade coffee, tea, etc.</a:t>
            </a:r>
          </a:p>
          <a:p>
            <a:pPr marL="171450" lvl="1" indent="-171450">
              <a:buFont typeface="Arial" charset="0"/>
              <a:buChar char="•"/>
            </a:pPr>
            <a:r>
              <a:rPr lang="en-US" sz="1200" dirty="0" smtClean="0">
                <a:solidFill>
                  <a:srgbClr val="542E19"/>
                </a:solidFill>
                <a:latin typeface="Calibri"/>
                <a:ea typeface="Calibri"/>
                <a:cs typeface="Calibri"/>
                <a:sym typeface="Calibri"/>
              </a:rPr>
              <a:t>Approach offices, such as Associated Students, Sustainability, and International Affairs.</a:t>
            </a:r>
          </a:p>
          <a:p>
            <a:pPr marL="171450" lvl="1" indent="-171450">
              <a:buFont typeface="Arial" charset="0"/>
              <a:buChar char="•"/>
            </a:pPr>
            <a:r>
              <a:rPr lang="en-US" sz="1200" dirty="0" smtClean="0">
                <a:solidFill>
                  <a:srgbClr val="542E19"/>
                </a:solidFill>
                <a:latin typeface="Calibri"/>
                <a:ea typeface="Calibri"/>
                <a:cs typeface="Calibri"/>
                <a:sym typeface="Calibri"/>
              </a:rPr>
              <a:t>Provide Fair Trade products at New Student &amp; Transfer Orientation and Homecoming Week! These are great events to educate incoming students about Fair Trade.</a:t>
            </a:r>
          </a:p>
          <a:p>
            <a:pPr marL="171450" lvl="1" indent="-171450">
              <a:buFont typeface="Arial" charset="0"/>
              <a:buChar char="•"/>
            </a:pPr>
            <a:r>
              <a:rPr lang="en-US" sz="1200" b="1" dirty="0" smtClean="0">
                <a:solidFill>
                  <a:srgbClr val="542E19"/>
                </a:solidFill>
                <a:latin typeface="Calibri"/>
                <a:ea typeface="Calibri"/>
                <a:cs typeface="Calibri"/>
                <a:sym typeface="Calibri"/>
                <a:hlinkClick r:id="rId4"/>
              </a:rPr>
              <a:t>Fair Trade Your Graduation </a:t>
            </a:r>
            <a:r>
              <a:rPr lang="en-US" sz="1200" dirty="0" smtClean="0">
                <a:solidFill>
                  <a:srgbClr val="542E19"/>
                </a:solidFill>
                <a:latin typeface="Calibri"/>
                <a:ea typeface="Calibri"/>
                <a:cs typeface="Calibri"/>
                <a:sym typeface="Calibri"/>
              </a:rPr>
              <a:t>with stoles created by Fair Trade artisans in Guatemala, Fair Trade products at graduation ceremonies &amp; celebrations, and Fair Trade gifts for graduates. </a:t>
            </a:r>
          </a:p>
          <a:p>
            <a:pPr marL="285750" lvl="1" indent="-285750">
              <a:buFontTx/>
              <a:buChar char="-"/>
            </a:pPr>
            <a:endParaRPr lang="en-US" sz="1300" dirty="0" smtClean="0">
              <a:solidFill>
                <a:srgbClr val="542E19"/>
              </a:solidFill>
              <a:latin typeface="Calibri"/>
              <a:ea typeface="Calibri"/>
              <a:cs typeface="Calibri"/>
              <a:sym typeface="Calibri"/>
            </a:endParaRPr>
          </a:p>
          <a:p>
            <a:pPr lvl="1"/>
            <a:endParaRPr lang="en-US" sz="1300" b="1" dirty="0" smtClean="0">
              <a:solidFill>
                <a:srgbClr val="542E19"/>
              </a:solidFill>
              <a:latin typeface="Calibri" charset="0"/>
              <a:ea typeface="Calibri" charset="0"/>
              <a:cs typeface="Calibri" charset="0"/>
            </a:endParaRPr>
          </a:p>
        </p:txBody>
      </p:sp>
      <p:pic>
        <p:nvPicPr>
          <p:cNvPr id="135" name="Shape 135"/>
          <p:cNvPicPr preferRelativeResize="0"/>
          <p:nvPr/>
        </p:nvPicPr>
        <p:blipFill rotWithShape="1">
          <a:blip r:embed="rId5">
            <a:alphaModFix/>
          </a:blip>
          <a:srcRect t="36251"/>
          <a:stretch/>
        </p:blipFill>
        <p:spPr>
          <a:xfrm>
            <a:off x="152400" y="0"/>
            <a:ext cx="1219199" cy="1769911"/>
          </a:xfrm>
          <a:prstGeom prst="rect">
            <a:avLst/>
          </a:prstGeom>
          <a:noFill/>
          <a:ln>
            <a:noFill/>
          </a:ln>
        </p:spPr>
      </p:pic>
      <p:pic>
        <p:nvPicPr>
          <p:cNvPr id="136" name="Shape 136"/>
          <p:cNvPicPr preferRelativeResize="0"/>
          <p:nvPr/>
        </p:nvPicPr>
        <p:blipFill rotWithShape="1">
          <a:blip r:embed="rId6">
            <a:alphaModFix/>
          </a:blip>
          <a:srcRect/>
          <a:stretch/>
        </p:blipFill>
        <p:spPr>
          <a:xfrm>
            <a:off x="228600" y="0"/>
            <a:ext cx="1074299" cy="1481999"/>
          </a:xfrm>
          <a:prstGeom prst="rect">
            <a:avLst/>
          </a:prstGeom>
          <a:noFill/>
          <a:ln>
            <a:noFill/>
          </a:ln>
        </p:spPr>
      </p:pic>
      <p:cxnSp>
        <p:nvCxnSpPr>
          <p:cNvPr id="9" name="Straight Connector 8"/>
          <p:cNvCxnSpPr/>
          <p:nvPr/>
        </p:nvCxnSpPr>
        <p:spPr>
          <a:xfrm>
            <a:off x="131844" y="6394212"/>
            <a:ext cx="6512062" cy="0"/>
          </a:xfrm>
          <a:prstGeom prst="line">
            <a:avLst/>
          </a:prstGeom>
          <a:ln>
            <a:solidFill>
              <a:srgbClr val="2D9D93"/>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743" y="6394212"/>
            <a:ext cx="6602063" cy="1015663"/>
          </a:xfrm>
          <a:prstGeom prst="rect">
            <a:avLst/>
          </a:prstGeom>
        </p:spPr>
        <p:txBody>
          <a:bodyPr wrap="square">
            <a:spAutoFit/>
          </a:bodyPr>
          <a:lstStyle/>
          <a:p>
            <a:pPr lvl="0" algn="ctr">
              <a:buSzPct val="25000"/>
            </a:pPr>
            <a:r>
              <a:rPr lang="en-US" sz="2400" b="1" dirty="0" smtClean="0">
                <a:solidFill>
                  <a:srgbClr val="DD4814"/>
                </a:solidFill>
              </a:rPr>
              <a:t>Goal #5: Pass a Fair Trade Resolution</a:t>
            </a:r>
            <a:endParaRPr lang="en-US" sz="2400" b="1" dirty="0">
              <a:solidFill>
                <a:srgbClr val="DD4814"/>
              </a:solidFill>
            </a:endParaRPr>
          </a:p>
          <a:p>
            <a:pPr lvl="0" algn="ctr">
              <a:buSzPct val="25000"/>
            </a:pPr>
            <a:r>
              <a:rPr lang="en-US" sz="1200" b="1" i="1" dirty="0" smtClean="0">
                <a:solidFill>
                  <a:srgbClr val="00877C"/>
                </a:solidFill>
              </a:rPr>
              <a:t>After hosting countless tabling events and advocating for Fair Trade products, it’s time to pass a Fair Trade Resolution! Utilize the relationships you have built with stakeholders and follow the tips below. </a:t>
            </a:r>
            <a:endParaRPr lang="en-US" sz="1200" b="1" i="1" dirty="0">
              <a:solidFill>
                <a:srgbClr val="00877C"/>
              </a:solidFill>
            </a:endParaRPr>
          </a:p>
        </p:txBody>
      </p:sp>
      <p:sp>
        <p:nvSpPr>
          <p:cNvPr id="3" name="TextBox 2"/>
          <p:cNvSpPr txBox="1"/>
          <p:nvPr/>
        </p:nvSpPr>
        <p:spPr>
          <a:xfrm>
            <a:off x="179830" y="7411789"/>
            <a:ext cx="6512062" cy="2523768"/>
          </a:xfrm>
          <a:prstGeom prst="rect">
            <a:avLst/>
          </a:prstGeom>
          <a:noFill/>
        </p:spPr>
        <p:txBody>
          <a:bodyPr wrap="square" rtlCol="0">
            <a:spAutoFit/>
          </a:bodyPr>
          <a:lstStyle/>
          <a:p>
            <a:pPr lvl="1"/>
            <a:r>
              <a:rPr lang="en-US" sz="1200" b="1" dirty="0" smtClean="0">
                <a:solidFill>
                  <a:srgbClr val="542E19"/>
                </a:solidFill>
                <a:latin typeface="Calibri" charset="0"/>
                <a:ea typeface="Calibri" charset="0"/>
                <a:cs typeface="Calibri" charset="0"/>
              </a:rPr>
              <a:t>Have Patience!</a:t>
            </a:r>
          </a:p>
          <a:p>
            <a:pPr marL="285750" lvl="1" indent="-285750">
              <a:buFont typeface="Arial" charset="0"/>
              <a:buChar char="•"/>
            </a:pPr>
            <a:r>
              <a:rPr lang="en-US" sz="1200" dirty="0" smtClean="0">
                <a:solidFill>
                  <a:srgbClr val="542E19"/>
                </a:solidFill>
                <a:latin typeface="Calibri" charset="0"/>
                <a:ea typeface="Calibri" charset="0"/>
                <a:cs typeface="Calibri" charset="0"/>
              </a:rPr>
              <a:t>UC campuses are large and there will often be roadblocks, but don’t lose momentum or forget the cause you are fighting for. With patience and perseverance, achieving Fair Trade declaration on UC campus is completely feasible.  </a:t>
            </a:r>
          </a:p>
          <a:p>
            <a:pPr marL="171450" lvl="1" indent="-171450">
              <a:buFontTx/>
              <a:buChar char="-"/>
            </a:pPr>
            <a:endParaRPr lang="en-US" sz="1200" b="1" dirty="0" smtClean="0">
              <a:solidFill>
                <a:srgbClr val="542E19"/>
              </a:solidFill>
              <a:latin typeface="Calibri" charset="0"/>
              <a:ea typeface="Calibri" charset="0"/>
              <a:cs typeface="Calibri" charset="0"/>
            </a:endParaRPr>
          </a:p>
          <a:p>
            <a:pPr lvl="1"/>
            <a:r>
              <a:rPr lang="en-US" sz="1200" b="1" dirty="0" smtClean="0">
                <a:solidFill>
                  <a:srgbClr val="542E19"/>
                </a:solidFill>
                <a:latin typeface="Calibri" charset="0"/>
                <a:ea typeface="Calibri" charset="0"/>
                <a:cs typeface="Calibri" charset="0"/>
              </a:rPr>
              <a:t>Don’t Forget the UCOP </a:t>
            </a:r>
            <a:r>
              <a:rPr lang="en-US" sz="1200" b="1" dirty="0">
                <a:solidFill>
                  <a:srgbClr val="542E19"/>
                </a:solidFill>
                <a:latin typeface="Calibri" charset="0"/>
                <a:ea typeface="Calibri" charset="0"/>
                <a:cs typeface="Calibri" charset="0"/>
              </a:rPr>
              <a:t>Sustainable Purchasing Policy </a:t>
            </a:r>
          </a:p>
          <a:p>
            <a:pPr marL="285750" lvl="1" indent="-285750">
              <a:buFont typeface="Arial" charset="0"/>
              <a:buChar char="•"/>
            </a:pPr>
            <a:r>
              <a:rPr lang="en-US" sz="1200" dirty="0" smtClean="0">
                <a:solidFill>
                  <a:srgbClr val="542E19"/>
                </a:solidFill>
                <a:latin typeface="Calibri" charset="0"/>
                <a:ea typeface="Calibri" charset="0"/>
                <a:cs typeface="Calibri" charset="0"/>
              </a:rPr>
              <a:t>Be sure to </a:t>
            </a:r>
            <a:r>
              <a:rPr lang="en-US" sz="1200" dirty="0">
                <a:solidFill>
                  <a:srgbClr val="542E19"/>
                </a:solidFill>
                <a:latin typeface="Calibri" charset="0"/>
                <a:ea typeface="Calibri" charset="0"/>
                <a:cs typeface="Calibri" charset="0"/>
              </a:rPr>
              <a:t>leverage </a:t>
            </a:r>
            <a:r>
              <a:rPr lang="en-US" sz="1200" dirty="0" smtClean="0">
                <a:solidFill>
                  <a:srgbClr val="542E19"/>
                </a:solidFill>
                <a:latin typeface="Calibri" charset="0"/>
                <a:ea typeface="Calibri" charset="0"/>
                <a:cs typeface="Calibri" charset="0"/>
              </a:rPr>
              <a:t>the </a:t>
            </a:r>
            <a:r>
              <a:rPr lang="en-US" sz="1200" b="1" dirty="0">
                <a:solidFill>
                  <a:srgbClr val="542E19"/>
                </a:solidFill>
                <a:latin typeface="Calibri" charset="0"/>
                <a:ea typeface="Calibri" charset="0"/>
                <a:cs typeface="Calibri" charset="0"/>
                <a:hlinkClick r:id="rId7" invalidUrl="http://policy.ucop.edu/doc/3100155/Sustainable Practices"/>
              </a:rPr>
              <a:t>UC Office of the President Sustainable Practices Policy</a:t>
            </a:r>
            <a:r>
              <a:rPr lang="en-US" sz="1200" dirty="0">
                <a:solidFill>
                  <a:srgbClr val="542E19"/>
                </a:solidFill>
                <a:latin typeface="Calibri" charset="0"/>
                <a:ea typeface="Calibri" charset="0"/>
                <a:cs typeface="Calibri" charset="0"/>
              </a:rPr>
              <a:t> </a:t>
            </a:r>
            <a:r>
              <a:rPr lang="en-US" sz="1200" dirty="0" smtClean="0">
                <a:solidFill>
                  <a:srgbClr val="542E19"/>
                </a:solidFill>
                <a:latin typeface="Calibri" charset="0"/>
                <a:ea typeface="Calibri" charset="0"/>
                <a:cs typeface="Calibri" charset="0"/>
              </a:rPr>
              <a:t>to obtain support from Housing &amp; Dining, Administration, and Student </a:t>
            </a:r>
            <a:r>
              <a:rPr lang="en-US" sz="1200" dirty="0">
                <a:solidFill>
                  <a:srgbClr val="542E19"/>
                </a:solidFill>
                <a:latin typeface="Calibri" charset="0"/>
                <a:ea typeface="Calibri" charset="0"/>
                <a:cs typeface="Calibri" charset="0"/>
              </a:rPr>
              <a:t>G</a:t>
            </a:r>
            <a:r>
              <a:rPr lang="en-US" sz="1200" dirty="0" smtClean="0">
                <a:solidFill>
                  <a:srgbClr val="542E19"/>
                </a:solidFill>
                <a:latin typeface="Calibri" charset="0"/>
                <a:ea typeface="Calibri" charset="0"/>
                <a:cs typeface="Calibri" charset="0"/>
              </a:rPr>
              <a:t>overnment. </a:t>
            </a:r>
          </a:p>
          <a:p>
            <a:pPr marL="171450" lvl="1" indent="-171450">
              <a:buFontTx/>
              <a:buChar char="-"/>
            </a:pPr>
            <a:endParaRPr lang="en-US" sz="1200" dirty="0" smtClean="0">
              <a:solidFill>
                <a:srgbClr val="542E19"/>
              </a:solidFill>
              <a:latin typeface="Calibri" charset="0"/>
              <a:ea typeface="Calibri" charset="0"/>
              <a:cs typeface="Calibri" charset="0"/>
            </a:endParaRPr>
          </a:p>
          <a:p>
            <a:pPr lvl="1" algn="ctr"/>
            <a:r>
              <a:rPr lang="en-US" sz="1200" b="1" i="1" dirty="0" smtClean="0">
                <a:solidFill>
                  <a:srgbClr val="542E19"/>
                </a:solidFill>
                <a:latin typeface="Calibri" charset="0"/>
                <a:ea typeface="Calibri" charset="0"/>
                <a:cs typeface="Calibri" charset="0"/>
              </a:rPr>
              <a:t>“Emphasize </a:t>
            </a:r>
            <a:r>
              <a:rPr lang="en-US" sz="1200" b="1" i="1" dirty="0">
                <a:solidFill>
                  <a:srgbClr val="542E19"/>
                </a:solidFill>
                <a:latin typeface="Calibri" charset="0"/>
                <a:ea typeface="Calibri" charset="0"/>
                <a:cs typeface="Calibri" charset="0"/>
              </a:rPr>
              <a:t>that there is a student voice </a:t>
            </a:r>
            <a:r>
              <a:rPr lang="en-US" sz="1200" b="1" i="1" dirty="0" smtClean="0">
                <a:solidFill>
                  <a:srgbClr val="542E19"/>
                </a:solidFill>
                <a:latin typeface="Calibri" charset="0"/>
                <a:ea typeface="Calibri" charset="0"/>
                <a:cs typeface="Calibri" charset="0"/>
              </a:rPr>
              <a:t>and demand </a:t>
            </a:r>
            <a:r>
              <a:rPr lang="en-US" sz="1200" b="1" i="1" dirty="0">
                <a:solidFill>
                  <a:srgbClr val="542E19"/>
                </a:solidFill>
                <a:latin typeface="Calibri" charset="0"/>
                <a:ea typeface="Calibri" charset="0"/>
                <a:cs typeface="Calibri" charset="0"/>
              </a:rPr>
              <a:t>for Fair Trade with key stakeholders</a:t>
            </a:r>
            <a:r>
              <a:rPr lang="en-US" sz="1200" b="1" i="1" dirty="0" smtClean="0">
                <a:solidFill>
                  <a:srgbClr val="542E19"/>
                </a:solidFill>
                <a:latin typeface="Calibri" charset="0"/>
                <a:ea typeface="Calibri" charset="0"/>
                <a:cs typeface="Calibri" charset="0"/>
              </a:rPr>
              <a:t>.”</a:t>
            </a:r>
          </a:p>
          <a:p>
            <a:pPr lvl="1" algn="ctr"/>
            <a:r>
              <a:rPr lang="en-US" sz="1200" dirty="0">
                <a:solidFill>
                  <a:srgbClr val="542E19"/>
                </a:solidFill>
                <a:latin typeface="Calibri" charset="0"/>
                <a:ea typeface="Calibri" charset="0"/>
                <a:cs typeface="Calibri" charset="0"/>
              </a:rPr>
              <a:t> – </a:t>
            </a:r>
            <a:r>
              <a:rPr lang="en-US" sz="1200" dirty="0" smtClean="0">
                <a:solidFill>
                  <a:srgbClr val="542E19"/>
                </a:solidFill>
                <a:latin typeface="Calibri" charset="0"/>
                <a:ea typeface="Calibri" charset="0"/>
                <a:cs typeface="Calibri" charset="0"/>
              </a:rPr>
              <a:t>Emma Finn, E3 Fair Trade Co-Chair at UCLA </a:t>
            </a:r>
          </a:p>
          <a:p>
            <a:pPr lvl="1" algn="ctr"/>
            <a:endParaRPr lang="en-US" sz="1300" dirty="0">
              <a:solidFill>
                <a:srgbClr val="542E19"/>
              </a:solidFill>
              <a:latin typeface="Calibri" charset="0"/>
              <a:ea typeface="Calibri" charset="0"/>
              <a:cs typeface="Calibri" charset="0"/>
            </a:endParaRPr>
          </a:p>
          <a:p>
            <a:pPr lvl="1"/>
            <a:endParaRPr lang="en-US" sz="1300" b="1" dirty="0" smtClean="0">
              <a:solidFill>
                <a:srgbClr val="542E19"/>
              </a:solidFill>
              <a:latin typeface="Calibri" charset="0"/>
              <a:ea typeface="Calibri" charset="0"/>
              <a:cs typeface="Calibri" charset="0"/>
            </a:endParaRPr>
          </a:p>
        </p:txBody>
      </p:sp>
      <p:cxnSp>
        <p:nvCxnSpPr>
          <p:cNvPr id="17" name="Straight Connector 16"/>
          <p:cNvCxnSpPr/>
          <p:nvPr/>
        </p:nvCxnSpPr>
        <p:spPr>
          <a:xfrm>
            <a:off x="48743" y="3270505"/>
            <a:ext cx="6512062" cy="0"/>
          </a:xfrm>
          <a:prstGeom prst="line">
            <a:avLst/>
          </a:prstGeom>
          <a:ln>
            <a:solidFill>
              <a:srgbClr val="2D9D93"/>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945" y="3258312"/>
            <a:ext cx="6345861" cy="646331"/>
          </a:xfrm>
          <a:prstGeom prst="rect">
            <a:avLst/>
          </a:prstGeom>
        </p:spPr>
        <p:txBody>
          <a:bodyPr wrap="square">
            <a:spAutoFit/>
          </a:bodyPr>
          <a:lstStyle/>
          <a:p>
            <a:pPr lvl="0" algn="ctr">
              <a:buSzPct val="25000"/>
            </a:pPr>
            <a:r>
              <a:rPr lang="en-US" sz="2400" b="1" dirty="0" smtClean="0">
                <a:solidFill>
                  <a:srgbClr val="DD4814"/>
                </a:solidFill>
              </a:rPr>
              <a:t>Goal #4: Commit to Fair Trade Education</a:t>
            </a:r>
          </a:p>
          <a:p>
            <a:pPr lvl="0" algn="ctr">
              <a:buSzPct val="25000"/>
            </a:pPr>
            <a:r>
              <a:rPr lang="en-US" sz="1200" b="1" i="1" dirty="0" smtClean="0">
                <a:solidFill>
                  <a:srgbClr val="00877C"/>
                </a:solidFill>
              </a:rPr>
              <a:t>Educate your campus on </a:t>
            </a:r>
            <a:r>
              <a:rPr lang="en-US" sz="1200" b="1" i="1" dirty="0" smtClean="0">
                <a:solidFill>
                  <a:srgbClr val="00877C"/>
                </a:solidFill>
              </a:rPr>
              <a:t>Fair Trade and the difference every purchase can make.</a:t>
            </a:r>
            <a:endParaRPr lang="en-US" sz="1200" b="1" dirty="0">
              <a:solidFill>
                <a:srgbClr val="DD4814"/>
              </a:solidFill>
            </a:endParaRPr>
          </a:p>
        </p:txBody>
      </p:sp>
      <p:sp>
        <p:nvSpPr>
          <p:cNvPr id="11" name="Rectangle 10"/>
          <p:cNvSpPr/>
          <p:nvPr/>
        </p:nvSpPr>
        <p:spPr>
          <a:xfrm>
            <a:off x="124944" y="3850342"/>
            <a:ext cx="6518962" cy="2492990"/>
          </a:xfrm>
          <a:prstGeom prst="rect">
            <a:avLst/>
          </a:prstGeom>
        </p:spPr>
        <p:txBody>
          <a:bodyPr wrap="square">
            <a:spAutoFit/>
          </a:bodyPr>
          <a:lstStyle/>
          <a:p>
            <a:pPr marL="171450" lvl="1" indent="-171450">
              <a:buFont typeface="Arial" charset="0"/>
              <a:buChar char="•"/>
            </a:pPr>
            <a:r>
              <a:rPr lang="en-US" sz="1200" dirty="0" smtClean="0">
                <a:solidFill>
                  <a:srgbClr val="542E19"/>
                </a:solidFill>
                <a:latin typeface="Calibri" charset="0"/>
                <a:ea typeface="Calibri" charset="0"/>
                <a:cs typeface="Calibri" charset="0"/>
              </a:rPr>
              <a:t>Connect the courses you are enrolled in with Fair Trade! Meet with your professor and ask for them to build a discussion around the benefits of Fair Trade worldwide. </a:t>
            </a:r>
            <a:r>
              <a:rPr lang="en-US" sz="1200" b="1" dirty="0" smtClean="0">
                <a:solidFill>
                  <a:srgbClr val="542E19"/>
                </a:solidFill>
                <a:latin typeface="Calibri" charset="0"/>
                <a:ea typeface="Calibri" charset="0"/>
                <a:cs typeface="Calibri" charset="0"/>
                <a:hlinkClick r:id="rId8"/>
              </a:rPr>
              <a:t>Here</a:t>
            </a:r>
            <a:r>
              <a:rPr lang="en-US" sz="1200" dirty="0" smtClean="0">
                <a:solidFill>
                  <a:srgbClr val="542E19"/>
                </a:solidFill>
                <a:latin typeface="Calibri" charset="0"/>
                <a:ea typeface="Calibri" charset="0"/>
                <a:cs typeface="Calibri" charset="0"/>
              </a:rPr>
              <a:t> are films &amp; books that can be incorporated into the curriculum. </a:t>
            </a:r>
          </a:p>
          <a:p>
            <a:pPr marL="171450" lvl="1" indent="-171450">
              <a:buFont typeface="Arial" charset="0"/>
              <a:buChar char="•"/>
            </a:pPr>
            <a:r>
              <a:rPr lang="en-US" sz="1200" dirty="0" smtClean="0">
                <a:solidFill>
                  <a:srgbClr val="542E19"/>
                </a:solidFill>
                <a:latin typeface="Calibri" charset="0"/>
                <a:ea typeface="Calibri" charset="0"/>
                <a:cs typeface="Calibri" charset="0"/>
              </a:rPr>
              <a:t>Contact </a:t>
            </a:r>
            <a:r>
              <a:rPr lang="en-US" sz="1200" dirty="0">
                <a:solidFill>
                  <a:srgbClr val="542E19"/>
                </a:solidFill>
                <a:latin typeface="Calibri" charset="0"/>
                <a:ea typeface="Calibri" charset="0"/>
                <a:cs typeface="Calibri" charset="0"/>
              </a:rPr>
              <a:t>Resident </a:t>
            </a:r>
            <a:r>
              <a:rPr lang="en-US" sz="1200" dirty="0" smtClean="0">
                <a:solidFill>
                  <a:srgbClr val="542E19"/>
                </a:solidFill>
                <a:latin typeface="Calibri" charset="0"/>
                <a:ea typeface="Calibri" charset="0"/>
                <a:cs typeface="Calibri" charset="0"/>
              </a:rPr>
              <a:t>Assistants (RA) </a:t>
            </a:r>
            <a:r>
              <a:rPr lang="en-US" sz="1200" dirty="0">
                <a:solidFill>
                  <a:srgbClr val="542E19"/>
                </a:solidFill>
                <a:latin typeface="Calibri" charset="0"/>
                <a:ea typeface="Calibri" charset="0"/>
                <a:cs typeface="Calibri" charset="0"/>
              </a:rPr>
              <a:t>or Housing Leaders to Present on Dorm Floors. Provide incentives for the RA’s to reach incoming students during orientation or floor meetings. </a:t>
            </a:r>
            <a:endParaRPr lang="en-US" sz="1200" dirty="0" smtClean="0">
              <a:solidFill>
                <a:srgbClr val="542E19"/>
              </a:solidFill>
              <a:latin typeface="Calibri" charset="0"/>
              <a:ea typeface="Calibri" charset="0"/>
              <a:cs typeface="Calibri" charset="0"/>
            </a:endParaRPr>
          </a:p>
          <a:p>
            <a:pPr marL="171450" lvl="1" indent="-171450">
              <a:buFont typeface="Arial" charset="0"/>
              <a:buChar char="•"/>
            </a:pPr>
            <a:r>
              <a:rPr lang="en-US" sz="1200" dirty="0" smtClean="0">
                <a:solidFill>
                  <a:srgbClr val="542E19"/>
                </a:solidFill>
                <a:latin typeface="Calibri" charset="0"/>
                <a:ea typeface="Calibri" charset="0"/>
                <a:cs typeface="Calibri" charset="0"/>
              </a:rPr>
              <a:t>Look </a:t>
            </a:r>
            <a:r>
              <a:rPr lang="en-US" sz="1200" dirty="0">
                <a:solidFill>
                  <a:srgbClr val="542E19"/>
                </a:solidFill>
                <a:latin typeface="Calibri" charset="0"/>
                <a:ea typeface="Calibri" charset="0"/>
                <a:cs typeface="Calibri" charset="0"/>
              </a:rPr>
              <a:t>for Sustainability Fairs on campus and ask to have a Fair Trade </a:t>
            </a:r>
            <a:r>
              <a:rPr lang="en-US" sz="1200" dirty="0" smtClean="0">
                <a:solidFill>
                  <a:srgbClr val="542E19"/>
                </a:solidFill>
                <a:latin typeface="Calibri" charset="0"/>
                <a:ea typeface="Calibri" charset="0"/>
                <a:cs typeface="Calibri" charset="0"/>
              </a:rPr>
              <a:t>booth</a:t>
            </a:r>
          </a:p>
          <a:p>
            <a:pPr marL="171450" lvl="1" indent="-171450">
              <a:buFont typeface="Arial" charset="0"/>
              <a:buChar char="•"/>
            </a:pPr>
            <a:r>
              <a:rPr lang="en-US" sz="1200" dirty="0" smtClean="0">
                <a:solidFill>
                  <a:srgbClr val="542E19"/>
                </a:solidFill>
                <a:latin typeface="Calibri" charset="0"/>
                <a:ea typeface="Calibri" charset="0"/>
                <a:cs typeface="Calibri" charset="0"/>
              </a:rPr>
              <a:t>Partner </a:t>
            </a:r>
            <a:r>
              <a:rPr lang="en-US" sz="1200" dirty="0">
                <a:solidFill>
                  <a:srgbClr val="542E19"/>
                </a:solidFill>
                <a:latin typeface="Calibri" charset="0"/>
                <a:ea typeface="Calibri" charset="0"/>
                <a:cs typeface="Calibri" charset="0"/>
              </a:rPr>
              <a:t>with any town, school, or congregation </a:t>
            </a:r>
            <a:r>
              <a:rPr lang="en-US" sz="1200" dirty="0" smtClean="0">
                <a:solidFill>
                  <a:srgbClr val="542E19"/>
                </a:solidFill>
                <a:latin typeface="Calibri" charset="0"/>
                <a:ea typeface="Calibri" charset="0"/>
                <a:cs typeface="Calibri" charset="0"/>
              </a:rPr>
              <a:t>campaign </a:t>
            </a:r>
            <a:r>
              <a:rPr lang="en-US" sz="1200" dirty="0">
                <a:solidFill>
                  <a:srgbClr val="542E19"/>
                </a:solidFill>
                <a:latin typeface="Calibri" charset="0"/>
                <a:ea typeface="Calibri" charset="0"/>
                <a:cs typeface="Calibri" charset="0"/>
              </a:rPr>
              <a:t>nearby to have additional support or invite them to speak at a meeting on campus. </a:t>
            </a:r>
            <a:r>
              <a:rPr lang="en-US" sz="1200" dirty="0" smtClean="0">
                <a:solidFill>
                  <a:srgbClr val="542E19"/>
                </a:solidFill>
                <a:latin typeface="Calibri" charset="0"/>
                <a:ea typeface="Calibri" charset="0"/>
                <a:cs typeface="Calibri" charset="0"/>
              </a:rPr>
              <a:t>Find a campaign near you on </a:t>
            </a:r>
            <a:r>
              <a:rPr lang="en-US" sz="1200" b="1" dirty="0" smtClean="0">
                <a:solidFill>
                  <a:srgbClr val="542E19"/>
                </a:solidFill>
                <a:latin typeface="Calibri" charset="0"/>
                <a:ea typeface="Calibri" charset="0"/>
                <a:cs typeface="Calibri" charset="0"/>
                <a:hlinkClick r:id="rId9"/>
              </a:rPr>
              <a:t>our website</a:t>
            </a:r>
            <a:r>
              <a:rPr lang="en-US" sz="1200" dirty="0" smtClean="0">
                <a:solidFill>
                  <a:srgbClr val="542E19"/>
                </a:solidFill>
                <a:latin typeface="Calibri" charset="0"/>
                <a:ea typeface="Calibri" charset="0"/>
                <a:cs typeface="Calibri" charset="0"/>
              </a:rPr>
              <a:t>! </a:t>
            </a:r>
          </a:p>
          <a:p>
            <a:pPr marL="171450" lvl="1" indent="-171450">
              <a:buFont typeface="Arial" charset="0"/>
              <a:buChar char="•"/>
            </a:pPr>
            <a:r>
              <a:rPr lang="en-US" sz="1200" b="1" dirty="0">
                <a:solidFill>
                  <a:srgbClr val="DD4814"/>
                </a:solidFill>
                <a:latin typeface="Calibri" charset="0"/>
                <a:ea typeface="Calibri" charset="0"/>
                <a:cs typeface="Calibri" charset="0"/>
              </a:rPr>
              <a:t>Case Study:</a:t>
            </a:r>
            <a:r>
              <a:rPr lang="en-US" sz="1200" dirty="0">
                <a:solidFill>
                  <a:srgbClr val="542E19"/>
                </a:solidFill>
                <a:latin typeface="Calibri" charset="0"/>
                <a:ea typeface="Calibri" charset="0"/>
                <a:cs typeface="Calibri" charset="0"/>
              </a:rPr>
              <a:t> </a:t>
            </a:r>
            <a:r>
              <a:rPr lang="en-US" sz="1200" dirty="0" smtClean="0">
                <a:solidFill>
                  <a:srgbClr val="542E19"/>
                </a:solidFill>
                <a:latin typeface="Calibri" charset="0"/>
                <a:ea typeface="Calibri" charset="0"/>
                <a:cs typeface="Calibri" charset="0"/>
              </a:rPr>
              <a:t>The Fair Trade campaign at UCLA tables at the weekly Farmer’s Market on campus to educate students. They are able to pass out free coffee by using money from a sustainability grant.</a:t>
            </a:r>
          </a:p>
          <a:p>
            <a:pPr marL="171450" lvl="1" indent="-171450">
              <a:buFont typeface="Arial" charset="0"/>
              <a:buChar char="•"/>
            </a:pPr>
            <a:r>
              <a:rPr lang="en-US" sz="1200" b="1" dirty="0" smtClean="0">
                <a:solidFill>
                  <a:srgbClr val="542E19"/>
                </a:solidFill>
                <a:latin typeface="Calibri" charset="0"/>
                <a:ea typeface="Calibri" charset="0"/>
                <a:cs typeface="Calibri" charset="0"/>
                <a:hlinkClick r:id="rId10"/>
              </a:rPr>
              <a:t>Here</a:t>
            </a:r>
            <a:r>
              <a:rPr lang="en-US" sz="1200" dirty="0" smtClean="0">
                <a:solidFill>
                  <a:srgbClr val="542E19"/>
                </a:solidFill>
                <a:latin typeface="Calibri" charset="0"/>
                <a:ea typeface="Calibri" charset="0"/>
                <a:cs typeface="Calibri" charset="0"/>
              </a:rPr>
              <a:t> </a:t>
            </a:r>
            <a:r>
              <a:rPr lang="en-US" sz="1200" dirty="0">
                <a:solidFill>
                  <a:srgbClr val="542E19"/>
                </a:solidFill>
                <a:latin typeface="Calibri" charset="0"/>
                <a:ea typeface="Calibri" charset="0"/>
                <a:cs typeface="Calibri" charset="0"/>
              </a:rPr>
              <a:t>are other ideas for events to host on </a:t>
            </a:r>
            <a:r>
              <a:rPr lang="en-US" sz="1200" dirty="0" smtClean="0">
                <a:solidFill>
                  <a:srgbClr val="542E19"/>
                </a:solidFill>
                <a:latin typeface="Calibri" charset="0"/>
                <a:ea typeface="Calibri" charset="0"/>
                <a:cs typeface="Calibri" charset="0"/>
              </a:rPr>
              <a:t>your UC campus</a:t>
            </a:r>
            <a:r>
              <a:rPr lang="en-US" sz="1200" dirty="0">
                <a:solidFill>
                  <a:srgbClr val="542E19"/>
                </a:solidFill>
                <a:latin typeface="Calibri" charset="0"/>
                <a:ea typeface="Calibri" charset="0"/>
                <a:cs typeface="Calibri" charset="0"/>
              </a:rPr>
              <a:t>! Don’t forget to sign up for our </a:t>
            </a:r>
            <a:r>
              <a:rPr lang="en-US" sz="1200" b="1" dirty="0">
                <a:solidFill>
                  <a:srgbClr val="542E19"/>
                </a:solidFill>
                <a:latin typeface="Calibri" charset="0"/>
                <a:ea typeface="Calibri" charset="0"/>
                <a:cs typeface="Calibri" charset="0"/>
                <a:hlinkClick r:id="rId11"/>
              </a:rPr>
              <a:t>Fair Trade Your Finals</a:t>
            </a:r>
            <a:r>
              <a:rPr lang="en-US" sz="1200" b="1" dirty="0">
                <a:solidFill>
                  <a:srgbClr val="542E19"/>
                </a:solidFill>
                <a:latin typeface="Calibri" charset="0"/>
                <a:ea typeface="Calibri" charset="0"/>
                <a:cs typeface="Calibri" charset="0"/>
              </a:rPr>
              <a:t> </a:t>
            </a:r>
            <a:r>
              <a:rPr lang="en-US" sz="1200" dirty="0">
                <a:solidFill>
                  <a:srgbClr val="542E19"/>
                </a:solidFill>
                <a:latin typeface="Calibri" charset="0"/>
                <a:ea typeface="Calibri" charset="0"/>
                <a:cs typeface="Calibri" charset="0"/>
              </a:rPr>
              <a:t>program each fall &amp; spring! </a:t>
            </a:r>
          </a:p>
          <a:p>
            <a:pPr marL="171450" lvl="1" indent="-171450">
              <a:buFont typeface="Arial" charset="0"/>
              <a:buChar char="•"/>
            </a:pPr>
            <a:r>
              <a:rPr lang="en-US" sz="1200" dirty="0" smtClean="0">
                <a:solidFill>
                  <a:srgbClr val="542E19"/>
                </a:solidFill>
                <a:latin typeface="Calibri" charset="0"/>
                <a:ea typeface="Calibri" charset="0"/>
                <a:cs typeface="Calibri" charset="0"/>
              </a:rPr>
              <a:t>Hand out fact </a:t>
            </a:r>
            <a:r>
              <a:rPr lang="en-US" sz="1200" dirty="0">
                <a:solidFill>
                  <a:srgbClr val="542E19"/>
                </a:solidFill>
                <a:latin typeface="Calibri" charset="0"/>
                <a:ea typeface="Calibri" charset="0"/>
                <a:cs typeface="Calibri" charset="0"/>
              </a:rPr>
              <a:t>s</a:t>
            </a:r>
            <a:r>
              <a:rPr lang="en-US" sz="1200" dirty="0" smtClean="0">
                <a:solidFill>
                  <a:srgbClr val="542E19"/>
                </a:solidFill>
                <a:latin typeface="Calibri" charset="0"/>
                <a:ea typeface="Calibri" charset="0"/>
                <a:cs typeface="Calibri" charset="0"/>
              </a:rPr>
              <a:t>heets on Fair Trade to students (search ”101” on the </a:t>
            </a:r>
            <a:r>
              <a:rPr lang="en-US" sz="1200" b="1" dirty="0" smtClean="0">
                <a:solidFill>
                  <a:srgbClr val="542E19"/>
                </a:solidFill>
                <a:latin typeface="Calibri" charset="0"/>
                <a:ea typeface="Calibri" charset="0"/>
                <a:cs typeface="Calibri" charset="0"/>
                <a:hlinkClick r:id="rId12"/>
              </a:rPr>
              <a:t>our resources </a:t>
            </a:r>
            <a:r>
              <a:rPr lang="en-US" sz="1200" b="1" dirty="0">
                <a:solidFill>
                  <a:srgbClr val="542E19"/>
                </a:solidFill>
                <a:latin typeface="Calibri" charset="0"/>
                <a:ea typeface="Calibri" charset="0"/>
                <a:cs typeface="Calibri" charset="0"/>
                <a:hlinkClick r:id="rId12"/>
              </a:rPr>
              <a:t>p</a:t>
            </a:r>
            <a:r>
              <a:rPr lang="en-US" sz="1200" b="1" dirty="0" smtClean="0">
                <a:solidFill>
                  <a:srgbClr val="542E19"/>
                </a:solidFill>
                <a:latin typeface="Calibri" charset="0"/>
                <a:ea typeface="Calibri" charset="0"/>
                <a:cs typeface="Calibri" charset="0"/>
                <a:hlinkClick r:id="rId12"/>
              </a:rPr>
              <a:t>age</a:t>
            </a:r>
            <a:r>
              <a:rPr lang="en-US" sz="1200" dirty="0" smtClean="0">
                <a:solidFill>
                  <a:srgbClr val="542E19"/>
                </a:solidFill>
                <a:latin typeface="Calibri" charset="0"/>
                <a:ea typeface="Calibri" charset="0"/>
                <a:cs typeface="Calibri" charset="0"/>
              </a:rPr>
              <a:t>). </a:t>
            </a: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5522" y="9721838"/>
            <a:ext cx="2661684" cy="1773163"/>
          </a:xfrm>
          <a:prstGeom prst="rect">
            <a:avLst/>
          </a:prstGeom>
        </p:spPr>
      </p:pic>
      <p:sp>
        <p:nvSpPr>
          <p:cNvPr id="5" name="TextBox 4"/>
          <p:cNvSpPr txBox="1"/>
          <p:nvPr/>
        </p:nvSpPr>
        <p:spPr>
          <a:xfrm>
            <a:off x="295921" y="11495001"/>
            <a:ext cx="2920885" cy="276999"/>
          </a:xfrm>
          <a:prstGeom prst="rect">
            <a:avLst/>
          </a:prstGeom>
          <a:noFill/>
        </p:spPr>
        <p:txBody>
          <a:bodyPr wrap="square" rtlCol="0">
            <a:spAutoFit/>
          </a:bodyPr>
          <a:lstStyle/>
          <a:p>
            <a:pPr algn="ctr"/>
            <a:r>
              <a:rPr lang="en-US" sz="1200" dirty="0" smtClean="0">
                <a:solidFill>
                  <a:srgbClr val="542E19"/>
                </a:solidFill>
                <a:latin typeface="Calibri" charset="0"/>
                <a:ea typeface="Calibri" charset="0"/>
                <a:cs typeface="Calibri" charset="0"/>
              </a:rPr>
              <a:t>UC Riverside student at a Farmer’s Market.</a:t>
            </a:r>
            <a:endParaRPr lang="en-US" sz="1200" dirty="0">
              <a:solidFill>
                <a:srgbClr val="542E19"/>
              </a:solidFill>
              <a:latin typeface="Calibri" charset="0"/>
              <a:ea typeface="Calibri" charset="0"/>
              <a:cs typeface="Calibri" charset="0"/>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70702" y="9717716"/>
            <a:ext cx="3237694" cy="21057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20772" y="11983296"/>
            <a:ext cx="6913267" cy="453182"/>
          </a:xfrm>
          <a:prstGeom prst="rect">
            <a:avLst/>
          </a:prstGeom>
          <a:noFill/>
          <a:ln>
            <a:noFill/>
          </a:ln>
        </p:spPr>
      </p:pic>
      <p:pic>
        <p:nvPicPr>
          <p:cNvPr id="135" name="Shape 135"/>
          <p:cNvPicPr preferRelativeResize="0"/>
          <p:nvPr/>
        </p:nvPicPr>
        <p:blipFill rotWithShape="1">
          <a:blip r:embed="rId4">
            <a:alphaModFix/>
          </a:blip>
          <a:srcRect t="36251"/>
          <a:stretch/>
        </p:blipFill>
        <p:spPr>
          <a:xfrm>
            <a:off x="152400" y="0"/>
            <a:ext cx="1219199" cy="1769911"/>
          </a:xfrm>
          <a:prstGeom prst="rect">
            <a:avLst/>
          </a:prstGeom>
          <a:noFill/>
          <a:ln>
            <a:noFill/>
          </a:ln>
        </p:spPr>
      </p:pic>
      <p:pic>
        <p:nvPicPr>
          <p:cNvPr id="136" name="Shape 136"/>
          <p:cNvPicPr preferRelativeResize="0"/>
          <p:nvPr/>
        </p:nvPicPr>
        <p:blipFill rotWithShape="1">
          <a:blip r:embed="rId5">
            <a:alphaModFix/>
          </a:blip>
          <a:srcRect/>
          <a:stretch/>
        </p:blipFill>
        <p:spPr>
          <a:xfrm>
            <a:off x="228600" y="0"/>
            <a:ext cx="1074299" cy="1481999"/>
          </a:xfrm>
          <a:prstGeom prst="rect">
            <a:avLst/>
          </a:prstGeom>
          <a:noFill/>
          <a:ln>
            <a:noFill/>
          </a:ln>
        </p:spPr>
      </p:pic>
      <p:sp>
        <p:nvSpPr>
          <p:cNvPr id="10" name="Rectangle 9"/>
          <p:cNvSpPr/>
          <p:nvPr/>
        </p:nvSpPr>
        <p:spPr>
          <a:xfrm>
            <a:off x="1371599" y="469456"/>
            <a:ext cx="5288281" cy="830997"/>
          </a:xfrm>
          <a:prstGeom prst="rect">
            <a:avLst/>
          </a:prstGeom>
        </p:spPr>
        <p:txBody>
          <a:bodyPr wrap="square">
            <a:spAutoFit/>
          </a:bodyPr>
          <a:lstStyle/>
          <a:p>
            <a:pPr lvl="0">
              <a:buClr>
                <a:srgbClr val="DD4814"/>
              </a:buClr>
              <a:buSzPct val="25000"/>
            </a:pPr>
            <a:r>
              <a:rPr lang="en-US" sz="2400" b="1" dirty="0" smtClean="0">
                <a:solidFill>
                  <a:srgbClr val="DD4814"/>
                </a:solidFill>
              </a:rPr>
              <a:t>How to Start a Campaign on Your UC Campus Fall Quarter</a:t>
            </a:r>
            <a:endParaRPr lang="en-US" sz="2400" b="1" i="1" dirty="0">
              <a:solidFill>
                <a:srgbClr val="00877C"/>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0" y="2060253"/>
            <a:ext cx="6769078" cy="374696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7011" y="6567022"/>
            <a:ext cx="3013314" cy="4017752"/>
          </a:xfrm>
          <a:prstGeom prst="rect">
            <a:avLst/>
          </a:prstGeom>
        </p:spPr>
      </p:pic>
      <p:sp>
        <p:nvSpPr>
          <p:cNvPr id="4" name="TextBox 3"/>
          <p:cNvSpPr txBox="1"/>
          <p:nvPr/>
        </p:nvSpPr>
        <p:spPr>
          <a:xfrm>
            <a:off x="1778449" y="10682804"/>
            <a:ext cx="3267241" cy="276999"/>
          </a:xfrm>
          <a:prstGeom prst="rect">
            <a:avLst/>
          </a:prstGeom>
          <a:noFill/>
        </p:spPr>
        <p:txBody>
          <a:bodyPr wrap="none" rtlCol="0">
            <a:spAutoFit/>
          </a:bodyPr>
          <a:lstStyle/>
          <a:p>
            <a:r>
              <a:rPr lang="en-US" sz="1200" dirty="0" smtClean="0">
                <a:solidFill>
                  <a:srgbClr val="542E19"/>
                </a:solidFill>
                <a:latin typeface="Calibri" charset="0"/>
                <a:ea typeface="Calibri" charset="0"/>
                <a:cs typeface="Calibri" charset="0"/>
              </a:rPr>
              <a:t>UCLA students at a Fair Trade Your Finals Event. </a:t>
            </a:r>
            <a:endParaRPr lang="en-US" sz="1200" dirty="0">
              <a:solidFill>
                <a:srgbClr val="542E19"/>
              </a:solidFill>
              <a:latin typeface="Calibri" charset="0"/>
              <a:ea typeface="Calibri" charset="0"/>
              <a:cs typeface="Calibri" charset="0"/>
            </a:endParaRPr>
          </a:p>
        </p:txBody>
      </p:sp>
    </p:spTree>
    <p:extLst>
      <p:ext uri="{BB962C8B-B14F-4D97-AF65-F5344CB8AC3E}">
        <p14:creationId xmlns:p14="http://schemas.microsoft.com/office/powerpoint/2010/main" val="1272177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1161</Words>
  <Application>Microsoft Macintosh PowerPoint</Application>
  <PresentationFormat>Custom</PresentationFormat>
  <Paragraphs>76</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Calibri</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Nealis</dc:creator>
  <cp:lastModifiedBy>Isabel Havens</cp:lastModifiedBy>
  <cp:revision>194</cp:revision>
  <dcterms:modified xsi:type="dcterms:W3CDTF">2017-08-17T06:41:52Z</dcterms:modified>
</cp:coreProperties>
</file>