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Nunito"/>
      <p:regular r:id="rId11"/>
      <p:bold r:id="rId12"/>
      <p:italic r:id="rId13"/>
      <p:boldItalic r:id="rId14"/>
    </p:embeddedFont>
    <p:embeddedFont>
      <p:font typeface="Maven Pro"/>
      <p:regular r:id="rId15"/>
      <p:bold r:id="rId16"/>
    </p:embeddedFont>
    <p:embeddedFont>
      <p:font typeface="Comforta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regular.fntdata"/><Relationship Id="rId10" Type="http://schemas.openxmlformats.org/officeDocument/2006/relationships/slide" Target="slides/slide5.xml"/><Relationship Id="rId13" Type="http://schemas.openxmlformats.org/officeDocument/2006/relationships/font" Target="fonts/Nunito-italic.fntdata"/><Relationship Id="rId12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avenPro-regular.fntdata"/><Relationship Id="rId14" Type="http://schemas.openxmlformats.org/officeDocument/2006/relationships/font" Target="fonts/Nunito-boldItalic.fntdata"/><Relationship Id="rId17" Type="http://schemas.openxmlformats.org/officeDocument/2006/relationships/font" Target="fonts/Comfortaa-regular.fntdata"/><Relationship Id="rId16" Type="http://schemas.openxmlformats.org/officeDocument/2006/relationships/font" Target="fonts/Maven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omforta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875b37376398d9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875b37376398d9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b1f1da918_0_1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cb1f1da918_0_1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875b37376398d9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7875b37376398d9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cb1f1da918_0_2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cb1f1da918_0_2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8.jpg"/><Relationship Id="rId6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295300" y="2768500"/>
            <a:ext cx="53457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Comfortaa"/>
                <a:ea typeface="Comfortaa"/>
                <a:cs typeface="Comfortaa"/>
                <a:sym typeface="Comfortaa"/>
              </a:rPr>
              <a:t>Fair Trade</a:t>
            </a:r>
            <a:endParaRPr sz="7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78" name="Google Shape;278;p13"/>
          <p:cNvPicPr preferRelativeResize="0"/>
          <p:nvPr/>
        </p:nvPicPr>
        <p:blipFill rotWithShape="1">
          <a:blip r:embed="rId3">
            <a:alphaModFix/>
          </a:blip>
          <a:srcRect b="0" l="0" r="3138" t="3846"/>
          <a:stretch/>
        </p:blipFill>
        <p:spPr>
          <a:xfrm>
            <a:off x="152350" y="159600"/>
            <a:ext cx="3053950" cy="247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/>
        </p:nvSpPr>
        <p:spPr>
          <a:xfrm>
            <a:off x="84400" y="224050"/>
            <a:ext cx="9003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Fair trade  </a:t>
            </a:r>
            <a:endParaRPr b="1" sz="3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1174600" y="1100400"/>
            <a:ext cx="72579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Fair trade is</a:t>
            </a:r>
            <a:r>
              <a:rPr lang="en" sz="2400">
                <a:solidFill>
                  <a:schemeClr val="lt1"/>
                </a:solidFill>
              </a:rPr>
              <a:t> a global trade model and certification that allows shoppers to quickly identify products that were produced in an ethical manner.  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425" y="2717700"/>
            <a:ext cx="275255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367950" y="5260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Facets of a Fair Trade System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694425" y="1627325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</a:rPr>
              <a:t>Fair prices and credit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</a:rPr>
              <a:t>Fair labor conditions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</a:rPr>
              <a:t>Direct trading relationships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</a:rPr>
              <a:t>Democratic and transparent organizations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</a:rPr>
              <a:t>Community development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lt1"/>
                </a:solidFill>
              </a:rPr>
              <a:t>Environmental sustainability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2" name="Google Shape;292;p15"/>
          <p:cNvSpPr txBox="1"/>
          <p:nvPr>
            <p:ph idx="2" type="body"/>
          </p:nvPr>
        </p:nvSpPr>
        <p:spPr>
          <a:xfrm>
            <a:off x="4954450" y="1554775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Fair trade is “market based” because it relies on socially conscious consumers to support the movement by purchasing Fair Trade products.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/>
        </p:nvSpPr>
        <p:spPr>
          <a:xfrm>
            <a:off x="653093" y="487878"/>
            <a:ext cx="783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There are four main Fair Trade networks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76" y="1960740"/>
            <a:ext cx="1491625" cy="177391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/>
          <p:nvPr/>
        </p:nvSpPr>
        <p:spPr>
          <a:xfrm>
            <a:off x="341425" y="3869375"/>
            <a:ext cx="236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  Fair Trade International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124" y="2006412"/>
            <a:ext cx="1491625" cy="15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6"/>
          <p:cNvSpPr txBox="1"/>
          <p:nvPr/>
        </p:nvSpPr>
        <p:spPr>
          <a:xfrm>
            <a:off x="4423483" y="3734650"/>
            <a:ext cx="227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       World Fair 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Trade Organization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302" name="Google Shape;3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3872" y="2400093"/>
            <a:ext cx="2319597" cy="7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6"/>
          <p:cNvSpPr txBox="1"/>
          <p:nvPr/>
        </p:nvSpPr>
        <p:spPr>
          <a:xfrm>
            <a:off x="2464625" y="3536567"/>
            <a:ext cx="159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Network of             European Worldshops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2394" y="2400088"/>
            <a:ext cx="1976807" cy="7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6929249" y="3673075"/>
            <a:ext cx="227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European Fair Trade Association</a:t>
            </a:r>
            <a:endParaRPr b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/>
          <p:nvPr/>
        </p:nvSpPr>
        <p:spPr>
          <a:xfrm>
            <a:off x="222550" y="148375"/>
            <a:ext cx="8543700" cy="20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Fair trade products</a:t>
            </a:r>
            <a:endParaRPr sz="4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25" y="1215025"/>
            <a:ext cx="2726166" cy="26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4941" y="2419300"/>
            <a:ext cx="3828544" cy="26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